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552" r:id="rId2"/>
    <p:sldId id="282" r:id="rId3"/>
    <p:sldId id="292" r:id="rId4"/>
    <p:sldId id="553" r:id="rId5"/>
    <p:sldId id="298" r:id="rId6"/>
    <p:sldId id="293" r:id="rId7"/>
    <p:sldId id="294" r:id="rId8"/>
    <p:sldId id="320" r:id="rId9"/>
    <p:sldId id="295" r:id="rId10"/>
    <p:sldId id="288" r:id="rId11"/>
    <p:sldId id="303" r:id="rId12"/>
    <p:sldId id="287" r:id="rId13"/>
    <p:sldId id="296" r:id="rId14"/>
    <p:sldId id="297" r:id="rId15"/>
    <p:sldId id="284" r:id="rId16"/>
    <p:sldId id="304" r:id="rId17"/>
    <p:sldId id="299" r:id="rId18"/>
    <p:sldId id="285" r:id="rId19"/>
    <p:sldId id="318" r:id="rId20"/>
    <p:sldId id="305" r:id="rId21"/>
    <p:sldId id="302" r:id="rId22"/>
    <p:sldId id="306" r:id="rId23"/>
    <p:sldId id="554" r:id="rId24"/>
    <p:sldId id="443" r:id="rId25"/>
    <p:sldId id="555" r:id="rId26"/>
    <p:sldId id="300" r:id="rId27"/>
    <p:sldId id="283" r:id="rId28"/>
    <p:sldId id="307" r:id="rId29"/>
    <p:sldId id="308" r:id="rId30"/>
    <p:sldId id="309" r:id="rId31"/>
    <p:sldId id="310" r:id="rId32"/>
    <p:sldId id="311" r:id="rId33"/>
    <p:sldId id="312" r:id="rId34"/>
    <p:sldId id="313" r:id="rId35"/>
    <p:sldId id="317" r:id="rId36"/>
    <p:sldId id="316" r:id="rId37"/>
    <p:sldId id="321" r:id="rId38"/>
    <p:sldId id="290" r:id="rId39"/>
    <p:sldId id="301" r:id="rId40"/>
    <p:sldId id="325" r:id="rId41"/>
    <p:sldId id="276" r:id="rId42"/>
  </p:sldIdLst>
  <p:sldSz cx="9144000" cy="5143500" type="screen16x9"/>
  <p:notesSz cx="6797675" cy="9926638"/>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6B2"/>
    <a:srgbClr val="A8D1E6"/>
    <a:srgbClr val="00345A"/>
    <a:srgbClr val="5DACD4"/>
    <a:srgbClr val="B1DAEE"/>
    <a:srgbClr val="97C8E1"/>
    <a:srgbClr val="96B1E0"/>
    <a:srgbClr val="688BC7"/>
    <a:srgbClr val="2D569D"/>
    <a:srgbClr val="466C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774" autoAdjust="0"/>
    <p:restoredTop sz="75229" autoAdjust="0"/>
  </p:normalViewPr>
  <p:slideViewPr>
    <p:cSldViewPr snapToGrid="0">
      <p:cViewPr varScale="1">
        <p:scale>
          <a:sx n="89" d="100"/>
          <a:sy n="89" d="100"/>
        </p:scale>
        <p:origin x="176" y="4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4" d="100"/>
          <a:sy n="84" d="100"/>
        </p:scale>
        <p:origin x="-3804" y="-78"/>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fr-CH"/>
          </a:p>
        </p:txBody>
      </p:sp>
      <p:sp>
        <p:nvSpPr>
          <p:cNvPr id="3075" name="Rectangle 3"/>
          <p:cNvSpPr>
            <a:spLocks noGrp="1" noChangeArrowheads="1"/>
          </p:cNvSpPr>
          <p:nvPr>
            <p:ph type="dt" sz="quarter" idx="1"/>
          </p:nvPr>
        </p:nvSpPr>
        <p:spPr bwMode="auto">
          <a:xfrm>
            <a:off x="3850443" y="0"/>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fr-CH"/>
          </a:p>
        </p:txBody>
      </p:sp>
      <p:sp>
        <p:nvSpPr>
          <p:cNvPr id="3076" name="Rectangle 4"/>
          <p:cNvSpPr>
            <a:spLocks noGrp="1" noChangeArrowheads="1"/>
          </p:cNvSpPr>
          <p:nvPr>
            <p:ph type="ftr" sz="quarter" idx="2"/>
          </p:nvPr>
        </p:nvSpPr>
        <p:spPr bwMode="auto">
          <a:xfrm>
            <a:off x="0" y="9428614"/>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fr-CH"/>
          </a:p>
        </p:txBody>
      </p:sp>
      <p:sp>
        <p:nvSpPr>
          <p:cNvPr id="3077" name="Rectangle 5"/>
          <p:cNvSpPr>
            <a:spLocks noGrp="1" noChangeArrowheads="1"/>
          </p:cNvSpPr>
          <p:nvPr>
            <p:ph type="sldNum" sz="quarter" idx="3"/>
          </p:nvPr>
        </p:nvSpPr>
        <p:spPr bwMode="auto">
          <a:xfrm>
            <a:off x="3850443" y="9428614"/>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0E75D8EA-4B5E-49E4-B4D1-F85B154845B7}" type="slidenum">
              <a:rPr lang="fr-CH"/>
              <a:pPr>
                <a:defRPr/>
              </a:pPr>
              <a:t>‹#›</a:t>
            </a:fld>
            <a:endParaRPr lang="fr-CH"/>
          </a:p>
        </p:txBody>
      </p:sp>
    </p:spTree>
    <p:extLst>
      <p:ext uri="{BB962C8B-B14F-4D97-AF65-F5344CB8AC3E}">
        <p14:creationId xmlns:p14="http://schemas.microsoft.com/office/powerpoint/2010/main" val="7518577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fr-CH"/>
          </a:p>
        </p:txBody>
      </p:sp>
      <p:sp>
        <p:nvSpPr>
          <p:cNvPr id="8195" name="Rectangle 3"/>
          <p:cNvSpPr>
            <a:spLocks noGrp="1" noChangeArrowheads="1"/>
          </p:cNvSpPr>
          <p:nvPr>
            <p:ph type="dt" idx="1"/>
          </p:nvPr>
        </p:nvSpPr>
        <p:spPr bwMode="auto">
          <a:xfrm>
            <a:off x="3850443" y="0"/>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fr-CH"/>
          </a:p>
        </p:txBody>
      </p:sp>
      <p:sp>
        <p:nvSpPr>
          <p:cNvPr id="5124"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679768" y="4715919"/>
            <a:ext cx="5438140" cy="446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CH" noProof="0"/>
              <a:t>Cliquez pour modifier les styles du texte du masque</a:t>
            </a:r>
          </a:p>
          <a:p>
            <a:pPr lvl="1"/>
            <a:r>
              <a:rPr lang="fr-CH" noProof="0"/>
              <a:t>Deuxième niveau</a:t>
            </a:r>
          </a:p>
          <a:p>
            <a:pPr lvl="2"/>
            <a:r>
              <a:rPr lang="fr-CH" noProof="0"/>
              <a:t>Troisième niveau</a:t>
            </a:r>
          </a:p>
          <a:p>
            <a:pPr lvl="3"/>
            <a:r>
              <a:rPr lang="fr-CH" noProof="0"/>
              <a:t>Quatrième niveau</a:t>
            </a:r>
          </a:p>
          <a:p>
            <a:pPr lvl="4"/>
            <a:r>
              <a:rPr lang="fr-CH" noProof="0"/>
              <a:t>Cinquième niveau</a:t>
            </a:r>
          </a:p>
        </p:txBody>
      </p:sp>
      <p:sp>
        <p:nvSpPr>
          <p:cNvPr id="8198" name="Rectangle 6"/>
          <p:cNvSpPr>
            <a:spLocks noGrp="1" noChangeArrowheads="1"/>
          </p:cNvSpPr>
          <p:nvPr>
            <p:ph type="ftr" sz="quarter" idx="4"/>
          </p:nvPr>
        </p:nvSpPr>
        <p:spPr bwMode="auto">
          <a:xfrm>
            <a:off x="0" y="9428614"/>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fr-CH"/>
          </a:p>
        </p:txBody>
      </p:sp>
      <p:sp>
        <p:nvSpPr>
          <p:cNvPr id="8199" name="Rectangle 7"/>
          <p:cNvSpPr>
            <a:spLocks noGrp="1" noChangeArrowheads="1"/>
          </p:cNvSpPr>
          <p:nvPr>
            <p:ph type="sldNum" sz="quarter" idx="5"/>
          </p:nvPr>
        </p:nvSpPr>
        <p:spPr bwMode="auto">
          <a:xfrm>
            <a:off x="3850443" y="9428614"/>
            <a:ext cx="2945659" cy="49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D33C7A17-04D2-4B85-A133-4FC49718E2F0}" type="slidenum">
              <a:rPr lang="fr-CH"/>
              <a:pPr>
                <a:defRPr/>
              </a:pPr>
              <a:t>‹#›</a:t>
            </a:fld>
            <a:endParaRPr lang="fr-CH"/>
          </a:p>
        </p:txBody>
      </p:sp>
    </p:spTree>
    <p:extLst>
      <p:ext uri="{BB962C8B-B14F-4D97-AF65-F5344CB8AC3E}">
        <p14:creationId xmlns:p14="http://schemas.microsoft.com/office/powerpoint/2010/main" val="30707799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H" dirty="0"/>
          </a:p>
        </p:txBody>
      </p:sp>
      <p:sp>
        <p:nvSpPr>
          <p:cNvPr id="4" name="Espace réservé de l'en-tête 3"/>
          <p:cNvSpPr>
            <a:spLocks noGrp="1"/>
          </p:cNvSpPr>
          <p:nvPr>
            <p:ph type="hdr" sz="quarter" idx="10"/>
          </p:nvPr>
        </p:nvSpPr>
        <p:spPr/>
        <p:txBody>
          <a:bodyPr/>
          <a:lstStyle/>
          <a:p>
            <a:r>
              <a:rPr lang="fr-CH">
                <a:solidFill>
                  <a:prstClr val="black"/>
                </a:solidFill>
              </a:rPr>
              <a:t>HEG cas E2</a:t>
            </a:r>
          </a:p>
        </p:txBody>
      </p:sp>
      <p:sp>
        <p:nvSpPr>
          <p:cNvPr id="5" name="Espace réservé du pied de page 4"/>
          <p:cNvSpPr>
            <a:spLocks noGrp="1"/>
          </p:cNvSpPr>
          <p:nvPr>
            <p:ph type="ftr" sz="quarter" idx="11"/>
          </p:nvPr>
        </p:nvSpPr>
        <p:spPr/>
        <p:txBody>
          <a:bodyPr/>
          <a:lstStyle/>
          <a:p>
            <a:r>
              <a:rPr lang="fr-CH">
                <a:solidFill>
                  <a:prstClr val="black"/>
                </a:solidFill>
              </a:rPr>
              <a:t>(C) support de formation</a:t>
            </a:r>
          </a:p>
        </p:txBody>
      </p:sp>
      <p:sp>
        <p:nvSpPr>
          <p:cNvPr id="6" name="Espace réservé du numéro de diapositive 5"/>
          <p:cNvSpPr>
            <a:spLocks noGrp="1"/>
          </p:cNvSpPr>
          <p:nvPr>
            <p:ph type="sldNum" sz="quarter" idx="12"/>
          </p:nvPr>
        </p:nvSpPr>
        <p:spPr/>
        <p:txBody>
          <a:bodyPr/>
          <a:lstStyle/>
          <a:p>
            <a:fld id="{F5D58A11-1B4D-46DA-9E03-AD721660EE4D}" type="slidenum">
              <a:rPr lang="fr-CH" smtClean="0">
                <a:solidFill>
                  <a:prstClr val="black"/>
                </a:solidFill>
              </a:rPr>
              <a:pPr/>
              <a:t>1</a:t>
            </a:fld>
            <a:endParaRPr lang="fr-CH">
              <a:solidFill>
                <a:prstClr val="black"/>
              </a:solidFill>
            </a:endParaRPr>
          </a:p>
        </p:txBody>
      </p:sp>
    </p:spTree>
    <p:extLst>
      <p:ext uri="{BB962C8B-B14F-4D97-AF65-F5344CB8AC3E}">
        <p14:creationId xmlns:p14="http://schemas.microsoft.com/office/powerpoint/2010/main" val="147981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3C7A17-04D2-4B85-A133-4FC49718E2F0}" type="slidenum">
              <a:rPr lang="fr-CH" smtClean="0"/>
              <a:pPr>
                <a:defRPr/>
              </a:pPr>
              <a:t>10</a:t>
            </a:fld>
            <a:endParaRPr lang="fr-CH"/>
          </a:p>
        </p:txBody>
      </p:sp>
    </p:spTree>
    <p:extLst>
      <p:ext uri="{BB962C8B-B14F-4D97-AF65-F5344CB8AC3E}">
        <p14:creationId xmlns:p14="http://schemas.microsoft.com/office/powerpoint/2010/main" val="2646742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11</a:t>
            </a:fld>
            <a:endParaRPr lang="fr-CH"/>
          </a:p>
        </p:txBody>
      </p:sp>
    </p:spTree>
    <p:extLst>
      <p:ext uri="{BB962C8B-B14F-4D97-AF65-F5344CB8AC3E}">
        <p14:creationId xmlns:p14="http://schemas.microsoft.com/office/powerpoint/2010/main" val="1267957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à"/>
            </a:pPr>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12</a:t>
            </a:fld>
            <a:endParaRPr lang="fr-CH"/>
          </a:p>
        </p:txBody>
      </p:sp>
    </p:spTree>
    <p:extLst>
      <p:ext uri="{BB962C8B-B14F-4D97-AF65-F5344CB8AC3E}">
        <p14:creationId xmlns:p14="http://schemas.microsoft.com/office/powerpoint/2010/main" val="3578309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13</a:t>
            </a:fld>
            <a:endParaRPr lang="fr-CH"/>
          </a:p>
        </p:txBody>
      </p:sp>
    </p:spTree>
    <p:extLst>
      <p:ext uri="{BB962C8B-B14F-4D97-AF65-F5344CB8AC3E}">
        <p14:creationId xmlns:p14="http://schemas.microsoft.com/office/powerpoint/2010/main" val="2770962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1200" b="0" i="0" u="none" strike="noStrike" kern="1200" dirty="0">
              <a:solidFill>
                <a:schemeClr val="tx1"/>
              </a:solidFill>
              <a:effectLst/>
              <a:latin typeface="Arial" charset="0"/>
              <a:ea typeface="+mn-ea"/>
              <a:cs typeface="+mn-cs"/>
            </a:endParaRPr>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14</a:t>
            </a:fld>
            <a:endParaRPr lang="fr-CH"/>
          </a:p>
        </p:txBody>
      </p:sp>
    </p:spTree>
    <p:extLst>
      <p:ext uri="{BB962C8B-B14F-4D97-AF65-F5344CB8AC3E}">
        <p14:creationId xmlns:p14="http://schemas.microsoft.com/office/powerpoint/2010/main" val="3609098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15</a:t>
            </a:fld>
            <a:endParaRPr lang="fr-CH"/>
          </a:p>
        </p:txBody>
      </p:sp>
    </p:spTree>
    <p:extLst>
      <p:ext uri="{BB962C8B-B14F-4D97-AF65-F5344CB8AC3E}">
        <p14:creationId xmlns:p14="http://schemas.microsoft.com/office/powerpoint/2010/main" val="34115318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16</a:t>
            </a:fld>
            <a:endParaRPr lang="fr-CH"/>
          </a:p>
        </p:txBody>
      </p:sp>
    </p:spTree>
    <p:extLst>
      <p:ext uri="{BB962C8B-B14F-4D97-AF65-F5344CB8AC3E}">
        <p14:creationId xmlns:p14="http://schemas.microsoft.com/office/powerpoint/2010/main" val="2608404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17</a:t>
            </a:fld>
            <a:endParaRPr lang="fr-CH"/>
          </a:p>
        </p:txBody>
      </p:sp>
    </p:spTree>
    <p:extLst>
      <p:ext uri="{BB962C8B-B14F-4D97-AF65-F5344CB8AC3E}">
        <p14:creationId xmlns:p14="http://schemas.microsoft.com/office/powerpoint/2010/main" val="2278497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18</a:t>
            </a:fld>
            <a:endParaRPr lang="fr-CH"/>
          </a:p>
        </p:txBody>
      </p:sp>
    </p:spTree>
    <p:extLst>
      <p:ext uri="{BB962C8B-B14F-4D97-AF65-F5344CB8AC3E}">
        <p14:creationId xmlns:p14="http://schemas.microsoft.com/office/powerpoint/2010/main" val="378067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20</a:t>
            </a:fld>
            <a:endParaRPr lang="fr-CH"/>
          </a:p>
        </p:txBody>
      </p:sp>
    </p:spTree>
    <p:extLst>
      <p:ext uri="{BB962C8B-B14F-4D97-AF65-F5344CB8AC3E}">
        <p14:creationId xmlns:p14="http://schemas.microsoft.com/office/powerpoint/2010/main" val="3819774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3C7A17-04D2-4B85-A133-4FC49718E2F0}" type="slidenum">
              <a:rPr lang="fr-CH" smtClean="0"/>
              <a:pPr>
                <a:defRPr/>
              </a:pPr>
              <a:t>2</a:t>
            </a:fld>
            <a:endParaRPr lang="fr-CH"/>
          </a:p>
        </p:txBody>
      </p:sp>
    </p:spTree>
    <p:extLst>
      <p:ext uri="{BB962C8B-B14F-4D97-AF65-F5344CB8AC3E}">
        <p14:creationId xmlns:p14="http://schemas.microsoft.com/office/powerpoint/2010/main" val="1175468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3C7A17-04D2-4B85-A133-4FC49718E2F0}" type="slidenum">
              <a:rPr lang="fr-CH" smtClean="0"/>
              <a:pPr>
                <a:defRPr/>
              </a:pPr>
              <a:t>21</a:t>
            </a:fld>
            <a:endParaRPr lang="fr-CH"/>
          </a:p>
        </p:txBody>
      </p:sp>
    </p:spTree>
    <p:extLst>
      <p:ext uri="{BB962C8B-B14F-4D97-AF65-F5344CB8AC3E}">
        <p14:creationId xmlns:p14="http://schemas.microsoft.com/office/powerpoint/2010/main" val="850066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22</a:t>
            </a:fld>
            <a:endParaRPr lang="fr-CH"/>
          </a:p>
        </p:txBody>
      </p:sp>
    </p:spTree>
    <p:extLst>
      <p:ext uri="{BB962C8B-B14F-4D97-AF65-F5344CB8AC3E}">
        <p14:creationId xmlns:p14="http://schemas.microsoft.com/office/powerpoint/2010/main" val="4102211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3C7A17-04D2-4B85-A133-4FC49718E2F0}" type="slidenum">
              <a:rPr lang="fr-CH" smtClean="0"/>
              <a:pPr>
                <a:defRPr/>
              </a:pPr>
              <a:t>23</a:t>
            </a:fld>
            <a:endParaRPr lang="fr-CH"/>
          </a:p>
        </p:txBody>
      </p:sp>
    </p:spTree>
    <p:extLst>
      <p:ext uri="{BB962C8B-B14F-4D97-AF65-F5344CB8AC3E}">
        <p14:creationId xmlns:p14="http://schemas.microsoft.com/office/powerpoint/2010/main" val="15257348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3C7A17-04D2-4B85-A133-4FC49718E2F0}" type="slidenum">
              <a:rPr lang="fr-CH" smtClean="0"/>
              <a:pPr>
                <a:defRPr/>
              </a:pPr>
              <a:t>25</a:t>
            </a:fld>
            <a:endParaRPr lang="fr-CH"/>
          </a:p>
        </p:txBody>
      </p:sp>
    </p:spTree>
    <p:extLst>
      <p:ext uri="{BB962C8B-B14F-4D97-AF65-F5344CB8AC3E}">
        <p14:creationId xmlns:p14="http://schemas.microsoft.com/office/powerpoint/2010/main" val="3692068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29</a:t>
            </a:fld>
            <a:endParaRPr lang="fr-CH"/>
          </a:p>
        </p:txBody>
      </p:sp>
    </p:spTree>
    <p:extLst>
      <p:ext uri="{BB962C8B-B14F-4D97-AF65-F5344CB8AC3E}">
        <p14:creationId xmlns:p14="http://schemas.microsoft.com/office/powerpoint/2010/main" val="42628432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eriod"/>
            </a:pPr>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30</a:t>
            </a:fld>
            <a:endParaRPr lang="fr-CH"/>
          </a:p>
        </p:txBody>
      </p:sp>
    </p:spTree>
    <p:extLst>
      <p:ext uri="{BB962C8B-B14F-4D97-AF65-F5344CB8AC3E}">
        <p14:creationId xmlns:p14="http://schemas.microsoft.com/office/powerpoint/2010/main" val="2401917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32</a:t>
            </a:fld>
            <a:endParaRPr lang="fr-CH"/>
          </a:p>
        </p:txBody>
      </p:sp>
    </p:spTree>
    <p:extLst>
      <p:ext uri="{BB962C8B-B14F-4D97-AF65-F5344CB8AC3E}">
        <p14:creationId xmlns:p14="http://schemas.microsoft.com/office/powerpoint/2010/main" val="296419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33</a:t>
            </a:fld>
            <a:endParaRPr lang="fr-CH"/>
          </a:p>
        </p:txBody>
      </p:sp>
    </p:spTree>
    <p:extLst>
      <p:ext uri="{BB962C8B-B14F-4D97-AF65-F5344CB8AC3E}">
        <p14:creationId xmlns:p14="http://schemas.microsoft.com/office/powerpoint/2010/main" val="23572755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34</a:t>
            </a:fld>
            <a:endParaRPr lang="fr-CH"/>
          </a:p>
        </p:txBody>
      </p:sp>
    </p:spTree>
    <p:extLst>
      <p:ext uri="{BB962C8B-B14F-4D97-AF65-F5344CB8AC3E}">
        <p14:creationId xmlns:p14="http://schemas.microsoft.com/office/powerpoint/2010/main" val="24823843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35</a:t>
            </a:fld>
            <a:endParaRPr lang="fr-CH"/>
          </a:p>
        </p:txBody>
      </p:sp>
    </p:spTree>
    <p:extLst>
      <p:ext uri="{BB962C8B-B14F-4D97-AF65-F5344CB8AC3E}">
        <p14:creationId xmlns:p14="http://schemas.microsoft.com/office/powerpoint/2010/main" val="2718709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3</a:t>
            </a:fld>
            <a:endParaRPr lang="fr-CH"/>
          </a:p>
        </p:txBody>
      </p:sp>
    </p:spTree>
    <p:extLst>
      <p:ext uri="{BB962C8B-B14F-4D97-AF65-F5344CB8AC3E}">
        <p14:creationId xmlns:p14="http://schemas.microsoft.com/office/powerpoint/2010/main" val="493047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36</a:t>
            </a:fld>
            <a:endParaRPr lang="fr-CH"/>
          </a:p>
        </p:txBody>
      </p:sp>
    </p:spTree>
    <p:extLst>
      <p:ext uri="{BB962C8B-B14F-4D97-AF65-F5344CB8AC3E}">
        <p14:creationId xmlns:p14="http://schemas.microsoft.com/office/powerpoint/2010/main" val="406011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39</a:t>
            </a:fld>
            <a:endParaRPr lang="fr-CH"/>
          </a:p>
        </p:txBody>
      </p:sp>
    </p:spTree>
    <p:extLst>
      <p:ext uri="{BB962C8B-B14F-4D97-AF65-F5344CB8AC3E}">
        <p14:creationId xmlns:p14="http://schemas.microsoft.com/office/powerpoint/2010/main" val="1627175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41</a:t>
            </a:fld>
            <a:endParaRPr lang="fr-CH"/>
          </a:p>
        </p:txBody>
      </p:sp>
    </p:spTree>
    <p:extLst>
      <p:ext uri="{BB962C8B-B14F-4D97-AF65-F5344CB8AC3E}">
        <p14:creationId xmlns:p14="http://schemas.microsoft.com/office/powerpoint/2010/main" val="3933294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3C7A17-04D2-4B85-A133-4FC49718E2F0}" type="slidenum">
              <a:rPr lang="fr-CH" smtClean="0"/>
              <a:pPr>
                <a:defRPr/>
              </a:pPr>
              <a:t>4</a:t>
            </a:fld>
            <a:endParaRPr lang="fr-CH"/>
          </a:p>
        </p:txBody>
      </p:sp>
    </p:spTree>
    <p:extLst>
      <p:ext uri="{BB962C8B-B14F-4D97-AF65-F5344CB8AC3E}">
        <p14:creationId xmlns:p14="http://schemas.microsoft.com/office/powerpoint/2010/main" val="343117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33C7A17-04D2-4B85-A133-4FC49718E2F0}" type="slidenum">
              <a:rPr lang="fr-CH" smtClean="0"/>
              <a:pPr>
                <a:defRPr/>
              </a:pPr>
              <a:t>5</a:t>
            </a:fld>
            <a:endParaRPr lang="fr-CH"/>
          </a:p>
        </p:txBody>
      </p:sp>
    </p:spTree>
    <p:extLst>
      <p:ext uri="{BB962C8B-B14F-4D97-AF65-F5344CB8AC3E}">
        <p14:creationId xmlns:p14="http://schemas.microsoft.com/office/powerpoint/2010/main" val="1800595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6</a:t>
            </a:fld>
            <a:endParaRPr lang="fr-CH"/>
          </a:p>
        </p:txBody>
      </p:sp>
    </p:spTree>
    <p:extLst>
      <p:ext uri="{BB962C8B-B14F-4D97-AF65-F5344CB8AC3E}">
        <p14:creationId xmlns:p14="http://schemas.microsoft.com/office/powerpoint/2010/main" val="574593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7</a:t>
            </a:fld>
            <a:endParaRPr lang="fr-CH"/>
          </a:p>
        </p:txBody>
      </p:sp>
    </p:spTree>
    <p:extLst>
      <p:ext uri="{BB962C8B-B14F-4D97-AF65-F5344CB8AC3E}">
        <p14:creationId xmlns:p14="http://schemas.microsoft.com/office/powerpoint/2010/main" val="1270348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8</a:t>
            </a:fld>
            <a:endParaRPr lang="fr-CH"/>
          </a:p>
        </p:txBody>
      </p:sp>
    </p:spTree>
    <p:extLst>
      <p:ext uri="{BB962C8B-B14F-4D97-AF65-F5344CB8AC3E}">
        <p14:creationId xmlns:p14="http://schemas.microsoft.com/office/powerpoint/2010/main" val="4253530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10"/>
          </p:nvPr>
        </p:nvSpPr>
        <p:spPr/>
        <p:txBody>
          <a:bodyPr/>
          <a:lstStyle/>
          <a:p>
            <a:pPr>
              <a:defRPr/>
            </a:pPr>
            <a:fld id="{D33C7A17-04D2-4B85-A133-4FC49718E2F0}" type="slidenum">
              <a:rPr lang="fr-CH" smtClean="0"/>
              <a:pPr>
                <a:defRPr/>
              </a:pPr>
              <a:t>9</a:t>
            </a:fld>
            <a:endParaRPr lang="fr-CH"/>
          </a:p>
        </p:txBody>
      </p:sp>
    </p:spTree>
    <p:extLst>
      <p:ext uri="{BB962C8B-B14F-4D97-AF65-F5344CB8AC3E}">
        <p14:creationId xmlns:p14="http://schemas.microsoft.com/office/powerpoint/2010/main" val="16688916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7" name="Rectangle 19"/>
          <p:cNvSpPr>
            <a:spLocks noGrp="1" noChangeArrowheads="1"/>
          </p:cNvSpPr>
          <p:nvPr>
            <p:ph type="dt" sz="quarter" idx="10"/>
          </p:nvPr>
        </p:nvSpPr>
        <p:spPr>
          <a:xfrm>
            <a:off x="1401763" y="4644629"/>
            <a:ext cx="7480300" cy="75009"/>
          </a:xfrm>
          <a:prstGeom prst="rect">
            <a:avLst/>
          </a:prstGeom>
        </p:spPr>
        <p:txBody>
          <a:bodyPr/>
          <a:lstStyle>
            <a:lvl1pPr algn="r">
              <a:defRPr sz="1000" b="1" smtClean="0"/>
            </a:lvl1pPr>
          </a:lstStyle>
          <a:p>
            <a:pPr>
              <a:defRPr/>
            </a:pPr>
            <a:r>
              <a:rPr lang="fr-FR" dirty="0"/>
              <a:t>Office cantonal des systèmes d'information et du numérique</a:t>
            </a:r>
          </a:p>
        </p:txBody>
      </p:sp>
      <p:sp>
        <p:nvSpPr>
          <p:cNvPr id="8" name="Rectangle 20"/>
          <p:cNvSpPr>
            <a:spLocks noGrp="1" noChangeArrowheads="1"/>
          </p:cNvSpPr>
          <p:nvPr>
            <p:ph type="ftr" sz="quarter" idx="11"/>
          </p:nvPr>
        </p:nvSpPr>
        <p:spPr>
          <a:xfrm>
            <a:off x="1392239" y="4510089"/>
            <a:ext cx="7494587" cy="84535"/>
          </a:xfrm>
          <a:prstGeom prst="rect">
            <a:avLst/>
          </a:prstGeom>
        </p:spPr>
        <p:txBody>
          <a:bodyPr/>
          <a:lstStyle>
            <a:lvl1pPr algn="r">
              <a:defRPr sz="1000" b="1" smtClean="0"/>
            </a:lvl1pPr>
          </a:lstStyle>
          <a:p>
            <a:pPr>
              <a:defRPr/>
            </a:pPr>
            <a:r>
              <a:rPr lang="fr-FR" dirty="0"/>
              <a:t>Département des infrastructures</a:t>
            </a:r>
          </a:p>
        </p:txBody>
      </p:sp>
      <p:sp>
        <p:nvSpPr>
          <p:cNvPr id="9" name="Text Box 11"/>
          <p:cNvSpPr txBox="1">
            <a:spLocks noChangeAspect="1" noChangeArrowheads="1"/>
          </p:cNvSpPr>
          <p:nvPr userDrawn="1"/>
        </p:nvSpPr>
        <p:spPr bwMode="auto">
          <a:xfrm>
            <a:off x="7623177" y="4864378"/>
            <a:ext cx="12557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1765D548-6381-4E49-9F0A-B4313246CD16}" type="datetime1">
              <a:rPr lang="fr-FR" altLang="fr-FR" sz="800" noProof="0">
                <a:solidFill>
                  <a:schemeClr val="tx1"/>
                </a:solidFill>
              </a:rPr>
              <a:pPr algn="r"/>
              <a:t>11/10/2019</a:t>
            </a:fld>
            <a:r>
              <a:rPr lang="fr-FR" altLang="fr-FR" sz="800" noProof="0" dirty="0">
                <a:solidFill>
                  <a:schemeClr val="tx1"/>
                </a:solidFill>
              </a:rPr>
              <a:t> - Page </a:t>
            </a:r>
            <a:fld id="{8A3B4BB0-7EBD-479C-82C9-DC10CF3EE075}" type="slidenum">
              <a:rPr lang="fr-FR" altLang="fr-FR" sz="800" noProof="0">
                <a:solidFill>
                  <a:schemeClr val="tx1"/>
                </a:solidFill>
              </a:rPr>
              <a:pPr algn="r"/>
              <a:t>‹#›</a:t>
            </a:fld>
            <a:endParaRPr lang="fr-FR" altLang="fr-FR" sz="800" noProof="0" dirty="0">
              <a:solidFill>
                <a:schemeClr val="tx1"/>
              </a:solidFill>
            </a:endParaRPr>
          </a:p>
        </p:txBody>
      </p:sp>
      <p:cxnSp>
        <p:nvCxnSpPr>
          <p:cNvPr id="10" name="Connecteur droit 9"/>
          <p:cNvCxnSpPr/>
          <p:nvPr userDrawn="1"/>
        </p:nvCxnSpPr>
        <p:spPr bwMode="auto">
          <a:xfrm>
            <a:off x="0" y="4414838"/>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Rectangle 2"/>
          <p:cNvSpPr>
            <a:spLocks noGrp="1" noChangeArrowheads="1"/>
          </p:cNvSpPr>
          <p:nvPr>
            <p:ph type="ctrTitle"/>
          </p:nvPr>
        </p:nvSpPr>
        <p:spPr>
          <a:xfrm>
            <a:off x="1041827" y="657227"/>
            <a:ext cx="3171825" cy="1659731"/>
          </a:xfrm>
        </p:spPr>
        <p:txBody>
          <a:bodyPr/>
          <a:lstStyle>
            <a:lvl1pPr>
              <a:defRPr>
                <a:solidFill>
                  <a:schemeClr val="tx1">
                    <a:lumMod val="65000"/>
                    <a:lumOff val="35000"/>
                  </a:schemeClr>
                </a:solidFill>
              </a:defRPr>
            </a:lvl1pPr>
          </a:lstStyle>
          <a:p>
            <a:pPr algn="ctr" eaLnBrk="1" hangingPunct="1"/>
            <a:r>
              <a:rPr lang="fr-FR" altLang="fr-FR" sz="3600"/>
              <a:t>Modifiez le style du titre</a:t>
            </a:r>
            <a:endParaRPr lang="fr-FR" altLang="fr-FR" sz="3600" dirty="0"/>
          </a:p>
        </p:txBody>
      </p:sp>
      <p:sp>
        <p:nvSpPr>
          <p:cNvPr id="13" name="Rectangle 3"/>
          <p:cNvSpPr>
            <a:spLocks noGrp="1" noChangeArrowheads="1"/>
          </p:cNvSpPr>
          <p:nvPr>
            <p:ph type="subTitle" idx="1"/>
          </p:nvPr>
        </p:nvSpPr>
        <p:spPr>
          <a:xfrm>
            <a:off x="1032300" y="2667002"/>
            <a:ext cx="3200400" cy="1278731"/>
          </a:xfrm>
        </p:spPr>
        <p:txBody>
          <a:bodyPr/>
          <a:lstStyle>
            <a:lvl1pPr marL="0" indent="0" algn="ctr">
              <a:buNone/>
              <a:defRPr>
                <a:solidFill>
                  <a:schemeClr val="tx1">
                    <a:lumMod val="65000"/>
                    <a:lumOff val="35000"/>
                  </a:schemeClr>
                </a:solidFill>
              </a:defRPr>
            </a:lvl1pPr>
          </a:lstStyle>
          <a:p>
            <a:pPr eaLnBrk="1" hangingPunct="1"/>
            <a:r>
              <a:rPr lang="fr-FR" altLang="fr-FR"/>
              <a:t>Modifier le style des sous-titres du masque</a:t>
            </a:r>
            <a:endParaRPr lang="fr-FR" altLang="fr-FR" dirty="0"/>
          </a:p>
        </p:txBody>
      </p:sp>
      <p:pic>
        <p:nvPicPr>
          <p:cNvPr id="11" name="Picture 5" descr="LOGOFRUTIG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6699" y="4530110"/>
            <a:ext cx="676275" cy="52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userDrawn="1"/>
        </p:nvPicPr>
        <p:blipFill rotWithShape="1">
          <a:blip r:embed="rId3">
            <a:extLst>
              <a:ext uri="{28A0092B-C50C-407E-A947-70E740481C1C}">
                <a14:useLocalDpi xmlns:a14="http://schemas.microsoft.com/office/drawing/2010/main" val="0"/>
              </a:ext>
            </a:extLst>
          </a:blip>
          <a:srcRect l="39360" t="17592" r="7785" b="20185"/>
          <a:stretch/>
        </p:blipFill>
        <p:spPr>
          <a:xfrm>
            <a:off x="5032347" y="-9525"/>
            <a:ext cx="4111653" cy="4414838"/>
          </a:xfrm>
          <a:prstGeom prst="rect">
            <a:avLst/>
          </a:prstGeom>
        </p:spPr>
      </p:pic>
    </p:spTree>
    <p:extLst>
      <p:ext uri="{BB962C8B-B14F-4D97-AF65-F5344CB8AC3E}">
        <p14:creationId xmlns:p14="http://schemas.microsoft.com/office/powerpoint/2010/main" val="397576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3600451"/>
            <a:ext cx="5486400" cy="425054"/>
          </a:xfrm>
        </p:spPr>
        <p:txBody>
          <a:bodyPr anchor="b"/>
          <a:lstStyle>
            <a:lvl1pPr algn="l">
              <a:defRPr sz="2000" b="1">
                <a:solidFill>
                  <a:schemeClr val="tx1">
                    <a:lumMod val="65000"/>
                    <a:lumOff val="35000"/>
                  </a:schemeClr>
                </a:solidFill>
              </a:defRPr>
            </a:lvl1pPr>
          </a:lstStyle>
          <a:p>
            <a:r>
              <a:rPr lang="fr-FR"/>
              <a:t>Modifiez le style du titre</a:t>
            </a:r>
            <a:endParaRPr lang="fr-CH" dirty="0"/>
          </a:p>
        </p:txBody>
      </p:sp>
      <p:sp>
        <p:nvSpPr>
          <p:cNvPr id="3" name="Espace réservé pour une imag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fr-CH" noProof="0"/>
          </a:p>
        </p:txBody>
      </p:sp>
      <p:sp>
        <p:nvSpPr>
          <p:cNvPr id="4" name="Espace réservé du texte 3"/>
          <p:cNvSpPr>
            <a:spLocks noGrp="1"/>
          </p:cNvSpPr>
          <p:nvPr>
            <p:ph type="body" sz="half" idx="2"/>
          </p:nvPr>
        </p:nvSpPr>
        <p:spPr>
          <a:xfrm>
            <a:off x="1792288" y="4025504"/>
            <a:ext cx="5486400" cy="603647"/>
          </a:xfrm>
        </p:spPr>
        <p:txBody>
          <a:bodyPr/>
          <a:lstStyle>
            <a:lvl1pPr marL="0" indent="0">
              <a:buNone/>
              <a:defRPr sz="1400">
                <a:solidFill>
                  <a:schemeClr val="bg1">
                    <a:lumMod val="6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Tree>
    <p:extLst>
      <p:ext uri="{BB962C8B-B14F-4D97-AF65-F5344CB8AC3E}">
        <p14:creationId xmlns:p14="http://schemas.microsoft.com/office/powerpoint/2010/main" val="2208318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3" name="Espace réservé du texte vertical 2"/>
          <p:cNvSpPr>
            <a:spLocks noGrp="1"/>
          </p:cNvSpPr>
          <p:nvPr>
            <p:ph type="body" orient="vert" idx="1"/>
          </p:nvPr>
        </p:nvSpPr>
        <p:spPr/>
        <p:txBody>
          <a:bodyPr vert="eaVert"/>
          <a:lstStyle>
            <a:lvl1pPr>
              <a:buClr>
                <a:srgbClr val="0076B2"/>
              </a:buClr>
              <a:defRPr>
                <a:solidFill>
                  <a:schemeClr val="tx1">
                    <a:lumMod val="65000"/>
                    <a:lumOff val="35000"/>
                  </a:schemeClr>
                </a:solidFill>
              </a:defRPr>
            </a:lvl1pPr>
            <a:lvl2pPr marL="742950" indent="-285750">
              <a:buClr>
                <a:srgbClr val="A8D1E6"/>
              </a:buClr>
              <a:buFont typeface="Wingdings 3" panose="05040102010807070707" pitchFamily="18" charset="2"/>
              <a:buChar char="&quot;"/>
              <a:defRPr>
                <a:solidFill>
                  <a:schemeClr val="tx1">
                    <a:lumMod val="65000"/>
                    <a:lumOff val="35000"/>
                  </a:schemeClr>
                </a:solidFill>
              </a:defRPr>
            </a:lvl2pPr>
            <a:lvl3pPr marL="1143000" indent="-228600">
              <a:buClr>
                <a:srgbClr val="B1DAEE"/>
              </a:buClr>
              <a:buFont typeface="Arial" panose="020B0604020202020204" pitchFamily="34" charset="0"/>
              <a:buChar cha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p:txBody>
      </p:sp>
      <p:sp>
        <p:nvSpPr>
          <p:cNvPr id="4" name="Titre 1"/>
          <p:cNvSpPr>
            <a:spLocks noGrp="1"/>
          </p:cNvSpPr>
          <p:nvPr>
            <p:ph type="title"/>
          </p:nvPr>
        </p:nvSpPr>
        <p:spPr>
          <a:xfrm>
            <a:off x="448752" y="224864"/>
            <a:ext cx="8527774" cy="384406"/>
          </a:xfrm>
        </p:spPr>
        <p:txBody>
          <a:bodyPr/>
          <a:lstStyle>
            <a:lvl1pPr>
              <a:defRPr>
                <a:solidFill>
                  <a:schemeClr val="tx1">
                    <a:lumMod val="65000"/>
                    <a:lumOff val="35000"/>
                  </a:schemeClr>
                </a:solidFill>
              </a:defRPr>
            </a:lvl1pPr>
          </a:lstStyle>
          <a:p>
            <a:r>
              <a:rPr lang="fr-FR"/>
              <a:t>Modifiez le style du titre</a:t>
            </a:r>
            <a:endParaRPr lang="fr-CH" dirty="0"/>
          </a:p>
        </p:txBody>
      </p:sp>
      <p:sp>
        <p:nvSpPr>
          <p:cNvPr id="5" name="Espace réservé du texte 5"/>
          <p:cNvSpPr>
            <a:spLocks noGrp="1"/>
          </p:cNvSpPr>
          <p:nvPr>
            <p:ph type="body" sz="quarter" idx="10"/>
          </p:nvPr>
        </p:nvSpPr>
        <p:spPr>
          <a:xfrm>
            <a:off x="802861" y="690222"/>
            <a:ext cx="8181616" cy="287542"/>
          </a:xfrm>
        </p:spPr>
        <p:txBody>
          <a:bodyPr/>
          <a:lstStyle>
            <a:lvl1pPr marL="0" indent="0">
              <a:buNone/>
              <a:defRPr sz="2000">
                <a:solidFill>
                  <a:schemeClr val="bg1">
                    <a:lumMod val="65000"/>
                  </a:schemeClr>
                </a:solidFill>
              </a:defRPr>
            </a:lvl1pPr>
          </a:lstStyle>
          <a:p>
            <a:pPr lvl="0"/>
            <a:r>
              <a:rPr lang="fr-FR"/>
              <a:t>Modifier les styles du texte du masque</a:t>
            </a:r>
          </a:p>
        </p:txBody>
      </p:sp>
    </p:spTree>
    <p:extLst>
      <p:ext uri="{BB962C8B-B14F-4D97-AF65-F5344CB8AC3E}">
        <p14:creationId xmlns:p14="http://schemas.microsoft.com/office/powerpoint/2010/main" val="2080658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3" name="Espace réservé du texte vertical 2"/>
          <p:cNvSpPr>
            <a:spLocks noGrp="1"/>
          </p:cNvSpPr>
          <p:nvPr>
            <p:ph type="body" orient="vert" idx="1"/>
          </p:nvPr>
        </p:nvSpPr>
        <p:spPr>
          <a:xfrm>
            <a:off x="457200" y="205978"/>
            <a:ext cx="6645349" cy="4594622"/>
          </a:xfrm>
        </p:spPr>
        <p:txBody>
          <a:bodyPr vert="eaVert"/>
          <a:lstStyle>
            <a:lvl1pPr marL="342900" indent="-260350">
              <a:buClr>
                <a:srgbClr val="0076B2"/>
              </a:buClr>
              <a:defRPr>
                <a:solidFill>
                  <a:schemeClr val="tx1">
                    <a:lumMod val="65000"/>
                    <a:lumOff val="35000"/>
                  </a:schemeClr>
                </a:solidFill>
              </a:defRPr>
            </a:lvl1pPr>
            <a:lvl2pPr marL="742950" indent="-285750">
              <a:buClr>
                <a:srgbClr val="A8D1E6"/>
              </a:buClr>
              <a:buFont typeface="Wingdings 3" panose="05040102010807070707" pitchFamily="18" charset="2"/>
              <a:buChar char="&quot;"/>
              <a:defRPr>
                <a:solidFill>
                  <a:schemeClr val="tx1">
                    <a:lumMod val="65000"/>
                    <a:lumOff val="35000"/>
                  </a:schemeClr>
                </a:solidFill>
              </a:defRPr>
            </a:lvl2pPr>
            <a:lvl3pPr marL="1143000" indent="-228600">
              <a:buClr>
                <a:srgbClr val="B1DAEE"/>
              </a:buClr>
              <a:buFont typeface="Arial" panose="020B0604020202020204" pitchFamily="34" charset="0"/>
              <a:buChar cha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p:txBody>
      </p:sp>
      <p:sp>
        <p:nvSpPr>
          <p:cNvPr id="4" name="Titre 1"/>
          <p:cNvSpPr>
            <a:spLocks noGrp="1"/>
          </p:cNvSpPr>
          <p:nvPr>
            <p:ph type="title"/>
          </p:nvPr>
        </p:nvSpPr>
        <p:spPr>
          <a:xfrm rot="5400000">
            <a:off x="6325915" y="2243494"/>
            <a:ext cx="4665473" cy="512541"/>
          </a:xfrm>
        </p:spPr>
        <p:txBody>
          <a:bodyPr/>
          <a:lstStyle>
            <a:lvl1pPr>
              <a:defRPr>
                <a:solidFill>
                  <a:schemeClr val="tx1">
                    <a:lumMod val="65000"/>
                    <a:lumOff val="35000"/>
                  </a:schemeClr>
                </a:solidFill>
              </a:defRPr>
            </a:lvl1pPr>
          </a:lstStyle>
          <a:p>
            <a:r>
              <a:rPr lang="fr-FR"/>
              <a:t>Modifiez le style du titre</a:t>
            </a:r>
            <a:endParaRPr lang="fr-CH" dirty="0"/>
          </a:p>
        </p:txBody>
      </p:sp>
      <p:sp>
        <p:nvSpPr>
          <p:cNvPr id="5" name="Espace réservé du texte 5"/>
          <p:cNvSpPr>
            <a:spLocks noGrp="1"/>
          </p:cNvSpPr>
          <p:nvPr>
            <p:ph type="body" sz="quarter" idx="10"/>
          </p:nvPr>
        </p:nvSpPr>
        <p:spPr>
          <a:xfrm rot="5400000">
            <a:off x="5797133" y="2395701"/>
            <a:ext cx="4490211" cy="383389"/>
          </a:xfrm>
        </p:spPr>
        <p:txBody>
          <a:bodyPr/>
          <a:lstStyle>
            <a:lvl1pPr marL="0" indent="0">
              <a:buNone/>
              <a:defRPr sz="2000">
                <a:solidFill>
                  <a:schemeClr val="bg1">
                    <a:lumMod val="65000"/>
                  </a:schemeClr>
                </a:solidFill>
              </a:defRPr>
            </a:lvl1pPr>
          </a:lstStyle>
          <a:p>
            <a:pPr lvl="0"/>
            <a:r>
              <a:rPr lang="fr-FR"/>
              <a:t>Modifier les styles du texte du masque</a:t>
            </a:r>
          </a:p>
        </p:txBody>
      </p:sp>
    </p:spTree>
    <p:extLst>
      <p:ext uri="{BB962C8B-B14F-4D97-AF65-F5344CB8AC3E}">
        <p14:creationId xmlns:p14="http://schemas.microsoft.com/office/powerpoint/2010/main" val="191276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po titre">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rgbClr val="599E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fr-CH" sz="1013" dirty="0">
              <a:solidFill>
                <a:prstClr val="white"/>
              </a:solidFill>
            </a:endParaRPr>
          </a:p>
        </p:txBody>
      </p:sp>
      <p:sp>
        <p:nvSpPr>
          <p:cNvPr id="11" name="Espace réservé du texte 10"/>
          <p:cNvSpPr>
            <a:spLocks noGrp="1"/>
          </p:cNvSpPr>
          <p:nvPr>
            <p:ph type="body" sz="quarter" idx="10" hasCustomPrompt="1"/>
          </p:nvPr>
        </p:nvSpPr>
        <p:spPr>
          <a:xfrm>
            <a:off x="1555159" y="1743019"/>
            <a:ext cx="6599634" cy="225987"/>
          </a:xfrm>
        </p:spPr>
        <p:txBody>
          <a:bodyPr>
            <a:normAutofit/>
          </a:bodyPr>
          <a:lstStyle>
            <a:lvl1pPr marL="0" indent="0">
              <a:buNone/>
              <a:defRPr sz="844" b="1" baseline="0">
                <a:solidFill>
                  <a:schemeClr val="bg1"/>
                </a:solidFill>
                <a:latin typeface="Arial" panose="020B0604020202020204" pitchFamily="34" charset="0"/>
                <a:cs typeface="Arial" panose="020B0604020202020204" pitchFamily="34" charset="0"/>
              </a:defRPr>
            </a:lvl1pPr>
          </a:lstStyle>
          <a:p>
            <a:pPr lvl="0"/>
            <a:r>
              <a:rPr lang="fr-CH" dirty="0"/>
              <a:t>Cas concerné / Session</a:t>
            </a:r>
          </a:p>
        </p:txBody>
      </p:sp>
      <p:sp>
        <p:nvSpPr>
          <p:cNvPr id="13" name="Espace réservé du texte 12"/>
          <p:cNvSpPr>
            <a:spLocks noGrp="1"/>
          </p:cNvSpPr>
          <p:nvPr>
            <p:ph type="body" sz="quarter" idx="11" hasCustomPrompt="1"/>
          </p:nvPr>
        </p:nvSpPr>
        <p:spPr>
          <a:xfrm>
            <a:off x="1555160" y="2256019"/>
            <a:ext cx="6631781" cy="861287"/>
          </a:xfrm>
        </p:spPr>
        <p:txBody>
          <a:bodyPr>
            <a:normAutofit/>
          </a:bodyPr>
          <a:lstStyle>
            <a:lvl1pPr marL="0" indent="0">
              <a:spcBef>
                <a:spcPts val="0"/>
              </a:spcBef>
              <a:buNone/>
              <a:defRPr sz="2250" b="1" i="0" cap="all" baseline="0">
                <a:solidFill>
                  <a:schemeClr val="bg1"/>
                </a:solidFill>
              </a:defRPr>
            </a:lvl1pPr>
          </a:lstStyle>
          <a:p>
            <a:pPr lvl="0"/>
            <a:r>
              <a:rPr lang="fr-CH" dirty="0"/>
              <a:t>No et Titre de la thématique</a:t>
            </a:r>
          </a:p>
        </p:txBody>
      </p:sp>
      <p:sp>
        <p:nvSpPr>
          <p:cNvPr id="15" name="Espace réservé du texte 14"/>
          <p:cNvSpPr>
            <a:spLocks noGrp="1"/>
          </p:cNvSpPr>
          <p:nvPr>
            <p:ph type="body" sz="quarter" idx="12" hasCustomPrompt="1"/>
          </p:nvPr>
        </p:nvSpPr>
        <p:spPr>
          <a:xfrm>
            <a:off x="1554956" y="3476418"/>
            <a:ext cx="7218760" cy="305447"/>
          </a:xfrm>
          <a:ln>
            <a:noFill/>
          </a:ln>
        </p:spPr>
        <p:txBody>
          <a:bodyPr>
            <a:noAutofit/>
          </a:bodyPr>
          <a:lstStyle>
            <a:lvl1pPr marL="0" indent="0">
              <a:buNone/>
              <a:defRPr sz="1406" b="1">
                <a:solidFill>
                  <a:schemeClr val="bg1"/>
                </a:solidFill>
              </a:defRPr>
            </a:lvl1pPr>
          </a:lstStyle>
          <a:p>
            <a:pPr lvl="0"/>
            <a:r>
              <a:rPr lang="fr-FR" dirty="0"/>
              <a:t>Prénom Nom animateur</a:t>
            </a:r>
          </a:p>
        </p:txBody>
      </p:sp>
      <p:sp>
        <p:nvSpPr>
          <p:cNvPr id="16" name="Espace réservé du texte 14"/>
          <p:cNvSpPr>
            <a:spLocks noGrp="1"/>
          </p:cNvSpPr>
          <p:nvPr>
            <p:ph type="body" sz="quarter" idx="13" hasCustomPrompt="1"/>
          </p:nvPr>
        </p:nvSpPr>
        <p:spPr>
          <a:xfrm>
            <a:off x="1554956" y="3811198"/>
            <a:ext cx="7218760" cy="305447"/>
          </a:xfrm>
          <a:ln>
            <a:noFill/>
          </a:ln>
        </p:spPr>
        <p:txBody>
          <a:bodyPr/>
          <a:lstStyle>
            <a:lvl1pPr marL="0" indent="0">
              <a:buNone/>
              <a:defRPr sz="1406" b="0">
                <a:solidFill>
                  <a:schemeClr val="bg1"/>
                </a:solidFill>
              </a:defRPr>
            </a:lvl1pPr>
          </a:lstStyle>
          <a:p>
            <a:pPr lvl="0"/>
            <a:r>
              <a:rPr lang="fr-FR" dirty="0"/>
              <a:t>Agenda</a:t>
            </a:r>
          </a:p>
        </p:txBody>
      </p:sp>
      <p:pic>
        <p:nvPicPr>
          <p:cNvPr id="17" name="Imag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02356" y="4810687"/>
            <a:ext cx="1037493" cy="212638"/>
          </a:xfrm>
          <a:prstGeom prst="rect">
            <a:avLst/>
          </a:prstGeom>
        </p:spPr>
      </p:pic>
      <p:sp>
        <p:nvSpPr>
          <p:cNvPr id="4" name="Espace réservé du pied de page 3"/>
          <p:cNvSpPr>
            <a:spLocks noGrp="1"/>
          </p:cNvSpPr>
          <p:nvPr>
            <p:ph type="ftr" sz="quarter" idx="14"/>
          </p:nvPr>
        </p:nvSpPr>
        <p:spPr/>
        <p:txBody>
          <a:bodyPr/>
          <a:lstStyle>
            <a:lvl1pPr>
              <a:defRPr sz="788">
                <a:solidFill>
                  <a:schemeClr val="bg1"/>
                </a:solidFill>
              </a:defRPr>
            </a:lvl1pPr>
          </a:lstStyle>
          <a:p>
            <a:r>
              <a:rPr lang="fr-CH">
                <a:solidFill>
                  <a:prstClr val="white"/>
                </a:solidFill>
              </a:rPr>
              <a:t>(c) Prof. HES Merlier</a:t>
            </a:r>
            <a:endParaRPr lang="fr-CH" dirty="0">
              <a:solidFill>
                <a:prstClr val="white"/>
              </a:solidFill>
            </a:endParaRPr>
          </a:p>
        </p:txBody>
      </p:sp>
      <p:sp>
        <p:nvSpPr>
          <p:cNvPr id="5" name="Espace réservé du numéro de diapositive 4"/>
          <p:cNvSpPr>
            <a:spLocks noGrp="1"/>
          </p:cNvSpPr>
          <p:nvPr>
            <p:ph type="sldNum" sz="quarter" idx="15"/>
          </p:nvPr>
        </p:nvSpPr>
        <p:spPr>
          <a:xfrm>
            <a:off x="1554956" y="4839556"/>
            <a:ext cx="584688" cy="183769"/>
          </a:xfrm>
          <a:solidFill>
            <a:srgbClr val="599EA3"/>
          </a:solidFill>
          <a:ln>
            <a:solidFill>
              <a:schemeClr val="bg1"/>
            </a:solidFill>
          </a:ln>
        </p:spPr>
        <p:txBody>
          <a:bodyPr/>
          <a:lstStyle>
            <a:lvl1pPr algn="ctr">
              <a:defRPr sz="750" b="1">
                <a:solidFill>
                  <a:schemeClr val="bg1"/>
                </a:solidFill>
              </a:defRPr>
            </a:lvl1pPr>
          </a:lstStyle>
          <a:p>
            <a:fld id="{584AFD49-9A2C-4A8D-AD5B-13397ABB7E57}" type="slidenum">
              <a:rPr lang="fr-CH" smtClean="0">
                <a:solidFill>
                  <a:prstClr val="white"/>
                </a:solidFill>
              </a:rPr>
              <a:pPr/>
              <a:t>‹#›</a:t>
            </a:fld>
            <a:endParaRPr lang="fr-CH">
              <a:solidFill>
                <a:prstClr val="white"/>
              </a:solidFill>
            </a:endParaRPr>
          </a:p>
        </p:txBody>
      </p:sp>
      <p:pic>
        <p:nvPicPr>
          <p:cNvPr id="12" name="Imag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
            <a:ext cx="4103174" cy="791495"/>
          </a:xfrm>
          <a:prstGeom prst="rect">
            <a:avLst/>
          </a:prstGeom>
        </p:spPr>
      </p:pic>
    </p:spTree>
    <p:extLst>
      <p:ext uri="{BB962C8B-B14F-4D97-AF65-F5344CB8AC3E}">
        <p14:creationId xmlns:p14="http://schemas.microsoft.com/office/powerpoint/2010/main" val="199260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spTree>
      <p:nvGrpSpPr>
        <p:cNvPr id="1" name=""/>
        <p:cNvGrpSpPr/>
        <p:nvPr/>
      </p:nvGrpSpPr>
      <p:grpSpPr>
        <a:xfrm>
          <a:off x="0" y="0"/>
          <a:ext cx="0" cy="0"/>
          <a:chOff x="0" y="0"/>
          <a:chExt cx="0" cy="0"/>
        </a:xfrm>
      </p:grpSpPr>
      <p:sp>
        <p:nvSpPr>
          <p:cNvPr id="7" name="Rectangle 19"/>
          <p:cNvSpPr>
            <a:spLocks noGrp="1" noChangeArrowheads="1"/>
          </p:cNvSpPr>
          <p:nvPr>
            <p:ph type="dt" sz="quarter" idx="10"/>
          </p:nvPr>
        </p:nvSpPr>
        <p:spPr>
          <a:xfrm>
            <a:off x="1401763" y="4644629"/>
            <a:ext cx="7480300" cy="75009"/>
          </a:xfrm>
          <a:prstGeom prst="rect">
            <a:avLst/>
          </a:prstGeom>
        </p:spPr>
        <p:txBody>
          <a:bodyPr/>
          <a:lstStyle>
            <a:lvl1pPr algn="r">
              <a:defRPr sz="1000" b="1" smtClean="0"/>
            </a:lvl1pPr>
          </a:lstStyle>
          <a:p>
            <a:pPr>
              <a:defRPr/>
            </a:pPr>
            <a:r>
              <a:rPr lang="fr-FR" dirty="0"/>
              <a:t>Office cantonal des systèmes d'information et du numérique</a:t>
            </a:r>
          </a:p>
        </p:txBody>
      </p:sp>
      <p:sp>
        <p:nvSpPr>
          <p:cNvPr id="8" name="Rectangle 20"/>
          <p:cNvSpPr>
            <a:spLocks noGrp="1" noChangeArrowheads="1"/>
          </p:cNvSpPr>
          <p:nvPr>
            <p:ph type="ftr" sz="quarter" idx="11"/>
          </p:nvPr>
        </p:nvSpPr>
        <p:spPr>
          <a:xfrm>
            <a:off x="1392239" y="4510089"/>
            <a:ext cx="7494587" cy="84535"/>
          </a:xfrm>
          <a:prstGeom prst="rect">
            <a:avLst/>
          </a:prstGeom>
        </p:spPr>
        <p:txBody>
          <a:bodyPr/>
          <a:lstStyle>
            <a:lvl1pPr algn="r">
              <a:defRPr sz="1000" b="1" smtClean="0"/>
            </a:lvl1pPr>
          </a:lstStyle>
          <a:p>
            <a:pPr>
              <a:defRPr/>
            </a:pPr>
            <a:r>
              <a:rPr lang="fr-FR" dirty="0"/>
              <a:t>Département des infrastructures</a:t>
            </a:r>
          </a:p>
        </p:txBody>
      </p:sp>
      <p:sp>
        <p:nvSpPr>
          <p:cNvPr id="9" name="Text Box 11"/>
          <p:cNvSpPr txBox="1">
            <a:spLocks noChangeAspect="1" noChangeArrowheads="1"/>
          </p:cNvSpPr>
          <p:nvPr userDrawn="1"/>
        </p:nvSpPr>
        <p:spPr bwMode="auto">
          <a:xfrm>
            <a:off x="7623177" y="4864378"/>
            <a:ext cx="12557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1765D548-6381-4E49-9F0A-B4313246CD16}" type="datetime1">
              <a:rPr lang="fr-FR" altLang="fr-FR" sz="800" noProof="0">
                <a:solidFill>
                  <a:schemeClr val="tx1"/>
                </a:solidFill>
              </a:rPr>
              <a:pPr algn="r"/>
              <a:t>11/10/2019</a:t>
            </a:fld>
            <a:r>
              <a:rPr lang="fr-FR" altLang="fr-FR" sz="800" noProof="0" dirty="0">
                <a:solidFill>
                  <a:schemeClr val="tx1"/>
                </a:solidFill>
              </a:rPr>
              <a:t> - Page </a:t>
            </a:r>
            <a:fld id="{8A3B4BB0-7EBD-479C-82C9-DC10CF3EE075}" type="slidenum">
              <a:rPr lang="fr-FR" altLang="fr-FR" sz="800" noProof="0">
                <a:solidFill>
                  <a:schemeClr val="tx1"/>
                </a:solidFill>
              </a:rPr>
              <a:pPr algn="r"/>
              <a:t>‹#›</a:t>
            </a:fld>
            <a:endParaRPr lang="fr-FR" altLang="fr-FR" sz="800" noProof="0" dirty="0">
              <a:solidFill>
                <a:schemeClr val="tx1"/>
              </a:solidFill>
            </a:endParaRPr>
          </a:p>
        </p:txBody>
      </p:sp>
      <p:cxnSp>
        <p:nvCxnSpPr>
          <p:cNvPr id="10" name="Connecteur droit 9"/>
          <p:cNvCxnSpPr/>
          <p:nvPr userDrawn="1"/>
        </p:nvCxnSpPr>
        <p:spPr bwMode="auto">
          <a:xfrm>
            <a:off x="0" y="4414838"/>
            <a:ext cx="914400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1" name="Picture 5" descr="LOGOFRUTIG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6699" y="4530110"/>
            <a:ext cx="676275" cy="529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userDrawn="1"/>
        </p:nvPicPr>
        <p:blipFill rotWithShape="1">
          <a:blip r:embed="rId3">
            <a:extLst>
              <a:ext uri="{28A0092B-C50C-407E-A947-70E740481C1C}">
                <a14:useLocalDpi xmlns:a14="http://schemas.microsoft.com/office/drawing/2010/main" val="0"/>
              </a:ext>
            </a:extLst>
          </a:blip>
          <a:srcRect l="1318" t="15293" r="1172" b="42037"/>
          <a:stretch/>
        </p:blipFill>
        <p:spPr>
          <a:xfrm>
            <a:off x="0" y="0"/>
            <a:ext cx="9154110" cy="3171825"/>
          </a:xfrm>
          <a:prstGeom prst="rect">
            <a:avLst/>
          </a:prstGeom>
        </p:spPr>
      </p:pic>
      <p:sp>
        <p:nvSpPr>
          <p:cNvPr id="3" name="ZoneTexte 2"/>
          <p:cNvSpPr txBox="1"/>
          <p:nvPr userDrawn="1"/>
        </p:nvSpPr>
        <p:spPr>
          <a:xfrm>
            <a:off x="619417" y="1379041"/>
            <a:ext cx="7915275" cy="769441"/>
          </a:xfrm>
          <a:prstGeom prst="rect">
            <a:avLst/>
          </a:prstGeom>
          <a:noFill/>
        </p:spPr>
        <p:txBody>
          <a:bodyPr wrap="square" rtlCol="0">
            <a:spAutoFit/>
          </a:bodyPr>
          <a:lstStyle/>
          <a:p>
            <a:pPr algn="ctr"/>
            <a:r>
              <a:rPr lang="fr-CH" sz="4400" b="1" dirty="0">
                <a:solidFill>
                  <a:schemeClr val="bg1"/>
                </a:solidFill>
              </a:rPr>
              <a:t>Merci de votre attention</a:t>
            </a:r>
            <a:r>
              <a:rPr lang="fr-CH" sz="4400" b="1" baseline="0" dirty="0">
                <a:solidFill>
                  <a:schemeClr val="bg1"/>
                </a:solidFill>
              </a:rPr>
              <a:t> !</a:t>
            </a:r>
            <a:endParaRPr lang="fr-CH" sz="4400" b="1" dirty="0">
              <a:solidFill>
                <a:schemeClr val="bg1"/>
              </a:solidFill>
            </a:endParaRPr>
          </a:p>
        </p:txBody>
      </p:sp>
    </p:spTree>
    <p:extLst>
      <p:ext uri="{BB962C8B-B14F-4D97-AF65-F5344CB8AC3E}">
        <p14:creationId xmlns:p14="http://schemas.microsoft.com/office/powerpoint/2010/main" val="3835281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01127" y="215339"/>
            <a:ext cx="8527774" cy="384406"/>
          </a:xfrm>
        </p:spPr>
        <p:txBody>
          <a:bodyPr/>
          <a:lstStyle>
            <a:lvl1pPr>
              <a:defRPr>
                <a:solidFill>
                  <a:schemeClr val="tx1">
                    <a:lumMod val="65000"/>
                    <a:lumOff val="35000"/>
                  </a:schemeClr>
                </a:solidFill>
              </a:defRPr>
            </a:lvl1pPr>
          </a:lstStyle>
          <a:p>
            <a:r>
              <a:rPr lang="fr-FR"/>
              <a:t>Modifiez le style du titre</a:t>
            </a:r>
            <a:endParaRPr lang="fr-CH" dirty="0"/>
          </a:p>
        </p:txBody>
      </p:sp>
      <p:sp>
        <p:nvSpPr>
          <p:cNvPr id="3" name="Espace réservé du contenu 2"/>
          <p:cNvSpPr>
            <a:spLocks noGrp="1"/>
          </p:cNvSpPr>
          <p:nvPr>
            <p:ph idx="1"/>
          </p:nvPr>
        </p:nvSpPr>
        <p:spPr>
          <a:xfrm>
            <a:off x="457200" y="1097282"/>
            <a:ext cx="8229600" cy="3572123"/>
          </a:xfrm>
        </p:spPr>
        <p:txBody>
          <a:bodyPr/>
          <a:lstStyle>
            <a:lvl1pPr marL="342900" indent="-260350">
              <a:buClr>
                <a:srgbClr val="0076B2"/>
              </a:buClr>
              <a:buFont typeface="Arial" panose="020B0604020202020204" pitchFamily="34" charset="0"/>
              <a:buChar char="•"/>
              <a:defRPr>
                <a:solidFill>
                  <a:schemeClr val="tx1">
                    <a:lumMod val="65000"/>
                    <a:lumOff val="35000"/>
                  </a:schemeClr>
                </a:solidFill>
              </a:defRPr>
            </a:lvl1pPr>
            <a:lvl2pPr marL="742950" indent="-285750">
              <a:buClr>
                <a:srgbClr val="A8D1E6"/>
              </a:buClr>
              <a:buFont typeface="Wingdings 3" panose="05040102010807070707" pitchFamily="18" charset="2"/>
              <a:buChar char=""/>
              <a:defRPr sz="2000">
                <a:solidFill>
                  <a:schemeClr val="tx1">
                    <a:lumMod val="65000"/>
                    <a:lumOff val="35000"/>
                  </a:schemeClr>
                </a:solidFill>
              </a:defRPr>
            </a:lvl2pPr>
            <a:lvl3pPr marL="1143000" indent="-228600">
              <a:buClr>
                <a:srgbClr val="B1DAEE"/>
              </a:buClr>
              <a:buFont typeface="Arial" panose="020B0604020202020204" pitchFamily="34" charset="0"/>
              <a:buChar char="−"/>
              <a:defRPr sz="1800">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fr-FR"/>
              <a:t>Modifier les styles du texte du masque</a:t>
            </a:r>
          </a:p>
          <a:p>
            <a:pPr lvl="1"/>
            <a:r>
              <a:rPr lang="fr-FR"/>
              <a:t>Deuxième niveau</a:t>
            </a:r>
          </a:p>
          <a:p>
            <a:pPr lvl="2"/>
            <a:r>
              <a:rPr lang="fr-FR"/>
              <a:t>Troisième niveau</a:t>
            </a:r>
          </a:p>
        </p:txBody>
      </p:sp>
      <p:sp>
        <p:nvSpPr>
          <p:cNvPr id="6" name="Espace réservé du texte 5"/>
          <p:cNvSpPr>
            <a:spLocks noGrp="1"/>
          </p:cNvSpPr>
          <p:nvPr>
            <p:ph type="body" sz="quarter" idx="10"/>
          </p:nvPr>
        </p:nvSpPr>
        <p:spPr>
          <a:xfrm>
            <a:off x="755236" y="680697"/>
            <a:ext cx="8181616" cy="287542"/>
          </a:xfrm>
        </p:spPr>
        <p:txBody>
          <a:bodyPr/>
          <a:lstStyle>
            <a:lvl1pPr marL="0" indent="0">
              <a:buNone/>
              <a:defRPr sz="2000">
                <a:solidFill>
                  <a:schemeClr val="bg1">
                    <a:lumMod val="65000"/>
                  </a:schemeClr>
                </a:solidFill>
              </a:defRPr>
            </a:lvl1pPr>
          </a:lstStyle>
          <a:p>
            <a:pPr lvl="0"/>
            <a:r>
              <a:rPr lang="fr-FR"/>
              <a:t>Modifier les styles du texte du masque</a:t>
            </a:r>
          </a:p>
        </p:txBody>
      </p:sp>
    </p:spTree>
    <p:extLst>
      <p:ext uri="{BB962C8B-B14F-4D97-AF65-F5344CB8AC3E}">
        <p14:creationId xmlns:p14="http://schemas.microsoft.com/office/powerpoint/2010/main" val="1221384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3305176"/>
            <a:ext cx="7772400" cy="1021556"/>
          </a:xfrm>
        </p:spPr>
        <p:txBody>
          <a:bodyPr anchor="t"/>
          <a:lstStyle>
            <a:lvl1pPr algn="l">
              <a:defRPr sz="4000" b="1" cap="none" baseline="0">
                <a:solidFill>
                  <a:schemeClr val="tx1">
                    <a:lumMod val="65000"/>
                    <a:lumOff val="35000"/>
                  </a:schemeClr>
                </a:solidFill>
              </a:defRPr>
            </a:lvl1pPr>
          </a:lstStyle>
          <a:p>
            <a:r>
              <a:rPr lang="fr-FR"/>
              <a:t>Modifiez le style du titre</a:t>
            </a:r>
            <a:endParaRPr lang="fr-CH" dirty="0"/>
          </a:p>
        </p:txBody>
      </p:sp>
      <p:sp>
        <p:nvSpPr>
          <p:cNvPr id="3" name="Espace réservé du texte 2"/>
          <p:cNvSpPr>
            <a:spLocks noGrp="1"/>
          </p:cNvSpPr>
          <p:nvPr>
            <p:ph type="body" idx="1"/>
          </p:nvPr>
        </p:nvSpPr>
        <p:spPr>
          <a:xfrm>
            <a:off x="722313" y="2180035"/>
            <a:ext cx="7772400" cy="1125140"/>
          </a:xfrm>
        </p:spPr>
        <p:txBody>
          <a:bodyPr anchor="b"/>
          <a:lstStyle>
            <a:lvl1pPr marL="0" indent="0">
              <a:buNone/>
              <a:defRPr sz="2000">
                <a:solidFill>
                  <a:schemeClr val="bg1">
                    <a:lumMod val="65000"/>
                  </a:schemeClr>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Modifier les styles du texte du masque</a:t>
            </a:r>
          </a:p>
        </p:txBody>
      </p:sp>
    </p:spTree>
    <p:extLst>
      <p:ext uri="{BB962C8B-B14F-4D97-AF65-F5344CB8AC3E}">
        <p14:creationId xmlns:p14="http://schemas.microsoft.com/office/powerpoint/2010/main" val="634938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457200" y="1221582"/>
            <a:ext cx="4038600" cy="3025379"/>
          </a:xfrm>
        </p:spPr>
        <p:txBody>
          <a:bodyPr/>
          <a:lstStyle>
            <a:lvl1pPr marL="342900" indent="-260350">
              <a:buClr>
                <a:srgbClr val="0076B2"/>
              </a:buClr>
              <a:defRPr sz="2400">
                <a:solidFill>
                  <a:schemeClr val="tx1">
                    <a:lumMod val="65000"/>
                    <a:lumOff val="35000"/>
                  </a:schemeClr>
                </a:solidFill>
              </a:defRPr>
            </a:lvl1pPr>
            <a:lvl2pPr marL="742950" indent="-285750">
              <a:buClr>
                <a:srgbClr val="A8D1E6"/>
              </a:buClr>
              <a:buFont typeface="Wingdings 3" panose="05040102010807070707" pitchFamily="18" charset="2"/>
              <a:buChar char="&quot;"/>
              <a:defRPr sz="2000">
                <a:solidFill>
                  <a:schemeClr val="tx1">
                    <a:lumMod val="65000"/>
                    <a:lumOff val="35000"/>
                  </a:schemeClr>
                </a:solidFill>
              </a:defRPr>
            </a:lvl2pPr>
            <a:lvl3pPr marL="1143000" indent="-228600">
              <a:buClr>
                <a:srgbClr val="B1DAEE"/>
              </a:buClr>
              <a:buFont typeface="Arial" panose="020B0604020202020204" pitchFamily="34" charset="0"/>
              <a:buChar char="−"/>
              <a:defRPr sz="18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p:txBody>
      </p:sp>
      <p:sp>
        <p:nvSpPr>
          <p:cNvPr id="4" name="Espace réservé du contenu 3"/>
          <p:cNvSpPr>
            <a:spLocks noGrp="1"/>
          </p:cNvSpPr>
          <p:nvPr>
            <p:ph sz="half" idx="2"/>
          </p:nvPr>
        </p:nvSpPr>
        <p:spPr>
          <a:xfrm>
            <a:off x="4648200" y="1221582"/>
            <a:ext cx="4038600" cy="3025379"/>
          </a:xfrm>
        </p:spPr>
        <p:txBody>
          <a:bodyPr/>
          <a:lstStyle>
            <a:lvl1pPr marL="342900" indent="-260350">
              <a:buClr>
                <a:srgbClr val="0076B2"/>
              </a:buClr>
              <a:defRPr sz="2400">
                <a:solidFill>
                  <a:schemeClr val="tx1">
                    <a:lumMod val="65000"/>
                    <a:lumOff val="35000"/>
                  </a:schemeClr>
                </a:solidFill>
              </a:defRPr>
            </a:lvl1pPr>
            <a:lvl2pPr marL="742950" indent="-285750">
              <a:buClr>
                <a:srgbClr val="A8D1E6"/>
              </a:buClr>
              <a:buFont typeface="Wingdings 3" panose="05040102010807070707" pitchFamily="18" charset="2"/>
              <a:buChar char="&quot;"/>
              <a:defRPr sz="2000">
                <a:solidFill>
                  <a:schemeClr val="tx1">
                    <a:lumMod val="65000"/>
                    <a:lumOff val="35000"/>
                  </a:schemeClr>
                </a:solidFill>
              </a:defRPr>
            </a:lvl2pPr>
            <a:lvl3pPr marL="1143000" indent="-228600">
              <a:buClr>
                <a:srgbClr val="B1DAEE"/>
              </a:buClr>
              <a:buFont typeface="Arial" panose="020B0604020202020204" pitchFamily="34" charset="0"/>
              <a:buChar char="−"/>
              <a:defRPr sz="18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vl6pPr>
              <a:defRPr sz="1800"/>
            </a:lvl6pPr>
            <a:lvl7pPr>
              <a:defRPr sz="1800"/>
            </a:lvl7pPr>
            <a:lvl8pPr>
              <a:defRPr sz="1800"/>
            </a:lvl8pPr>
            <a:lvl9pPr>
              <a:defRPr sz="1800"/>
            </a:lvl9pPr>
          </a:lstStyle>
          <a:p>
            <a:pPr lvl="0"/>
            <a:r>
              <a:rPr lang="fr-FR"/>
              <a:t>Modifier les styles du texte du masque</a:t>
            </a:r>
          </a:p>
          <a:p>
            <a:pPr lvl="1"/>
            <a:r>
              <a:rPr lang="fr-FR"/>
              <a:t>Deuxième niveau</a:t>
            </a:r>
          </a:p>
          <a:p>
            <a:pPr lvl="2"/>
            <a:r>
              <a:rPr lang="fr-FR"/>
              <a:t>Troisième niveau</a:t>
            </a:r>
          </a:p>
        </p:txBody>
      </p:sp>
      <p:sp>
        <p:nvSpPr>
          <p:cNvPr id="5" name="Titre 1"/>
          <p:cNvSpPr>
            <a:spLocks noGrp="1"/>
          </p:cNvSpPr>
          <p:nvPr>
            <p:ph type="title"/>
          </p:nvPr>
        </p:nvSpPr>
        <p:spPr>
          <a:xfrm>
            <a:off x="420177" y="253439"/>
            <a:ext cx="8527774" cy="384406"/>
          </a:xfrm>
        </p:spPr>
        <p:txBody>
          <a:bodyPr/>
          <a:lstStyle>
            <a:lvl1pPr>
              <a:defRPr>
                <a:solidFill>
                  <a:schemeClr val="tx1">
                    <a:lumMod val="65000"/>
                    <a:lumOff val="35000"/>
                  </a:schemeClr>
                </a:solidFill>
              </a:defRPr>
            </a:lvl1pPr>
          </a:lstStyle>
          <a:p>
            <a:r>
              <a:rPr lang="fr-FR"/>
              <a:t>Modifiez le style du titre</a:t>
            </a:r>
            <a:endParaRPr lang="fr-CH" dirty="0"/>
          </a:p>
        </p:txBody>
      </p:sp>
      <p:sp>
        <p:nvSpPr>
          <p:cNvPr id="6" name="Espace réservé du texte 5"/>
          <p:cNvSpPr>
            <a:spLocks noGrp="1"/>
          </p:cNvSpPr>
          <p:nvPr>
            <p:ph type="body" sz="quarter" idx="10"/>
          </p:nvPr>
        </p:nvSpPr>
        <p:spPr>
          <a:xfrm>
            <a:off x="774286" y="718797"/>
            <a:ext cx="8181616" cy="287542"/>
          </a:xfrm>
        </p:spPr>
        <p:txBody>
          <a:bodyPr/>
          <a:lstStyle>
            <a:lvl1pPr marL="0" indent="0">
              <a:buNone/>
              <a:defRPr sz="2000">
                <a:solidFill>
                  <a:schemeClr val="bg1">
                    <a:lumMod val="65000"/>
                  </a:schemeClr>
                </a:solidFill>
              </a:defRPr>
            </a:lvl1pPr>
          </a:lstStyle>
          <a:p>
            <a:pPr lvl="0"/>
            <a:r>
              <a:rPr lang="fr-FR"/>
              <a:t>Modifier les styles du texte du masque</a:t>
            </a:r>
          </a:p>
        </p:txBody>
      </p:sp>
    </p:spTree>
    <p:extLst>
      <p:ext uri="{BB962C8B-B14F-4D97-AF65-F5344CB8AC3E}">
        <p14:creationId xmlns:p14="http://schemas.microsoft.com/office/powerpoint/2010/main" val="4114438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46567" y="1063612"/>
            <a:ext cx="3859506" cy="479822"/>
          </a:xfrm>
        </p:spPr>
        <p:txBody>
          <a:bodyPr anchor="b"/>
          <a:lstStyle>
            <a:lvl1pPr marL="0" indent="0">
              <a:buNone/>
              <a:defRPr sz="24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446567" y="1631156"/>
            <a:ext cx="3859506" cy="2963466"/>
          </a:xfrm>
        </p:spPr>
        <p:txBody>
          <a:bodyPr/>
          <a:lstStyle>
            <a:lvl1pPr marL="342900" indent="-260350">
              <a:buClr>
                <a:srgbClr val="0076B2"/>
              </a:buClr>
              <a:defRPr sz="2000">
                <a:solidFill>
                  <a:schemeClr val="tx1">
                    <a:lumMod val="65000"/>
                    <a:lumOff val="35000"/>
                  </a:schemeClr>
                </a:solidFill>
              </a:defRPr>
            </a:lvl1pPr>
            <a:lvl2pPr marL="742950" indent="-285750">
              <a:buClr>
                <a:srgbClr val="A8D1E6"/>
              </a:buClr>
              <a:buFont typeface="Wingdings 3" panose="05040102010807070707" pitchFamily="18" charset="2"/>
              <a:buChar char="&quot;"/>
              <a:defRPr sz="1800">
                <a:solidFill>
                  <a:schemeClr val="tx1">
                    <a:lumMod val="65000"/>
                    <a:lumOff val="35000"/>
                  </a:schemeClr>
                </a:solidFill>
              </a:defRPr>
            </a:lvl2pPr>
            <a:lvl3pPr marL="1143000" indent="-228600">
              <a:buClr>
                <a:srgbClr val="B1DAEE"/>
              </a:buClr>
              <a:buFont typeface="Arial" panose="020B0604020202020204" pitchFamily="34" charset="0"/>
              <a:buChar cha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p:txBody>
      </p:sp>
      <p:sp>
        <p:nvSpPr>
          <p:cNvPr id="5" name="Espace réservé du texte 4"/>
          <p:cNvSpPr>
            <a:spLocks noGrp="1"/>
          </p:cNvSpPr>
          <p:nvPr>
            <p:ph type="body" sz="quarter" idx="3"/>
          </p:nvPr>
        </p:nvSpPr>
        <p:spPr>
          <a:xfrm>
            <a:off x="4815154" y="1063612"/>
            <a:ext cx="3861022" cy="479822"/>
          </a:xfrm>
        </p:spPr>
        <p:txBody>
          <a:bodyPr anchor="b"/>
          <a:lstStyle>
            <a:lvl1pPr marL="0" indent="0">
              <a:buNone/>
              <a:defRPr sz="24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4815154" y="1631156"/>
            <a:ext cx="3861022" cy="2963466"/>
          </a:xfrm>
        </p:spPr>
        <p:txBody>
          <a:bodyPr/>
          <a:lstStyle>
            <a:lvl1pPr marL="342900" indent="-260350">
              <a:buClr>
                <a:srgbClr val="0076B2"/>
              </a:buClr>
              <a:defRPr sz="2000">
                <a:solidFill>
                  <a:schemeClr val="tx1">
                    <a:lumMod val="65000"/>
                    <a:lumOff val="35000"/>
                  </a:schemeClr>
                </a:solidFill>
              </a:defRPr>
            </a:lvl1pPr>
            <a:lvl2pPr marL="742950" indent="-285750">
              <a:buClr>
                <a:srgbClr val="A8D1E6"/>
              </a:buClr>
              <a:buFont typeface="Wingdings 3" panose="05040102010807070707" pitchFamily="18" charset="2"/>
              <a:buChar char="&quot;"/>
              <a:defRPr sz="1800">
                <a:solidFill>
                  <a:schemeClr val="tx1">
                    <a:lumMod val="65000"/>
                    <a:lumOff val="35000"/>
                  </a:schemeClr>
                </a:solidFill>
              </a:defRPr>
            </a:lvl2pPr>
            <a:lvl3pPr marL="1143000" indent="-228600">
              <a:buClr>
                <a:srgbClr val="B1DAEE"/>
              </a:buClr>
              <a:buFont typeface="Arial" panose="020B0604020202020204" pitchFamily="34" charset="0"/>
              <a:buChar char="−"/>
              <a:defRPr sz="1800">
                <a:solidFill>
                  <a:schemeClr val="tx1">
                    <a:lumMod val="65000"/>
                    <a:lumOff val="35000"/>
                  </a:schemeClr>
                </a:solidFill>
              </a:defRPr>
            </a:lvl3pPr>
            <a:lvl4pPr>
              <a:defRPr sz="1600">
                <a:solidFill>
                  <a:schemeClr val="tx1">
                    <a:lumMod val="65000"/>
                    <a:lumOff val="35000"/>
                  </a:schemeClr>
                </a:solidFill>
              </a:defRPr>
            </a:lvl4pPr>
            <a:lvl5pPr>
              <a:defRPr sz="1600">
                <a:solidFill>
                  <a:schemeClr val="tx1">
                    <a:lumMod val="65000"/>
                    <a:lumOff val="35000"/>
                  </a:schemeClr>
                </a:solidFill>
              </a:defRPr>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p:txBody>
      </p:sp>
      <p:sp>
        <p:nvSpPr>
          <p:cNvPr id="7" name="Titre 1"/>
          <p:cNvSpPr>
            <a:spLocks noGrp="1"/>
          </p:cNvSpPr>
          <p:nvPr>
            <p:ph type="title"/>
          </p:nvPr>
        </p:nvSpPr>
        <p:spPr>
          <a:xfrm>
            <a:off x="163002" y="110564"/>
            <a:ext cx="8527774" cy="384406"/>
          </a:xfrm>
        </p:spPr>
        <p:txBody>
          <a:bodyPr/>
          <a:lstStyle>
            <a:lvl1pPr>
              <a:defRPr>
                <a:solidFill>
                  <a:schemeClr val="tx1">
                    <a:lumMod val="65000"/>
                    <a:lumOff val="35000"/>
                  </a:schemeClr>
                </a:solidFill>
              </a:defRPr>
            </a:lvl1pPr>
          </a:lstStyle>
          <a:p>
            <a:r>
              <a:rPr lang="fr-FR"/>
              <a:t>Modifiez le style du titre</a:t>
            </a:r>
            <a:endParaRPr lang="fr-CH" dirty="0"/>
          </a:p>
        </p:txBody>
      </p:sp>
      <p:sp>
        <p:nvSpPr>
          <p:cNvPr id="8" name="Espace réservé du texte 5"/>
          <p:cNvSpPr>
            <a:spLocks noGrp="1"/>
          </p:cNvSpPr>
          <p:nvPr>
            <p:ph type="body" sz="quarter" idx="10"/>
          </p:nvPr>
        </p:nvSpPr>
        <p:spPr>
          <a:xfrm>
            <a:off x="517111" y="547347"/>
            <a:ext cx="8181616" cy="287542"/>
          </a:xfrm>
        </p:spPr>
        <p:txBody>
          <a:bodyPr/>
          <a:lstStyle>
            <a:lvl1pPr marL="0" indent="0">
              <a:buNone/>
              <a:defRPr sz="2000">
                <a:solidFill>
                  <a:schemeClr val="bg1">
                    <a:lumMod val="65000"/>
                  </a:schemeClr>
                </a:solidFill>
              </a:defRPr>
            </a:lvl1pPr>
          </a:lstStyle>
          <a:p>
            <a:pPr lvl="0"/>
            <a:r>
              <a:rPr lang="fr-FR"/>
              <a:t>Modifier les styles du texte du masque</a:t>
            </a:r>
          </a:p>
        </p:txBody>
      </p:sp>
      <p:cxnSp>
        <p:nvCxnSpPr>
          <p:cNvPr id="10" name="Connecteur droit 9"/>
          <p:cNvCxnSpPr/>
          <p:nvPr userDrawn="1"/>
        </p:nvCxnSpPr>
        <p:spPr>
          <a:xfrm>
            <a:off x="4572001" y="1658679"/>
            <a:ext cx="0" cy="2926614"/>
          </a:xfrm>
          <a:prstGeom prst="line">
            <a:avLst/>
          </a:prstGeom>
          <a:ln w="730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518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Titre 1"/>
          <p:cNvSpPr>
            <a:spLocks noGrp="1"/>
          </p:cNvSpPr>
          <p:nvPr>
            <p:ph type="title"/>
          </p:nvPr>
        </p:nvSpPr>
        <p:spPr>
          <a:xfrm>
            <a:off x="296352" y="272489"/>
            <a:ext cx="8527774" cy="384406"/>
          </a:xfrm>
        </p:spPr>
        <p:txBody>
          <a:bodyPr/>
          <a:lstStyle>
            <a:lvl1pPr>
              <a:defRPr>
                <a:solidFill>
                  <a:schemeClr val="tx1">
                    <a:lumMod val="65000"/>
                    <a:lumOff val="35000"/>
                  </a:schemeClr>
                </a:solidFill>
              </a:defRPr>
            </a:lvl1pPr>
          </a:lstStyle>
          <a:p>
            <a:r>
              <a:rPr lang="fr-FR"/>
              <a:t>Modifiez le style du titre</a:t>
            </a:r>
            <a:endParaRPr lang="fr-CH" dirty="0"/>
          </a:p>
        </p:txBody>
      </p:sp>
      <p:sp>
        <p:nvSpPr>
          <p:cNvPr id="4" name="Espace réservé du texte 5"/>
          <p:cNvSpPr>
            <a:spLocks noGrp="1"/>
          </p:cNvSpPr>
          <p:nvPr>
            <p:ph type="body" sz="quarter" idx="10"/>
          </p:nvPr>
        </p:nvSpPr>
        <p:spPr>
          <a:xfrm>
            <a:off x="650461" y="737847"/>
            <a:ext cx="8181616" cy="287542"/>
          </a:xfrm>
        </p:spPr>
        <p:txBody>
          <a:bodyPr/>
          <a:lstStyle>
            <a:lvl1pPr marL="0" indent="0">
              <a:buNone/>
              <a:defRPr sz="2000">
                <a:solidFill>
                  <a:schemeClr val="bg1">
                    <a:lumMod val="65000"/>
                  </a:schemeClr>
                </a:solidFill>
              </a:defRPr>
            </a:lvl1pPr>
          </a:lstStyle>
          <a:p>
            <a:pPr lvl="0"/>
            <a:r>
              <a:rPr lang="fr-FR"/>
              <a:t>Modifier les styles du texte du masque</a:t>
            </a:r>
          </a:p>
        </p:txBody>
      </p:sp>
    </p:spTree>
    <p:extLst>
      <p:ext uri="{BB962C8B-B14F-4D97-AF65-F5344CB8AC3E}">
        <p14:creationId xmlns:p14="http://schemas.microsoft.com/office/powerpoint/2010/main" val="1368258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68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2" y="204787"/>
            <a:ext cx="3008313" cy="871538"/>
          </a:xfrm>
        </p:spPr>
        <p:txBody>
          <a:bodyPr anchor="b"/>
          <a:lstStyle>
            <a:lvl1pPr algn="l">
              <a:defRPr sz="2000" b="1">
                <a:solidFill>
                  <a:schemeClr val="tx1">
                    <a:lumMod val="65000"/>
                    <a:lumOff val="35000"/>
                  </a:schemeClr>
                </a:solidFill>
              </a:defRPr>
            </a:lvl1pPr>
          </a:lstStyle>
          <a:p>
            <a:r>
              <a:rPr lang="fr-FR"/>
              <a:t>Modifiez le style du titre</a:t>
            </a:r>
            <a:endParaRPr lang="fr-CH" dirty="0"/>
          </a:p>
        </p:txBody>
      </p:sp>
      <p:sp>
        <p:nvSpPr>
          <p:cNvPr id="3" name="Espace réservé du contenu 2"/>
          <p:cNvSpPr>
            <a:spLocks noGrp="1"/>
          </p:cNvSpPr>
          <p:nvPr>
            <p:ph idx="1"/>
          </p:nvPr>
        </p:nvSpPr>
        <p:spPr>
          <a:xfrm>
            <a:off x="3575050" y="204789"/>
            <a:ext cx="5111750" cy="4389835"/>
          </a:xfrm>
        </p:spPr>
        <p:txBody>
          <a:bodyPr/>
          <a:lstStyle>
            <a:lvl1pPr marL="342900" indent="-260350">
              <a:buClr>
                <a:srgbClr val="0076B2"/>
              </a:buClr>
              <a:defRPr sz="2800">
                <a:solidFill>
                  <a:schemeClr val="tx1">
                    <a:lumMod val="65000"/>
                    <a:lumOff val="35000"/>
                  </a:schemeClr>
                </a:solidFill>
              </a:defRPr>
            </a:lvl1pPr>
            <a:lvl2pPr marL="742950" indent="-285750">
              <a:buClr>
                <a:srgbClr val="A8D1E6"/>
              </a:buClr>
              <a:buFont typeface="Wingdings 3" panose="05040102010807070707" pitchFamily="18" charset="2"/>
              <a:buChar char="&quot;"/>
              <a:defRPr sz="2400">
                <a:solidFill>
                  <a:schemeClr val="tx1">
                    <a:lumMod val="65000"/>
                    <a:lumOff val="35000"/>
                  </a:schemeClr>
                </a:solidFill>
              </a:defRPr>
            </a:lvl2pPr>
            <a:lvl3pPr marL="1143000" indent="-228600">
              <a:buClr>
                <a:srgbClr val="B1DAEE"/>
              </a:buClr>
              <a:buFont typeface="Arial" panose="020B0604020202020204" pitchFamily="34" charset="0"/>
              <a:buChar char="−"/>
              <a:defRPr sz="2000">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p:txBody>
      </p:sp>
      <p:sp>
        <p:nvSpPr>
          <p:cNvPr id="4" name="Espace réservé du texte 3"/>
          <p:cNvSpPr>
            <a:spLocks noGrp="1"/>
          </p:cNvSpPr>
          <p:nvPr>
            <p:ph type="body" sz="half" idx="2"/>
          </p:nvPr>
        </p:nvSpPr>
        <p:spPr>
          <a:xfrm>
            <a:off x="457202" y="1076327"/>
            <a:ext cx="3008313" cy="3518297"/>
          </a:xfrm>
        </p:spPr>
        <p:txBody>
          <a:bodyPr/>
          <a:lstStyle>
            <a:lvl1pPr marL="0" indent="0">
              <a:buNone/>
              <a:defRPr sz="1400">
                <a:solidFill>
                  <a:schemeClr val="bg1">
                    <a:lumMod val="6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Tree>
    <p:extLst>
      <p:ext uri="{BB962C8B-B14F-4D97-AF65-F5344CB8AC3E}">
        <p14:creationId xmlns:p14="http://schemas.microsoft.com/office/powerpoint/2010/main" val="834914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8"/>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noProof="0" dirty="0"/>
              <a:t>Cliquez pour modifier le style du titre</a:t>
            </a:r>
          </a:p>
        </p:txBody>
      </p:sp>
      <p:sp>
        <p:nvSpPr>
          <p:cNvPr id="1027" name="Rectangle 3"/>
          <p:cNvSpPr>
            <a:spLocks noGrp="1" noChangeArrowheads="1"/>
          </p:cNvSpPr>
          <p:nvPr>
            <p:ph type="body" idx="1"/>
          </p:nvPr>
        </p:nvSpPr>
        <p:spPr bwMode="auto">
          <a:xfrm>
            <a:off x="457200" y="1221582"/>
            <a:ext cx="8229600" cy="3025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noProof="0" dirty="0"/>
              <a:t>Cliquez pour modifier les styles du texte du masque</a:t>
            </a:r>
          </a:p>
          <a:p>
            <a:pPr lvl="1"/>
            <a:r>
              <a:rPr lang="fr-FR" altLang="fr-FR" noProof="0" dirty="0"/>
              <a:t>Deuxième niveau</a:t>
            </a:r>
          </a:p>
          <a:p>
            <a:pPr lvl="2"/>
            <a:r>
              <a:rPr lang="fr-FR" altLang="fr-FR" noProof="0" dirty="0"/>
              <a:t>Troisième niveau</a:t>
            </a:r>
          </a:p>
        </p:txBody>
      </p:sp>
      <p:sp>
        <p:nvSpPr>
          <p:cNvPr id="11" name="Rectangle 10"/>
          <p:cNvSpPr/>
          <p:nvPr userDrawn="1"/>
        </p:nvSpPr>
        <p:spPr>
          <a:xfrm>
            <a:off x="1" y="4962526"/>
            <a:ext cx="5844209" cy="180975"/>
          </a:xfrm>
          <a:prstGeom prst="rect">
            <a:avLst/>
          </a:prstGeom>
          <a:solidFill>
            <a:srgbClr val="5DA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userDrawn="1"/>
        </p:nvSpPr>
        <p:spPr>
          <a:xfrm>
            <a:off x="5844212" y="4962526"/>
            <a:ext cx="1998041" cy="180975"/>
          </a:xfrm>
          <a:prstGeom prst="rect">
            <a:avLst/>
          </a:prstGeom>
          <a:solidFill>
            <a:srgbClr val="007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ectangle 12"/>
          <p:cNvSpPr/>
          <p:nvPr userDrawn="1"/>
        </p:nvSpPr>
        <p:spPr>
          <a:xfrm>
            <a:off x="7833830" y="4962526"/>
            <a:ext cx="1310170" cy="180975"/>
          </a:xfrm>
          <a:prstGeom prst="rect">
            <a:avLst/>
          </a:prstGeom>
          <a:solidFill>
            <a:srgbClr val="0034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30" name="Text Box 11"/>
          <p:cNvSpPr txBox="1">
            <a:spLocks noChangeAspect="1" noChangeArrowheads="1"/>
          </p:cNvSpPr>
          <p:nvPr/>
        </p:nvSpPr>
        <p:spPr bwMode="auto">
          <a:xfrm>
            <a:off x="7861060" y="4955741"/>
            <a:ext cx="1255713"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1765D548-6381-4E49-9F0A-B4313246CD16}" type="datetime1">
              <a:rPr lang="fr-FR" altLang="fr-FR" sz="800" noProof="0">
                <a:solidFill>
                  <a:schemeClr val="bg1"/>
                </a:solidFill>
              </a:rPr>
              <a:pPr algn="r"/>
              <a:t>11/10/2019</a:t>
            </a:fld>
            <a:r>
              <a:rPr lang="fr-FR" altLang="fr-FR" sz="800" noProof="0" dirty="0">
                <a:solidFill>
                  <a:schemeClr val="bg1"/>
                </a:solidFill>
              </a:rPr>
              <a:t> - Page </a:t>
            </a:r>
            <a:fld id="{8A3B4BB0-7EBD-479C-82C9-DC10CF3EE075}" type="slidenum">
              <a:rPr lang="fr-FR" altLang="fr-FR" sz="800" noProof="0">
                <a:solidFill>
                  <a:schemeClr val="bg1"/>
                </a:solidFill>
              </a:rPr>
              <a:pPr algn="r"/>
              <a:t>‹#›</a:t>
            </a:fld>
            <a:endParaRPr lang="fr-FR" altLang="fr-FR" sz="800" noProof="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4" r:id="rId13"/>
  </p:sldLayoutIdLst>
  <p:hf hdr="0"/>
  <p:txStyles>
    <p:titleStyle>
      <a:lvl1pPr algn="l" rtl="0" eaLnBrk="1" fontAlgn="base" hangingPunct="1">
        <a:spcBef>
          <a:spcPct val="0"/>
        </a:spcBef>
        <a:spcAft>
          <a:spcPct val="0"/>
        </a:spcAft>
        <a:defRPr sz="3200" b="1">
          <a:solidFill>
            <a:schemeClr val="tx2"/>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p:titleStyle>
    <p:bodyStyle>
      <a:lvl1pPr marL="342900" indent="-342900" algn="l" rtl="0" eaLnBrk="1" fontAlgn="base" hangingPunct="1">
        <a:spcBef>
          <a:spcPct val="20000"/>
        </a:spcBef>
        <a:spcAft>
          <a:spcPct val="0"/>
        </a:spcAft>
        <a:buSzPct val="95000"/>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ww.ft.com/content/8b5d1150-ba47-11e9-8a88-aa6628ac896c"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jp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jf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jfi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3.jfif"/><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5.jpg"/><Relationship Id="rId4" Type="http://schemas.openxmlformats.org/officeDocument/2006/relationships/image" Target="../media/image44.jp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r>
              <a:rPr lang="fr-CH" dirty="0"/>
              <a:t>CAS EN ÉVOLUTION DU SECTEUR PUBLIC ¦ MAPPING SESSION 2019-2020</a:t>
            </a:r>
          </a:p>
        </p:txBody>
      </p:sp>
      <p:sp>
        <p:nvSpPr>
          <p:cNvPr id="4" name="Espace réservé du texte 3"/>
          <p:cNvSpPr>
            <a:spLocks noGrp="1"/>
          </p:cNvSpPr>
          <p:nvPr>
            <p:ph type="body" sz="quarter" idx="11"/>
          </p:nvPr>
        </p:nvSpPr>
        <p:spPr/>
        <p:txBody>
          <a:bodyPr/>
          <a:lstStyle/>
          <a:p>
            <a:r>
              <a:rPr lang="fr-CH" dirty="0"/>
              <a:t>Le numérique</a:t>
            </a:r>
          </a:p>
        </p:txBody>
      </p:sp>
      <p:sp>
        <p:nvSpPr>
          <p:cNvPr id="22" name="Espace réservé du texte 21"/>
          <p:cNvSpPr>
            <a:spLocks noGrp="1"/>
          </p:cNvSpPr>
          <p:nvPr>
            <p:ph type="body" sz="quarter" idx="12"/>
          </p:nvPr>
        </p:nvSpPr>
        <p:spPr>
          <a:ln>
            <a:solidFill>
              <a:srgbClr val="599EA3"/>
            </a:solidFill>
          </a:ln>
        </p:spPr>
        <p:txBody>
          <a:bodyPr/>
          <a:lstStyle/>
          <a:p>
            <a:r>
              <a:rPr lang="fr-CH" dirty="0"/>
              <a:t>Alexander Barclay, Genève Lab, Etat de Genève</a:t>
            </a:r>
          </a:p>
        </p:txBody>
      </p:sp>
      <p:sp>
        <p:nvSpPr>
          <p:cNvPr id="23" name="Espace réservé du texte 22"/>
          <p:cNvSpPr>
            <a:spLocks noGrp="1"/>
          </p:cNvSpPr>
          <p:nvPr>
            <p:ph type="body" sz="quarter" idx="13"/>
          </p:nvPr>
        </p:nvSpPr>
        <p:spPr/>
        <p:txBody>
          <a:bodyPr/>
          <a:lstStyle/>
          <a:p>
            <a:r>
              <a:rPr lang="fr-CH" dirty="0"/>
              <a:t>19 octobre 2019</a:t>
            </a:r>
          </a:p>
        </p:txBody>
      </p:sp>
      <p:sp>
        <p:nvSpPr>
          <p:cNvPr id="24" name="Espace réservé du pied de page 23"/>
          <p:cNvSpPr>
            <a:spLocks noGrp="1"/>
          </p:cNvSpPr>
          <p:nvPr>
            <p:ph type="ftr" sz="quarter" idx="14"/>
          </p:nvPr>
        </p:nvSpPr>
        <p:spPr/>
        <p:txBody>
          <a:bodyPr/>
          <a:lstStyle/>
          <a:p>
            <a:endParaRPr lang="fr-CH" dirty="0">
              <a:solidFill>
                <a:prstClr val="white"/>
              </a:solidFill>
            </a:endParaRPr>
          </a:p>
        </p:txBody>
      </p:sp>
      <p:sp>
        <p:nvSpPr>
          <p:cNvPr id="25" name="Espace réservé du numéro de diapositive 24"/>
          <p:cNvSpPr>
            <a:spLocks noGrp="1"/>
          </p:cNvSpPr>
          <p:nvPr>
            <p:ph type="sldNum" sz="quarter" idx="15"/>
          </p:nvPr>
        </p:nvSpPr>
        <p:spPr/>
        <p:txBody>
          <a:bodyPr/>
          <a:lstStyle/>
          <a:p>
            <a:fld id="{584AFD49-9A2C-4A8D-AD5B-13397ABB7E57}" type="slidenum">
              <a:rPr lang="fr-CH" smtClean="0">
                <a:solidFill>
                  <a:prstClr val="white"/>
                </a:solidFill>
              </a:rPr>
              <a:pPr/>
              <a:t>1</a:t>
            </a:fld>
            <a:endParaRPr lang="fr-CH">
              <a:solidFill>
                <a:prstClr val="white"/>
              </a:solidFill>
            </a:endParaRPr>
          </a:p>
        </p:txBody>
      </p:sp>
    </p:spTree>
    <p:extLst>
      <p:ext uri="{BB962C8B-B14F-4D97-AF65-F5344CB8AC3E}">
        <p14:creationId xmlns:p14="http://schemas.microsoft.com/office/powerpoint/2010/main" val="3624085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Uber</a:t>
            </a:r>
          </a:p>
        </p:txBody>
      </p:sp>
      <p:pic>
        <p:nvPicPr>
          <p:cNvPr id="5" name="Espace réservé du contenu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127" y="1238324"/>
            <a:ext cx="4759160" cy="3571875"/>
          </a:xfrm>
        </p:spPr>
      </p:pic>
      <p:sp>
        <p:nvSpPr>
          <p:cNvPr id="4" name="Espace réservé du texte 3"/>
          <p:cNvSpPr>
            <a:spLocks noGrp="1"/>
          </p:cNvSpPr>
          <p:nvPr>
            <p:ph type="body" sz="quarter" idx="10"/>
          </p:nvPr>
        </p:nvSpPr>
        <p:spPr/>
        <p:txBody>
          <a:bodyPr/>
          <a:lstStyle/>
          <a:p>
            <a:endParaRPr lang="fr-CH"/>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0576" y="215339"/>
            <a:ext cx="3208325" cy="4594860"/>
          </a:xfrm>
          <a:prstGeom prst="rect">
            <a:avLst/>
          </a:prstGeom>
        </p:spPr>
      </p:pic>
    </p:spTree>
    <p:extLst>
      <p:ext uri="{BB962C8B-B14F-4D97-AF65-F5344CB8AC3E}">
        <p14:creationId xmlns:p14="http://schemas.microsoft.com/office/powerpoint/2010/main" val="978468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4" name="Espace réservé du texte 3"/>
          <p:cNvSpPr>
            <a:spLocks noGrp="1"/>
          </p:cNvSpPr>
          <p:nvPr>
            <p:ph type="body" sz="quarter" idx="10"/>
          </p:nvPr>
        </p:nvSpPr>
        <p:spPr/>
        <p:txBody>
          <a:bodyPr/>
          <a:lstStyle/>
          <a:p>
            <a:endParaRPr lang="fr-CH"/>
          </a:p>
        </p:txBody>
      </p:sp>
      <p:pic>
        <p:nvPicPr>
          <p:cNvPr id="3074" name="Picture 2" descr="Screenshot 2019-09-27 at 11.02.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127" y="1157178"/>
            <a:ext cx="4495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Screenshot 2019-09-27 at 11.02.3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127" y="3205000"/>
            <a:ext cx="44958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Screenshot 2019-09-27 at 11.02.2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127" y="2165603"/>
            <a:ext cx="449580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30980" y="4500738"/>
            <a:ext cx="7315868" cy="307777"/>
          </a:xfrm>
          <a:prstGeom prst="rect">
            <a:avLst/>
          </a:prstGeom>
        </p:spPr>
        <p:txBody>
          <a:bodyPr wrap="square">
            <a:spAutoFit/>
          </a:bodyPr>
          <a:lstStyle/>
          <a:p>
            <a:r>
              <a:rPr lang="fr-CH" sz="1400" u="sng" dirty="0">
                <a:solidFill>
                  <a:srgbClr val="0000FF"/>
                </a:solidFill>
                <a:latin typeface="Times New Roman" panose="02020603050405020304" pitchFamily="18" charset="0"/>
                <a:ea typeface="Calibri" panose="020F0502020204030204" pitchFamily="34" charset="0"/>
                <a:hlinkClick r:id="rId6"/>
              </a:rPr>
              <a:t>https://www.ft.com/content/8b5d1150-ba47-11e9-8a88-aa6628ac896c</a:t>
            </a:r>
            <a:endParaRPr lang="fr-CH" sz="1400" dirty="0"/>
          </a:p>
        </p:txBody>
      </p:sp>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5264" y="161998"/>
            <a:ext cx="3076575" cy="4762500"/>
          </a:xfrm>
          <a:prstGeom prst="rect">
            <a:avLst/>
          </a:prstGeom>
        </p:spPr>
      </p:pic>
    </p:spTree>
    <p:extLst>
      <p:ext uri="{BB962C8B-B14F-4D97-AF65-F5344CB8AC3E}">
        <p14:creationId xmlns:p14="http://schemas.microsoft.com/office/powerpoint/2010/main" val="802199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contenu 2"/>
          <p:cNvSpPr>
            <a:spLocks noGrp="1"/>
          </p:cNvSpPr>
          <p:nvPr>
            <p:ph idx="1"/>
          </p:nvPr>
        </p:nvSpPr>
        <p:spPr/>
        <p:txBody>
          <a:bodyPr/>
          <a:lstStyle/>
          <a:p>
            <a:pPr marL="82550" indent="0">
              <a:buNone/>
            </a:pPr>
            <a:endParaRPr lang="en-US" sz="2000" dirty="0"/>
          </a:p>
          <a:p>
            <a:pPr marL="82550" indent="0">
              <a:buNone/>
            </a:pPr>
            <a:r>
              <a:rPr lang="en-US" sz="2000" dirty="0"/>
              <a:t>"Uber, the world’s largest taxi company, owns no vehicles. Facebook, the world’s most popular media owner, creates no content. Alibaba, the most valuable retailer, has no inventory. And Airbnb, the world’s largest accommodation provider, owns no real estate. Something interesting is happening."</a:t>
            </a:r>
          </a:p>
          <a:p>
            <a:pPr marL="82550" indent="0" algn="r">
              <a:buNone/>
            </a:pPr>
            <a:r>
              <a:rPr lang="en-US" sz="2000" dirty="0"/>
              <a:t>Tom Goodwin</a:t>
            </a:r>
          </a:p>
          <a:p>
            <a:pPr marL="82550" indent="0">
              <a:buNone/>
            </a:pPr>
            <a:endParaRPr lang="en-US" sz="2000" dirty="0"/>
          </a:p>
          <a:p>
            <a:pPr marL="82550" indent="0">
              <a:buNone/>
            </a:pPr>
            <a:endParaRPr lang="en-US" sz="2000" dirty="0"/>
          </a:p>
          <a:p>
            <a:pPr marL="82550" indent="0">
              <a:buNone/>
            </a:pPr>
            <a:endParaRPr lang="en-US" sz="2000" dirty="0"/>
          </a:p>
          <a:p>
            <a:pPr marL="82550" indent="0">
              <a:buNone/>
            </a:pPr>
            <a:r>
              <a:rPr lang="en-US" sz="1100" dirty="0"/>
              <a:t>https://techcrunch.com/2015/03/03/in-the-age-of-disintermediation-the-battle-is-all-for-the-customer-interface/</a:t>
            </a:r>
          </a:p>
        </p:txBody>
      </p:sp>
      <p:sp>
        <p:nvSpPr>
          <p:cNvPr id="4" name="Espace réservé du texte 3"/>
          <p:cNvSpPr>
            <a:spLocks noGrp="1"/>
          </p:cNvSpPr>
          <p:nvPr>
            <p:ph type="body" sz="quarter" idx="10"/>
          </p:nvPr>
        </p:nvSpPr>
        <p:spPr/>
        <p:txBody>
          <a:bodyPr/>
          <a:lstStyle/>
          <a:p>
            <a:endParaRPr lang="fr-CH"/>
          </a:p>
        </p:txBody>
      </p:sp>
    </p:spTree>
    <p:extLst>
      <p:ext uri="{BB962C8B-B14F-4D97-AF65-F5344CB8AC3E}">
        <p14:creationId xmlns:p14="http://schemas.microsoft.com/office/powerpoint/2010/main" val="2254100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Le divertissement</a:t>
            </a:r>
          </a:p>
        </p:txBody>
      </p:sp>
      <p:sp>
        <p:nvSpPr>
          <p:cNvPr id="3" name="Espace réservé du texte 2"/>
          <p:cNvSpPr>
            <a:spLocks noGrp="1"/>
          </p:cNvSpPr>
          <p:nvPr>
            <p:ph type="body" sz="quarter" idx="10"/>
          </p:nvPr>
        </p:nvSpPr>
        <p:spPr/>
        <p:txBody>
          <a:bodyPr/>
          <a:lstStyle/>
          <a:p>
            <a:endParaRPr lang="fr-CH"/>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75" y="1860332"/>
            <a:ext cx="3265178" cy="1513489"/>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3834" y="1025389"/>
            <a:ext cx="2363738" cy="1575825"/>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1229" y="2690674"/>
            <a:ext cx="2882988" cy="796425"/>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4622" y="3576559"/>
            <a:ext cx="3516202" cy="1366649"/>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0311" y="1025389"/>
            <a:ext cx="1595663" cy="2408215"/>
          </a:xfrm>
          <a:prstGeom prst="rect">
            <a:avLst/>
          </a:prstGeom>
        </p:spPr>
      </p:pic>
    </p:spTree>
    <p:extLst>
      <p:ext uri="{BB962C8B-B14F-4D97-AF65-F5344CB8AC3E}">
        <p14:creationId xmlns:p14="http://schemas.microsoft.com/office/powerpoint/2010/main" val="161857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La monnaie</a:t>
            </a:r>
          </a:p>
        </p:txBody>
      </p:sp>
      <p:sp>
        <p:nvSpPr>
          <p:cNvPr id="3" name="Espace réservé du texte 2"/>
          <p:cNvSpPr>
            <a:spLocks noGrp="1"/>
          </p:cNvSpPr>
          <p:nvPr>
            <p:ph type="body" sz="quarter" idx="10"/>
          </p:nvPr>
        </p:nvSpPr>
        <p:spPr/>
        <p:txBody>
          <a:bodyPr/>
          <a:lstStyle/>
          <a:p>
            <a:endParaRPr lang="fr-CH"/>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989" y="1469344"/>
            <a:ext cx="2904797" cy="2904797"/>
          </a:xfrm>
          <a:prstGeom prst="rect">
            <a:avLst/>
          </a:prstGeom>
        </p:spPr>
      </p:pic>
      <p:pic>
        <p:nvPicPr>
          <p:cNvPr id="5" name="Image 4"/>
          <p:cNvPicPr>
            <a:picLocks noChangeAspect="1"/>
          </p:cNvPicPr>
          <p:nvPr/>
        </p:nvPicPr>
        <p:blipFill>
          <a:blip r:embed="rId4"/>
          <a:stretch>
            <a:fillRect/>
          </a:stretch>
        </p:blipFill>
        <p:spPr>
          <a:xfrm>
            <a:off x="5301057" y="1158107"/>
            <a:ext cx="2548994" cy="992309"/>
          </a:xfrm>
          <a:prstGeom prst="rect">
            <a:avLst/>
          </a:prstGeom>
        </p:spPr>
      </p:pic>
      <p:pic>
        <p:nvPicPr>
          <p:cNvPr id="6" name="Image 5"/>
          <p:cNvPicPr>
            <a:picLocks noChangeAspect="1"/>
          </p:cNvPicPr>
          <p:nvPr/>
        </p:nvPicPr>
        <p:blipFill>
          <a:blip r:embed="rId5"/>
          <a:stretch>
            <a:fillRect/>
          </a:stretch>
        </p:blipFill>
        <p:spPr>
          <a:xfrm>
            <a:off x="5343164" y="4046863"/>
            <a:ext cx="2429926" cy="654556"/>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43164" y="2392344"/>
            <a:ext cx="2516866" cy="1412591"/>
          </a:xfrm>
          <a:prstGeom prst="rect">
            <a:avLst/>
          </a:prstGeom>
        </p:spPr>
      </p:pic>
    </p:spTree>
    <p:extLst>
      <p:ext uri="{BB962C8B-B14F-4D97-AF65-F5344CB8AC3E}">
        <p14:creationId xmlns:p14="http://schemas.microsoft.com/office/powerpoint/2010/main" val="260193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2190"/>
          </a:xfrm>
          <a:prstGeom prst="rect">
            <a:avLst/>
          </a:prstGeom>
        </p:spPr>
      </p:pic>
      <p:sp>
        <p:nvSpPr>
          <p:cNvPr id="3" name="Espace réservé du contenu 2"/>
          <p:cNvSpPr>
            <a:spLocks noGrp="1"/>
          </p:cNvSpPr>
          <p:nvPr>
            <p:ph idx="1"/>
          </p:nvPr>
        </p:nvSpPr>
        <p:spPr>
          <a:xfrm>
            <a:off x="457200" y="277475"/>
            <a:ext cx="8573288" cy="599087"/>
          </a:xfrm>
        </p:spPr>
        <p:txBody>
          <a:bodyPr/>
          <a:lstStyle/>
          <a:p>
            <a:pPr marL="82550" indent="0">
              <a:buNone/>
            </a:pPr>
            <a:r>
              <a:rPr lang="en-US" dirty="0">
                <a:solidFill>
                  <a:schemeClr val="bg1"/>
                </a:solidFill>
              </a:rPr>
              <a:t>"The future is already here - it's just not evenly distributed".</a:t>
            </a:r>
            <a:endParaRPr lang="fr-CH" dirty="0">
              <a:solidFill>
                <a:schemeClr val="bg1"/>
              </a:solidFill>
            </a:endParaRPr>
          </a:p>
        </p:txBody>
      </p:sp>
      <p:sp>
        <p:nvSpPr>
          <p:cNvPr id="6" name="ZoneTexte 5"/>
          <p:cNvSpPr txBox="1"/>
          <p:nvPr/>
        </p:nvSpPr>
        <p:spPr>
          <a:xfrm>
            <a:off x="8223294" y="5058861"/>
            <a:ext cx="807194" cy="169277"/>
          </a:xfrm>
          <a:prstGeom prst="rect">
            <a:avLst/>
          </a:prstGeom>
          <a:noFill/>
        </p:spPr>
        <p:txBody>
          <a:bodyPr wrap="square" rtlCol="0">
            <a:spAutoFit/>
          </a:bodyPr>
          <a:lstStyle/>
          <a:p>
            <a:r>
              <a:rPr lang="fr-CH" sz="500" dirty="0">
                <a:solidFill>
                  <a:schemeClr val="bg1"/>
                </a:solidFill>
              </a:rPr>
              <a:t>Photo: Frédéric </a:t>
            </a:r>
            <a:r>
              <a:rPr lang="fr-CH" sz="500" dirty="0" err="1">
                <a:solidFill>
                  <a:schemeClr val="bg1"/>
                </a:solidFill>
              </a:rPr>
              <a:t>Poirot</a:t>
            </a:r>
            <a:endParaRPr lang="fr-CH" sz="500" dirty="0">
              <a:solidFill>
                <a:schemeClr val="bg1"/>
              </a:solidFill>
            </a:endParaRPr>
          </a:p>
        </p:txBody>
      </p:sp>
      <p:sp>
        <p:nvSpPr>
          <p:cNvPr id="7" name="Rectangle 6"/>
          <p:cNvSpPr/>
          <p:nvPr/>
        </p:nvSpPr>
        <p:spPr>
          <a:xfrm>
            <a:off x="3678165" y="4812005"/>
            <a:ext cx="1787669" cy="369332"/>
          </a:xfrm>
          <a:prstGeom prst="rect">
            <a:avLst/>
          </a:prstGeom>
        </p:spPr>
        <p:txBody>
          <a:bodyPr wrap="none">
            <a:spAutoFit/>
          </a:bodyPr>
          <a:lstStyle/>
          <a:p>
            <a:r>
              <a:rPr lang="en-US" dirty="0">
                <a:solidFill>
                  <a:schemeClr val="bg1"/>
                </a:solidFill>
              </a:rPr>
              <a:t>William Gibson </a:t>
            </a:r>
            <a:endParaRPr lang="fr-CH" dirty="0"/>
          </a:p>
        </p:txBody>
      </p:sp>
    </p:spTree>
    <p:extLst>
      <p:ext uri="{BB962C8B-B14F-4D97-AF65-F5344CB8AC3E}">
        <p14:creationId xmlns:p14="http://schemas.microsoft.com/office/powerpoint/2010/main" val="1083392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contenu 2"/>
          <p:cNvSpPr>
            <a:spLocks noGrp="1"/>
          </p:cNvSpPr>
          <p:nvPr>
            <p:ph idx="1"/>
          </p:nvPr>
        </p:nvSpPr>
        <p:spPr/>
        <p:txBody>
          <a:bodyPr/>
          <a:lstStyle/>
          <a:p>
            <a:endParaRPr lang="fr-CH"/>
          </a:p>
        </p:txBody>
      </p:sp>
      <p:sp>
        <p:nvSpPr>
          <p:cNvPr id="4" name="Espace réservé du texte 3"/>
          <p:cNvSpPr>
            <a:spLocks noGrp="1"/>
          </p:cNvSpPr>
          <p:nvPr>
            <p:ph type="body" sz="quarter" idx="10"/>
          </p:nvPr>
        </p:nvSpPr>
        <p:spPr/>
        <p:txBody>
          <a:bodyPr/>
          <a:lstStyle/>
          <a:p>
            <a:endParaRPr lang="fr-CH"/>
          </a:p>
        </p:txBody>
      </p:sp>
      <p:pic>
        <p:nvPicPr>
          <p:cNvPr id="5" name="Image 4"/>
          <p:cNvPicPr>
            <a:picLocks noChangeAspect="1"/>
          </p:cNvPicPr>
          <p:nvPr/>
        </p:nvPicPr>
        <p:blipFill>
          <a:blip r:embed="rId3"/>
          <a:stretch>
            <a:fillRect/>
          </a:stretch>
        </p:blipFill>
        <p:spPr>
          <a:xfrm>
            <a:off x="831225" y="728788"/>
            <a:ext cx="7268257" cy="3335118"/>
          </a:xfrm>
          <a:prstGeom prst="rect">
            <a:avLst/>
          </a:prstGeom>
        </p:spPr>
      </p:pic>
    </p:spTree>
    <p:extLst>
      <p:ext uri="{BB962C8B-B14F-4D97-AF65-F5344CB8AC3E}">
        <p14:creationId xmlns:p14="http://schemas.microsoft.com/office/powerpoint/2010/main" val="768326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2. Le numérique</a:t>
            </a:r>
          </a:p>
        </p:txBody>
      </p:sp>
      <p:sp>
        <p:nvSpPr>
          <p:cNvPr id="3" name="Espace réservé du texte 2"/>
          <p:cNvSpPr>
            <a:spLocks noGrp="1"/>
          </p:cNvSpPr>
          <p:nvPr>
            <p:ph type="body" idx="1"/>
          </p:nvPr>
        </p:nvSpPr>
        <p:spPr/>
        <p:txBody>
          <a:bodyPr/>
          <a:lstStyle/>
          <a:p>
            <a:endParaRPr lang="fr-CH"/>
          </a:p>
        </p:txBody>
      </p:sp>
    </p:spTree>
    <p:extLst>
      <p:ext uri="{BB962C8B-B14F-4D97-AF65-F5344CB8AC3E}">
        <p14:creationId xmlns:p14="http://schemas.microsoft.com/office/powerpoint/2010/main" val="18694601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pic>
        <p:nvPicPr>
          <p:cNvPr id="5" name="Espace réservé du contenu 4"/>
          <p:cNvPicPr>
            <a:picLocks noGrp="1" noChangeAspect="1"/>
          </p:cNvPicPr>
          <p:nvPr>
            <p:ph idx="1"/>
          </p:nvPr>
        </p:nvPicPr>
        <p:blipFill rotWithShape="1">
          <a:blip r:embed="rId3">
            <a:extLst>
              <a:ext uri="{28A0092B-C50C-407E-A947-70E740481C1C}">
                <a14:useLocalDpi xmlns:a14="http://schemas.microsoft.com/office/drawing/2010/main" val="0"/>
              </a:ext>
            </a:extLst>
          </a:blip>
          <a:srcRect r="-2709"/>
          <a:stretch/>
        </p:blipFill>
        <p:spPr>
          <a:xfrm>
            <a:off x="0" y="-224088"/>
            <a:ext cx="9424416" cy="6108469"/>
          </a:xfrm>
        </p:spPr>
      </p:pic>
      <p:sp>
        <p:nvSpPr>
          <p:cNvPr id="4" name="Espace réservé du texte 3"/>
          <p:cNvSpPr>
            <a:spLocks noGrp="1"/>
          </p:cNvSpPr>
          <p:nvPr>
            <p:ph type="body" sz="quarter" idx="10"/>
          </p:nvPr>
        </p:nvSpPr>
        <p:spPr>
          <a:xfrm>
            <a:off x="0" y="-143771"/>
            <a:ext cx="9144000" cy="287542"/>
          </a:xfrm>
        </p:spPr>
        <p:txBody>
          <a:bodyPr/>
          <a:lstStyle/>
          <a:p>
            <a:r>
              <a:rPr lang="fr-CH" sz="2400" dirty="0">
                <a:solidFill>
                  <a:schemeClr val="bg1"/>
                </a:solidFill>
              </a:rPr>
              <a:t>"… les conséquences des </a:t>
            </a:r>
            <a:r>
              <a:rPr lang="fr-CH" sz="2300" dirty="0">
                <a:solidFill>
                  <a:schemeClr val="bg1"/>
                </a:solidFill>
              </a:rPr>
              <a:t>technologies</a:t>
            </a:r>
            <a:r>
              <a:rPr lang="fr-CH" sz="2400" dirty="0">
                <a:solidFill>
                  <a:schemeClr val="bg1"/>
                </a:solidFill>
              </a:rPr>
              <a:t> ne dépendent jamais de simples ressources techniques, mais de la manière dont les sociétés s'approprient, en faisant des choix, en déployant des stratégies, en développant tel ou tel type de pratiques, ces nouvelles ressources".</a:t>
            </a:r>
          </a:p>
        </p:txBody>
      </p:sp>
      <p:sp>
        <p:nvSpPr>
          <p:cNvPr id="7" name="Espace réservé du texte 3"/>
          <p:cNvSpPr txBox="1">
            <a:spLocks/>
          </p:cNvSpPr>
          <p:nvPr/>
        </p:nvSpPr>
        <p:spPr bwMode="auto">
          <a:xfrm>
            <a:off x="3228778" y="3146839"/>
            <a:ext cx="6098465" cy="131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SzPct val="95000"/>
              <a:buNone/>
              <a:defRPr sz="2000">
                <a:solidFill>
                  <a:schemeClr val="bg1">
                    <a:lumMod val="65000"/>
                  </a:schemeClr>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sz="1600">
                <a:solidFill>
                  <a:schemeClr val="tx1"/>
                </a:solidFill>
                <a:latin typeface="+mn-lt"/>
              </a:defRPr>
            </a:lvl3pPr>
            <a:lvl4pPr marL="1600200" indent="-228600" algn="l" rtl="0" eaLnBrk="1" fontAlgn="base" hangingPunct="1">
              <a:spcBef>
                <a:spcPct val="20000"/>
              </a:spcBef>
              <a:spcAft>
                <a:spcPct val="0"/>
              </a:spcAft>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fr-CH" kern="0" dirty="0">
                <a:solidFill>
                  <a:schemeClr val="bg1"/>
                </a:solidFill>
              </a:rPr>
              <a:t>Trois lignes de force :</a:t>
            </a:r>
          </a:p>
          <a:p>
            <a:pPr marL="457200" indent="-457200">
              <a:buAutoNum type="arabicPeriod"/>
            </a:pPr>
            <a:r>
              <a:rPr lang="fr-CH" kern="0" dirty="0">
                <a:solidFill>
                  <a:schemeClr val="bg1"/>
                </a:solidFill>
              </a:rPr>
              <a:t>L'augmentation du pouvoir des individus par le numérique</a:t>
            </a:r>
          </a:p>
          <a:p>
            <a:pPr marL="457200" indent="-457200">
              <a:buAutoNum type="arabicPeriod"/>
            </a:pPr>
            <a:r>
              <a:rPr lang="fr-CH" kern="0" dirty="0">
                <a:solidFill>
                  <a:schemeClr val="bg1"/>
                </a:solidFill>
              </a:rPr>
              <a:t>L'apparition de formes collectives nouvelles et originales</a:t>
            </a:r>
          </a:p>
          <a:p>
            <a:pPr marL="457200" indent="-457200">
              <a:buAutoNum type="arabicPeriod"/>
            </a:pPr>
            <a:r>
              <a:rPr lang="fr-CH" kern="0" dirty="0">
                <a:solidFill>
                  <a:schemeClr val="bg1"/>
                </a:solidFill>
              </a:rPr>
              <a:t>La redistribution du pouvoir et de la valeur</a:t>
            </a:r>
          </a:p>
        </p:txBody>
      </p:sp>
      <p:sp>
        <p:nvSpPr>
          <p:cNvPr id="8" name="ZoneTexte 5">
            <a:extLst>
              <a:ext uri="{FF2B5EF4-FFF2-40B4-BE49-F238E27FC236}">
                <a16:creationId xmlns:a16="http://schemas.microsoft.com/office/drawing/2014/main" id="{70C1D6F3-4EEB-184F-A134-DD3F9A05D04E}"/>
              </a:ext>
            </a:extLst>
          </p:cNvPr>
          <p:cNvSpPr txBox="1"/>
          <p:nvPr/>
        </p:nvSpPr>
        <p:spPr>
          <a:xfrm>
            <a:off x="939992" y="4843522"/>
            <a:ext cx="807194" cy="169277"/>
          </a:xfrm>
          <a:prstGeom prst="rect">
            <a:avLst/>
          </a:prstGeom>
          <a:noFill/>
        </p:spPr>
        <p:txBody>
          <a:bodyPr wrap="square" rtlCol="0">
            <a:spAutoFit/>
          </a:bodyPr>
          <a:lstStyle/>
          <a:p>
            <a:r>
              <a:rPr lang="fr-CH" sz="500" dirty="0">
                <a:solidFill>
                  <a:schemeClr val="bg1"/>
                </a:solidFill>
              </a:rPr>
              <a:t>Photo: Lola Tessier</a:t>
            </a:r>
          </a:p>
        </p:txBody>
      </p:sp>
    </p:spTree>
    <p:extLst>
      <p:ext uri="{BB962C8B-B14F-4D97-AF65-F5344CB8AC3E}">
        <p14:creationId xmlns:p14="http://schemas.microsoft.com/office/powerpoint/2010/main" val="334645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contenu 2"/>
          <p:cNvSpPr>
            <a:spLocks noGrp="1"/>
          </p:cNvSpPr>
          <p:nvPr>
            <p:ph idx="1"/>
          </p:nvPr>
        </p:nvSpPr>
        <p:spPr/>
        <p:txBody>
          <a:bodyPr/>
          <a:lstStyle/>
          <a:p>
            <a:pPr marL="82550" indent="0">
              <a:buNone/>
            </a:pPr>
            <a:r>
              <a:rPr lang="fr-CH" dirty="0"/>
              <a:t>"L'entrée du numérique dans nos sociétés est souvent comparée aux grandes ruptures technologiques provoquées par l'invention de la machine à vapeur ou de l'électricité au cours des révolutions industrielles. […] C'est plutôt avec </a:t>
            </a:r>
            <a:r>
              <a:rPr lang="fr-CH" b="1" dirty="0"/>
              <a:t>l'invention de l'imprimerie</a:t>
            </a:r>
            <a:r>
              <a:rPr lang="fr-CH" dirty="0"/>
              <a:t>, au XVe siècle, que la comparaison s'impose, car la révolution numérique est avant tout </a:t>
            </a:r>
            <a:r>
              <a:rPr lang="fr-CH" b="1" dirty="0"/>
              <a:t>une rupture dans la manière dont nos sociétés produisent, partagent et utilisent les connaissances</a:t>
            </a:r>
            <a:r>
              <a:rPr lang="fr-CH" dirty="0"/>
              <a:t>" </a:t>
            </a:r>
          </a:p>
          <a:p>
            <a:pPr marL="82550" indent="0" algn="r">
              <a:buNone/>
            </a:pPr>
            <a:r>
              <a:rPr lang="fr-CH" dirty="0"/>
              <a:t>Dominique Cardon, 2019</a:t>
            </a:r>
          </a:p>
          <a:p>
            <a:endParaRPr lang="fr-CH" dirty="0"/>
          </a:p>
        </p:txBody>
      </p:sp>
      <p:sp>
        <p:nvSpPr>
          <p:cNvPr id="4" name="Espace réservé du texte 3"/>
          <p:cNvSpPr>
            <a:spLocks noGrp="1"/>
          </p:cNvSpPr>
          <p:nvPr>
            <p:ph type="body" sz="quarter" idx="10"/>
          </p:nvPr>
        </p:nvSpPr>
        <p:spPr/>
        <p:txBody>
          <a:bodyPr/>
          <a:lstStyle/>
          <a:p>
            <a:endParaRPr lang="fr-CH"/>
          </a:p>
        </p:txBody>
      </p:sp>
    </p:spTree>
    <p:extLst>
      <p:ext uri="{BB962C8B-B14F-4D97-AF65-F5344CB8AC3E}">
        <p14:creationId xmlns:p14="http://schemas.microsoft.com/office/powerpoint/2010/main" val="1474641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524" y="609600"/>
            <a:ext cx="3743325" cy="3743325"/>
          </a:xfrm>
          <a:prstGeom prst="rect">
            <a:avLst/>
          </a:prstGeom>
        </p:spPr>
      </p:pic>
    </p:spTree>
    <p:extLst>
      <p:ext uri="{BB962C8B-B14F-4D97-AF65-F5344CB8AC3E}">
        <p14:creationId xmlns:p14="http://schemas.microsoft.com/office/powerpoint/2010/main" val="1344896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158315" y="480694"/>
            <a:ext cx="3302306" cy="412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endParaRPr lang="fr-CH"/>
          </a:p>
        </p:txBody>
      </p:sp>
      <p:pic>
        <p:nvPicPr>
          <p:cNvPr id="5" name="Espace réservé du contenu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3680" y="468502"/>
            <a:ext cx="3139073" cy="4127882"/>
          </a:xfrm>
        </p:spPr>
      </p:pic>
      <p:sp>
        <p:nvSpPr>
          <p:cNvPr id="4" name="Espace réservé du texte 3"/>
          <p:cNvSpPr>
            <a:spLocks noGrp="1"/>
          </p:cNvSpPr>
          <p:nvPr>
            <p:ph type="body" sz="quarter" idx="10"/>
          </p:nvPr>
        </p:nvSpPr>
        <p:spPr/>
        <p:txBody>
          <a:bodyPr/>
          <a:lstStyle/>
          <a:p>
            <a:endParaRPr lang="fr-CH"/>
          </a:p>
        </p:txBody>
      </p:sp>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3964" y="468502"/>
            <a:ext cx="2687961" cy="4127882"/>
          </a:xfrm>
          <a:prstGeom prst="rect">
            <a:avLst/>
          </a:prstGeom>
        </p:spPr>
      </p:pic>
    </p:spTree>
    <p:extLst>
      <p:ext uri="{BB962C8B-B14F-4D97-AF65-F5344CB8AC3E}">
        <p14:creationId xmlns:p14="http://schemas.microsoft.com/office/powerpoint/2010/main" val="3113326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Smart ?</a:t>
            </a:r>
          </a:p>
        </p:txBody>
      </p:sp>
      <p:pic>
        <p:nvPicPr>
          <p:cNvPr id="5" name="Espace réservé du contenu 4"/>
          <p:cNvPicPr>
            <a:picLocks noGrp="1" noChangeAspect="1"/>
          </p:cNvPicPr>
          <p:nvPr>
            <p:ph idx="1"/>
          </p:nvPr>
        </p:nvPicPr>
        <p:blipFill rotWithShape="1">
          <a:blip r:embed="rId3">
            <a:extLst>
              <a:ext uri="{28A0092B-C50C-407E-A947-70E740481C1C}">
                <a14:useLocalDpi xmlns:a14="http://schemas.microsoft.com/office/drawing/2010/main" val="0"/>
              </a:ext>
            </a:extLst>
          </a:blip>
          <a:srcRect l="23267" r="22210"/>
          <a:stretch/>
        </p:blipFill>
        <p:spPr>
          <a:xfrm>
            <a:off x="339866" y="1049191"/>
            <a:ext cx="2921225" cy="3571875"/>
          </a:xfrm>
        </p:spPr>
      </p:pic>
      <p:sp>
        <p:nvSpPr>
          <p:cNvPr id="4" name="Espace réservé du texte 3"/>
          <p:cNvSpPr>
            <a:spLocks noGrp="1"/>
          </p:cNvSpPr>
          <p:nvPr>
            <p:ph type="body" sz="quarter" idx="10"/>
          </p:nvPr>
        </p:nvSpPr>
        <p:spPr/>
        <p:txBody>
          <a:bodyPr/>
          <a:lstStyle/>
          <a:p>
            <a:endParaRPr lang="fr-CH" dirty="0"/>
          </a:p>
        </p:txBody>
      </p:sp>
      <p:pic>
        <p:nvPicPr>
          <p:cNvPr id="6" name="Image 5"/>
          <p:cNvPicPr>
            <a:picLocks noChangeAspect="1"/>
          </p:cNvPicPr>
          <p:nvPr/>
        </p:nvPicPr>
        <p:blipFill>
          <a:blip r:embed="rId4"/>
          <a:stretch>
            <a:fillRect/>
          </a:stretch>
        </p:blipFill>
        <p:spPr>
          <a:xfrm>
            <a:off x="3637960" y="1318650"/>
            <a:ext cx="4931506" cy="3032955"/>
          </a:xfrm>
          <a:prstGeom prst="rect">
            <a:avLst/>
          </a:prstGeom>
        </p:spPr>
      </p:pic>
    </p:spTree>
    <p:extLst>
      <p:ext uri="{BB962C8B-B14F-4D97-AF65-F5344CB8AC3E}">
        <p14:creationId xmlns:p14="http://schemas.microsoft.com/office/powerpoint/2010/main" val="2572290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L'enjeu de la confiance</a:t>
            </a:r>
          </a:p>
        </p:txBody>
      </p:sp>
      <p:sp>
        <p:nvSpPr>
          <p:cNvPr id="3" name="Espace réservé du contenu 2"/>
          <p:cNvSpPr>
            <a:spLocks noGrp="1"/>
          </p:cNvSpPr>
          <p:nvPr>
            <p:ph idx="1"/>
          </p:nvPr>
        </p:nvSpPr>
        <p:spPr>
          <a:xfrm>
            <a:off x="4169664" y="1097282"/>
            <a:ext cx="4517136" cy="3572123"/>
          </a:xfrm>
        </p:spPr>
        <p:txBody>
          <a:bodyPr/>
          <a:lstStyle/>
          <a:p>
            <a:pPr marL="82550" indent="0">
              <a:buNone/>
            </a:pPr>
            <a:endParaRPr lang="en-US" dirty="0"/>
          </a:p>
          <a:p>
            <a:pPr marL="82550" indent="0">
              <a:buNone/>
            </a:pPr>
            <a:r>
              <a:rPr lang="en-US" dirty="0"/>
              <a:t>"The internet is increasingly a low-trust society – one where an assumption of pervasive fraud is simply built into the way many things function."</a:t>
            </a:r>
          </a:p>
          <a:p>
            <a:pPr marL="82550" indent="0">
              <a:buNone/>
            </a:pPr>
            <a:endParaRPr lang="en-US" dirty="0"/>
          </a:p>
          <a:p>
            <a:pPr marL="82550" indent="0" algn="r">
              <a:buNone/>
            </a:pPr>
            <a:r>
              <a:rPr lang="en-US" dirty="0" err="1"/>
              <a:t>Zeynep</a:t>
            </a:r>
            <a:r>
              <a:rPr lang="en-US" dirty="0"/>
              <a:t> </a:t>
            </a:r>
            <a:r>
              <a:rPr lang="en-US" dirty="0" err="1"/>
              <a:t>Tufekci</a:t>
            </a:r>
            <a:endParaRPr lang="fr-CH" dirty="0"/>
          </a:p>
        </p:txBody>
      </p:sp>
      <p:sp>
        <p:nvSpPr>
          <p:cNvPr id="4" name="Espace réservé du texte 3"/>
          <p:cNvSpPr>
            <a:spLocks noGrp="1"/>
          </p:cNvSpPr>
          <p:nvPr>
            <p:ph type="body" sz="quarter" idx="10"/>
          </p:nvPr>
        </p:nvSpPr>
        <p:spPr/>
        <p:txBody>
          <a:bodyPr/>
          <a:lstStyle/>
          <a:p>
            <a:endParaRPr lang="fr-CH"/>
          </a:p>
        </p:txBody>
      </p:sp>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8063" t="7111" r="21858" b="237"/>
          <a:stretch/>
        </p:blipFill>
        <p:spPr>
          <a:xfrm>
            <a:off x="243840" y="824468"/>
            <a:ext cx="3838823" cy="3948684"/>
          </a:xfrm>
          <a:prstGeom prst="rect">
            <a:avLst/>
          </a:prstGeom>
        </p:spPr>
      </p:pic>
    </p:spTree>
    <p:extLst>
      <p:ext uri="{BB962C8B-B14F-4D97-AF65-F5344CB8AC3E}">
        <p14:creationId xmlns:p14="http://schemas.microsoft.com/office/powerpoint/2010/main" val="4101862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E8082-1B77-FA4C-8CE8-73D2578FBC17}"/>
              </a:ext>
            </a:extLst>
          </p:cNvPr>
          <p:cNvSpPr>
            <a:spLocks noGrp="1"/>
          </p:cNvSpPr>
          <p:nvPr>
            <p:ph type="title"/>
          </p:nvPr>
        </p:nvSpPr>
        <p:spPr/>
        <p:txBody>
          <a:bodyPr/>
          <a:lstStyle/>
          <a:p>
            <a:r>
              <a:rPr lang="en-US" dirty="0"/>
              <a:t>Politique </a:t>
            </a:r>
            <a:r>
              <a:rPr lang="en-US" dirty="0" err="1"/>
              <a:t>numérique</a:t>
            </a:r>
            <a:endParaRPr lang="en-US" dirty="0"/>
          </a:p>
        </p:txBody>
      </p:sp>
      <p:sp>
        <p:nvSpPr>
          <p:cNvPr id="3" name="Content Placeholder 2">
            <a:extLst>
              <a:ext uri="{FF2B5EF4-FFF2-40B4-BE49-F238E27FC236}">
                <a16:creationId xmlns:a16="http://schemas.microsoft.com/office/drawing/2014/main" id="{F043AAA6-555A-2547-AB8B-817CB872FEE6}"/>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AFA7CC43-B1CE-FE49-A5AF-BCB12030C6CE}"/>
              </a:ext>
            </a:extLst>
          </p:cNvPr>
          <p:cNvSpPr>
            <a:spLocks noGrp="1"/>
          </p:cNvSpPr>
          <p:nvPr>
            <p:ph type="body" sz="quarter" idx="10"/>
          </p:nvPr>
        </p:nvSpPr>
        <p:spPr/>
        <p:txBody>
          <a:bodyPr/>
          <a:lstStyle/>
          <a:p>
            <a:endParaRPr lang="en-US"/>
          </a:p>
        </p:txBody>
      </p:sp>
      <p:pic>
        <p:nvPicPr>
          <p:cNvPr id="5" name="Image 7">
            <a:extLst>
              <a:ext uri="{FF2B5EF4-FFF2-40B4-BE49-F238E27FC236}">
                <a16:creationId xmlns:a16="http://schemas.microsoft.com/office/drawing/2014/main" id="{C907CED4-FD53-0841-91EA-259047A08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5875" y="680697"/>
            <a:ext cx="5592249" cy="4186011"/>
          </a:xfrm>
          <a:prstGeom prst="rect">
            <a:avLst/>
          </a:prstGeom>
        </p:spPr>
      </p:pic>
    </p:spTree>
    <p:extLst>
      <p:ext uri="{BB962C8B-B14F-4D97-AF65-F5344CB8AC3E}">
        <p14:creationId xmlns:p14="http://schemas.microsoft.com/office/powerpoint/2010/main" val="1384118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66D7D-EBF1-4545-A236-EEE072A8CBCB}"/>
              </a:ext>
            </a:extLst>
          </p:cNvPr>
          <p:cNvSpPr>
            <a:spLocks noGrp="1"/>
          </p:cNvSpPr>
          <p:nvPr>
            <p:ph type="title"/>
          </p:nvPr>
        </p:nvSpPr>
        <p:spPr/>
        <p:txBody>
          <a:bodyPr/>
          <a:lstStyle/>
          <a:p>
            <a:r>
              <a:rPr lang="en-US" dirty="0"/>
              <a:t>Politique </a:t>
            </a:r>
            <a:r>
              <a:rPr lang="en-US" dirty="0" err="1"/>
              <a:t>numérique</a:t>
            </a:r>
            <a:r>
              <a:rPr lang="en-US" dirty="0"/>
              <a:t> : 5 </a:t>
            </a:r>
            <a:r>
              <a:rPr lang="en-US" dirty="0" err="1"/>
              <a:t>principes</a:t>
            </a:r>
            <a:endParaRPr lang="en-US" dirty="0"/>
          </a:p>
        </p:txBody>
      </p:sp>
      <p:sp>
        <p:nvSpPr>
          <p:cNvPr id="3" name="Content Placeholder 2">
            <a:extLst>
              <a:ext uri="{FF2B5EF4-FFF2-40B4-BE49-F238E27FC236}">
                <a16:creationId xmlns:a16="http://schemas.microsoft.com/office/drawing/2014/main" id="{3E608C4B-29CD-E74F-AD44-662442A0C265}"/>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C7C95481-6C52-6E40-B646-0C25BD4C12A0}"/>
              </a:ext>
            </a:extLst>
          </p:cNvPr>
          <p:cNvSpPr>
            <a:spLocks noGrp="1"/>
          </p:cNvSpPr>
          <p:nvPr>
            <p:ph type="body" sz="quarter" idx="10"/>
          </p:nvPr>
        </p:nvSpPr>
        <p:spPr/>
        <p:txBody>
          <a:bodyPr/>
          <a:lstStyle/>
          <a:p>
            <a:endParaRPr lang="en-US" dirty="0"/>
          </a:p>
        </p:txBody>
      </p:sp>
      <p:pic>
        <p:nvPicPr>
          <p:cNvPr id="5" name="Image 5">
            <a:extLst>
              <a:ext uri="{FF2B5EF4-FFF2-40B4-BE49-F238E27FC236}">
                <a16:creationId xmlns:a16="http://schemas.microsoft.com/office/drawing/2014/main" id="{4EC07007-AC5E-9B4D-8ECF-CFA5A22943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897" y="599745"/>
            <a:ext cx="6629400" cy="4278276"/>
          </a:xfrm>
          <a:prstGeom prst="rect">
            <a:avLst/>
          </a:prstGeom>
        </p:spPr>
      </p:pic>
    </p:spTree>
    <p:extLst>
      <p:ext uri="{BB962C8B-B14F-4D97-AF65-F5344CB8AC3E}">
        <p14:creationId xmlns:p14="http://schemas.microsoft.com/office/powerpoint/2010/main" val="488012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3FC33-EA98-E941-826E-9FF9FE29109B}"/>
              </a:ext>
            </a:extLst>
          </p:cNvPr>
          <p:cNvSpPr>
            <a:spLocks noGrp="1"/>
          </p:cNvSpPr>
          <p:nvPr>
            <p:ph type="title"/>
          </p:nvPr>
        </p:nvSpPr>
        <p:spPr/>
        <p:txBody>
          <a:bodyPr/>
          <a:lstStyle/>
          <a:p>
            <a:r>
              <a:rPr lang="en-US" dirty="0"/>
              <a:t>Une </a:t>
            </a:r>
            <a:r>
              <a:rPr lang="en-US" dirty="0" err="1"/>
              <a:t>bibliographie</a:t>
            </a:r>
            <a:endParaRPr lang="en-US" dirty="0"/>
          </a:p>
        </p:txBody>
      </p:sp>
      <p:sp>
        <p:nvSpPr>
          <p:cNvPr id="3" name="Content Placeholder 2">
            <a:extLst>
              <a:ext uri="{FF2B5EF4-FFF2-40B4-BE49-F238E27FC236}">
                <a16:creationId xmlns:a16="http://schemas.microsoft.com/office/drawing/2014/main" id="{1E0B697B-70F7-ED4A-8516-57FAD687ADD3}"/>
              </a:ext>
            </a:extLst>
          </p:cNvPr>
          <p:cNvSpPr>
            <a:spLocks noGrp="1"/>
          </p:cNvSpPr>
          <p:nvPr>
            <p:ph idx="1"/>
          </p:nvPr>
        </p:nvSpPr>
        <p:spPr>
          <a:xfrm>
            <a:off x="1" y="836027"/>
            <a:ext cx="9144000" cy="3572123"/>
          </a:xfrm>
        </p:spPr>
        <p:txBody>
          <a:bodyPr/>
          <a:lstStyle/>
          <a:p>
            <a:pPr marL="82550" indent="0">
              <a:buNone/>
            </a:pPr>
            <a:r>
              <a:rPr lang="en-US" sz="1600" dirty="0" err="1"/>
              <a:t>Boullier</a:t>
            </a:r>
            <a:r>
              <a:rPr lang="en-US" sz="1600" dirty="0"/>
              <a:t>, D. (2019). </a:t>
            </a:r>
            <a:r>
              <a:rPr lang="en-US" sz="1600" i="1" dirty="0" err="1"/>
              <a:t>Sociologie</a:t>
            </a:r>
            <a:r>
              <a:rPr lang="en-US" sz="1600" i="1" dirty="0"/>
              <a:t> du </a:t>
            </a:r>
            <a:r>
              <a:rPr lang="en-US" sz="1600" i="1" dirty="0" err="1"/>
              <a:t>numérique</a:t>
            </a:r>
            <a:r>
              <a:rPr lang="en-US" sz="1600" dirty="0"/>
              <a:t> (2e </a:t>
            </a:r>
            <a:r>
              <a:rPr lang="en-US" sz="1600" dirty="0" err="1"/>
              <a:t>édition</a:t>
            </a:r>
            <a:r>
              <a:rPr lang="en-US" sz="1600" dirty="0"/>
              <a:t>). Armand Colin.</a:t>
            </a:r>
          </a:p>
          <a:p>
            <a:pPr marL="82550" indent="0">
              <a:buNone/>
            </a:pPr>
            <a:r>
              <a:rPr lang="en-US" sz="1600" dirty="0"/>
              <a:t>Burfield, E., &amp; Harrison, J. D. (2018). </a:t>
            </a:r>
            <a:r>
              <a:rPr lang="en-US" sz="1600" i="1" dirty="0"/>
              <a:t>Regulatory Hacking: A Playbook for Startups</a:t>
            </a:r>
            <a:r>
              <a:rPr lang="en-US" sz="1600" dirty="0"/>
              <a:t>. Portfolio.</a:t>
            </a:r>
          </a:p>
          <a:p>
            <a:pPr marL="82550" indent="0">
              <a:buNone/>
            </a:pPr>
            <a:r>
              <a:rPr lang="en-US" sz="1600" dirty="0"/>
              <a:t>Cardon, D. (2019). </a:t>
            </a:r>
            <a:r>
              <a:rPr lang="en-US" sz="1600" i="1" dirty="0"/>
              <a:t>Culture </a:t>
            </a:r>
            <a:r>
              <a:rPr lang="en-US" sz="1600" i="1" dirty="0" err="1"/>
              <a:t>numérique</a:t>
            </a:r>
            <a:r>
              <a:rPr lang="en-US" sz="1600" dirty="0"/>
              <a:t>. Paris: Presses de Sciences Po.</a:t>
            </a:r>
          </a:p>
          <a:p>
            <a:pPr marL="82550" indent="0">
              <a:buNone/>
            </a:pPr>
            <a:r>
              <a:rPr lang="en-US" sz="1600" dirty="0"/>
              <a:t>Colin, N., &amp; </a:t>
            </a:r>
            <a:r>
              <a:rPr lang="en-US" sz="1600" dirty="0" err="1"/>
              <a:t>Verdier</a:t>
            </a:r>
            <a:r>
              <a:rPr lang="en-US" sz="1600" dirty="0"/>
              <a:t>, H. (2015). </a:t>
            </a:r>
            <a:r>
              <a:rPr lang="en-US" sz="1600" i="1" dirty="0" err="1"/>
              <a:t>L’âge</a:t>
            </a:r>
            <a:r>
              <a:rPr lang="en-US" sz="1600" i="1" dirty="0"/>
              <a:t> de la multitude. </a:t>
            </a:r>
            <a:r>
              <a:rPr lang="en-US" sz="1600" i="1" dirty="0" err="1"/>
              <a:t>Entreprendre</a:t>
            </a:r>
            <a:r>
              <a:rPr lang="en-US" sz="1600" i="1" dirty="0"/>
              <a:t> et </a:t>
            </a:r>
            <a:r>
              <a:rPr lang="en-US" sz="1600" i="1" dirty="0" err="1"/>
              <a:t>gouverner</a:t>
            </a:r>
            <a:r>
              <a:rPr lang="en-US" sz="1600" i="1" dirty="0"/>
              <a:t> après la 	</a:t>
            </a:r>
            <a:r>
              <a:rPr lang="en-US" sz="1600" i="1" dirty="0" err="1"/>
              <a:t>révolution</a:t>
            </a:r>
            <a:r>
              <a:rPr lang="en-US" sz="1600" i="1" dirty="0"/>
              <a:t> </a:t>
            </a:r>
            <a:r>
              <a:rPr lang="en-US" sz="1600" i="1" dirty="0" err="1"/>
              <a:t>numérique</a:t>
            </a:r>
            <a:r>
              <a:rPr lang="en-US" sz="1600" dirty="0"/>
              <a:t> (2e </a:t>
            </a:r>
            <a:r>
              <a:rPr lang="en-US" sz="1600" dirty="0" err="1"/>
              <a:t>édition</a:t>
            </a:r>
            <a:r>
              <a:rPr lang="en-US" sz="1600" dirty="0"/>
              <a:t>). Paris: Armand Colin.</a:t>
            </a:r>
          </a:p>
          <a:p>
            <a:pPr marL="82550" indent="0">
              <a:buNone/>
            </a:pPr>
            <a:r>
              <a:rPr lang="en-US" sz="1600" dirty="0"/>
              <a:t>Copeland, E. (2019). </a:t>
            </a:r>
            <a:r>
              <a:rPr lang="en-US" sz="1600" i="1" dirty="0"/>
              <a:t>A Brief Introduction to Digital Transformation. A guide for public sector 	leaders who want to understand and get the best out of technology</a:t>
            </a:r>
            <a:r>
              <a:rPr lang="en-US" sz="1600" dirty="0"/>
              <a:t>. London: Nesta.</a:t>
            </a:r>
            <a:br>
              <a:rPr lang="en-US" sz="1600" dirty="0"/>
            </a:br>
            <a:r>
              <a:rPr lang="en-US" sz="1600" dirty="0"/>
              <a:t>Greenfield, A. (2017). </a:t>
            </a:r>
            <a:r>
              <a:rPr lang="en-US" sz="1600" i="1" dirty="0"/>
              <a:t>Radical Technologies: The Design of Everyday Life</a:t>
            </a:r>
            <a:r>
              <a:rPr lang="en-US" sz="1600" dirty="0"/>
              <a:t>. New York: Verso.</a:t>
            </a:r>
          </a:p>
          <a:p>
            <a:pPr marL="82550" indent="0">
              <a:buNone/>
            </a:pPr>
            <a:r>
              <a:rPr lang="en-US" sz="1600" dirty="0"/>
              <a:t>Greenway, A., </a:t>
            </a:r>
            <a:r>
              <a:rPr lang="en-US" sz="1600" dirty="0" err="1"/>
              <a:t>Terrett</a:t>
            </a:r>
            <a:r>
              <a:rPr lang="en-US" sz="1600" dirty="0"/>
              <a:t>, B., Bracken, M., &amp; </a:t>
            </a:r>
            <a:r>
              <a:rPr lang="en-US" sz="1600" dirty="0" err="1"/>
              <a:t>Loosemore</a:t>
            </a:r>
            <a:r>
              <a:rPr lang="en-US" sz="1600" dirty="0"/>
              <a:t>, T. (2018). </a:t>
            </a:r>
            <a:r>
              <a:rPr lang="en-US" sz="1600" i="1" dirty="0"/>
              <a:t>Digital Transformation at Scale: 	Why the Strategy Is Delivery</a:t>
            </a:r>
            <a:r>
              <a:rPr lang="en-US" sz="1600" dirty="0"/>
              <a:t>. London: London Publishing Partnership.</a:t>
            </a:r>
          </a:p>
          <a:p>
            <a:pPr marL="82550" indent="0">
              <a:buNone/>
            </a:pPr>
            <a:r>
              <a:rPr lang="en-US" sz="1600" dirty="0"/>
              <a:t>Lee, K.-F. (2018). </a:t>
            </a:r>
            <a:r>
              <a:rPr lang="en-US" sz="1600" i="1" dirty="0"/>
              <a:t>AI Superpowers: China, Silicon Valley, and the New World Order</a:t>
            </a:r>
            <a:r>
              <a:rPr lang="en-US" sz="1600" dirty="0"/>
              <a:t>. Boston: 	Houghton Mifflin Harcourt.</a:t>
            </a:r>
          </a:p>
          <a:p>
            <a:pPr marL="82550" indent="0">
              <a:buNone/>
            </a:pPr>
            <a:r>
              <a:rPr lang="en-US" sz="1600" dirty="0"/>
              <a:t>O’Reilly, T. (2017). </a:t>
            </a:r>
            <a:r>
              <a:rPr lang="en-US" sz="1600" i="1" dirty="0"/>
              <a:t>WTF?: What’s the Future and Why It’s Up to Us</a:t>
            </a:r>
            <a:r>
              <a:rPr lang="en-US" sz="1600" dirty="0"/>
              <a:t>. New York: </a:t>
            </a:r>
            <a:r>
              <a:rPr lang="en-US" sz="1600" dirty="0" err="1"/>
              <a:t>HarperBusiness</a:t>
            </a:r>
            <a:r>
              <a:rPr lang="en-US" sz="1600" dirty="0"/>
              <a:t>.</a:t>
            </a:r>
          </a:p>
          <a:p>
            <a:pPr marL="82550" indent="0">
              <a:buNone/>
            </a:pPr>
            <a:r>
              <a:rPr lang="en-US" sz="1600" dirty="0" err="1"/>
              <a:t>Zuboff</a:t>
            </a:r>
            <a:r>
              <a:rPr lang="en-US" sz="1600" dirty="0"/>
              <a:t>, S. (2019). </a:t>
            </a:r>
            <a:r>
              <a:rPr lang="en-US" sz="1600" i="1" dirty="0"/>
              <a:t>The Age of Surveillance Capitalism: The Fight for a Human Future at the New 	Frontier of Power</a:t>
            </a:r>
            <a:r>
              <a:rPr lang="en-US" sz="1600" dirty="0"/>
              <a:t>. New York: </a:t>
            </a:r>
            <a:r>
              <a:rPr lang="en-US" sz="1600" dirty="0" err="1"/>
              <a:t>PublicAffairs</a:t>
            </a:r>
            <a:r>
              <a:rPr lang="en-US" sz="1600" dirty="0"/>
              <a:t>.</a:t>
            </a:r>
          </a:p>
          <a:p>
            <a:pPr marL="82550" indent="0">
              <a:buNone/>
            </a:pPr>
            <a:endParaRPr lang="en-US" sz="1600" dirty="0"/>
          </a:p>
        </p:txBody>
      </p:sp>
      <p:sp>
        <p:nvSpPr>
          <p:cNvPr id="4" name="Text Placeholder 3">
            <a:extLst>
              <a:ext uri="{FF2B5EF4-FFF2-40B4-BE49-F238E27FC236}">
                <a16:creationId xmlns:a16="http://schemas.microsoft.com/office/drawing/2014/main" id="{B7C71D46-0DE3-AB43-8DBE-8D89658CC8AB}"/>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008493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3. L'Etat numérique</a:t>
            </a:r>
          </a:p>
        </p:txBody>
      </p:sp>
      <p:sp>
        <p:nvSpPr>
          <p:cNvPr id="3" name="Espace réservé du texte 2"/>
          <p:cNvSpPr>
            <a:spLocks noGrp="1"/>
          </p:cNvSpPr>
          <p:nvPr>
            <p:ph type="body" idx="1"/>
          </p:nvPr>
        </p:nvSpPr>
        <p:spPr/>
        <p:txBody>
          <a:bodyPr/>
          <a:lstStyle/>
          <a:p>
            <a:endParaRPr lang="fr-CH"/>
          </a:p>
        </p:txBody>
      </p:sp>
    </p:spTree>
    <p:extLst>
      <p:ext uri="{BB962C8B-B14F-4D97-AF65-F5344CB8AC3E}">
        <p14:creationId xmlns:p14="http://schemas.microsoft.com/office/powerpoint/2010/main" val="3346321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Transformation numérique…</a:t>
            </a:r>
          </a:p>
        </p:txBody>
      </p:sp>
      <p:sp>
        <p:nvSpPr>
          <p:cNvPr id="3" name="Espace réservé du contenu 2"/>
          <p:cNvSpPr>
            <a:spLocks noGrp="1"/>
          </p:cNvSpPr>
          <p:nvPr>
            <p:ph idx="1"/>
          </p:nvPr>
        </p:nvSpPr>
        <p:spPr>
          <a:xfrm>
            <a:off x="2735108" y="1097282"/>
            <a:ext cx="5951692" cy="3572123"/>
          </a:xfrm>
        </p:spPr>
        <p:txBody>
          <a:bodyPr/>
          <a:lstStyle/>
          <a:p>
            <a:pPr marL="82550" indent="0" algn="ctr">
              <a:buNone/>
            </a:pPr>
            <a:r>
              <a:rPr lang="en-US" sz="1800" dirty="0"/>
              <a:t>“Faced with the digital revolution, </a:t>
            </a:r>
            <a:r>
              <a:rPr lang="en-US" sz="1800" b="1" dirty="0"/>
              <a:t>many people working in large </a:t>
            </a:r>
            <a:r>
              <a:rPr lang="en-US" sz="1800" b="1" dirty="0" err="1"/>
              <a:t>organisations</a:t>
            </a:r>
            <a:r>
              <a:rPr lang="en-US" sz="1800" b="1" dirty="0"/>
              <a:t> instinctively see its consequences as another layer of complexity</a:t>
            </a:r>
            <a:r>
              <a:rPr lang="en-US" sz="1800" dirty="0"/>
              <a:t>. To some of them, digital promises a better fax machine, a quicker horse, a brighter candle. In fact, digital is about applying the culture, practices, business models and technologies of the internet era to respond to people’s raised expectations. </a:t>
            </a:r>
            <a:r>
              <a:rPr lang="en-US" sz="1800" b="1" dirty="0"/>
              <a:t>It is not a new function</a:t>
            </a:r>
            <a:r>
              <a:rPr lang="en-US" sz="1800" dirty="0"/>
              <a:t>. It is not even a new way of running the existing functions of an </a:t>
            </a:r>
            <a:r>
              <a:rPr lang="en-US" sz="1800" dirty="0" err="1"/>
              <a:t>organisation</a:t>
            </a:r>
            <a:r>
              <a:rPr lang="en-US" sz="1800" dirty="0"/>
              <a:t>, whether those are IT or communications. </a:t>
            </a:r>
            <a:r>
              <a:rPr lang="en-US" sz="1800" b="1" dirty="0"/>
              <a:t>It is a new way of running </a:t>
            </a:r>
            <a:r>
              <a:rPr lang="en-US" sz="1800" b="1" dirty="0" err="1"/>
              <a:t>organisations</a:t>
            </a:r>
            <a:r>
              <a:rPr lang="en-US" sz="1800" dirty="0"/>
              <a:t>.” </a:t>
            </a:r>
          </a:p>
          <a:p>
            <a:pPr marL="82550" indent="0">
              <a:buNone/>
            </a:pPr>
            <a:endParaRPr lang="en-US" sz="1800" dirty="0"/>
          </a:p>
          <a:p>
            <a:pPr marL="82550" indent="0" algn="r">
              <a:buNone/>
            </a:pPr>
            <a:r>
              <a:rPr lang="en-US" sz="1400" dirty="0"/>
              <a:t>(Greenway, </a:t>
            </a:r>
            <a:r>
              <a:rPr lang="en-US" sz="1400" dirty="0" err="1"/>
              <a:t>Terrett</a:t>
            </a:r>
            <a:r>
              <a:rPr lang="en-US" sz="1400" dirty="0"/>
              <a:t>, Bracken, &amp; </a:t>
            </a:r>
            <a:r>
              <a:rPr lang="en-US" sz="1400" dirty="0" err="1"/>
              <a:t>Loosemore</a:t>
            </a:r>
            <a:r>
              <a:rPr lang="en-US" sz="1400" dirty="0"/>
              <a:t>, 2018, p. x).</a:t>
            </a:r>
            <a:endParaRPr lang="fr-CH" sz="1400" dirty="0"/>
          </a:p>
        </p:txBody>
      </p:sp>
      <p:sp>
        <p:nvSpPr>
          <p:cNvPr id="4" name="Espace réservé du texte 3"/>
          <p:cNvSpPr>
            <a:spLocks noGrp="1"/>
          </p:cNvSpPr>
          <p:nvPr>
            <p:ph type="body" sz="quarter" idx="10"/>
          </p:nvPr>
        </p:nvSpPr>
        <p:spPr/>
        <p:txBody>
          <a:bodyPr/>
          <a:lstStyle/>
          <a:p>
            <a:r>
              <a:rPr lang="fr-CH" dirty="0"/>
              <a:t>… une nouvelle façon de gérer les organisations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77" y="1097282"/>
            <a:ext cx="2438259" cy="3816406"/>
          </a:xfrm>
          <a:prstGeom prst="rect">
            <a:avLst/>
          </a:prstGeom>
        </p:spPr>
      </p:pic>
    </p:spTree>
    <p:extLst>
      <p:ext uri="{BB962C8B-B14F-4D97-AF65-F5344CB8AC3E}">
        <p14:creationId xmlns:p14="http://schemas.microsoft.com/office/powerpoint/2010/main" val="1150992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contenu 2"/>
          <p:cNvSpPr>
            <a:spLocks noGrp="1"/>
          </p:cNvSpPr>
          <p:nvPr>
            <p:ph idx="1"/>
          </p:nvPr>
        </p:nvSpPr>
        <p:spPr>
          <a:xfrm>
            <a:off x="4315968" y="1097282"/>
            <a:ext cx="4370832" cy="3572123"/>
          </a:xfrm>
        </p:spPr>
        <p:txBody>
          <a:bodyPr/>
          <a:lstStyle/>
          <a:p>
            <a:pPr marL="82550" indent="0">
              <a:buNone/>
            </a:pPr>
            <a:r>
              <a:rPr lang="en-US" i="1" dirty="0" err="1"/>
              <a:t>Nesta</a:t>
            </a:r>
            <a:r>
              <a:rPr lang="en-US" i="1" dirty="0"/>
              <a:t> is an innovation foundation. We bring bold ideas to life to change the world for good.</a:t>
            </a:r>
            <a:endParaRPr lang="fr-CH" i="1" dirty="0"/>
          </a:p>
        </p:txBody>
      </p:sp>
      <p:sp>
        <p:nvSpPr>
          <p:cNvPr id="4" name="Espace réservé du texte 3"/>
          <p:cNvSpPr>
            <a:spLocks noGrp="1"/>
          </p:cNvSpPr>
          <p:nvPr>
            <p:ph type="body" sz="quarter" idx="10"/>
          </p:nvPr>
        </p:nvSpPr>
        <p:spPr/>
        <p:txBody>
          <a:bodyPr/>
          <a:lstStyle/>
          <a:p>
            <a:endParaRPr lang="fr-CH"/>
          </a:p>
        </p:txBody>
      </p:sp>
      <p:pic>
        <p:nvPicPr>
          <p:cNvPr id="5" name="Image 4"/>
          <p:cNvPicPr>
            <a:picLocks noChangeAspect="1"/>
          </p:cNvPicPr>
          <p:nvPr/>
        </p:nvPicPr>
        <p:blipFill>
          <a:blip r:embed="rId2"/>
          <a:stretch>
            <a:fillRect/>
          </a:stretch>
        </p:blipFill>
        <p:spPr>
          <a:xfrm>
            <a:off x="401126" y="85344"/>
            <a:ext cx="3341817" cy="4731428"/>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5901" y="2798198"/>
            <a:ext cx="4953000" cy="2000250"/>
          </a:xfrm>
          <a:prstGeom prst="rect">
            <a:avLst/>
          </a:prstGeom>
        </p:spPr>
      </p:pic>
    </p:spTree>
    <p:extLst>
      <p:ext uri="{BB962C8B-B14F-4D97-AF65-F5344CB8AC3E}">
        <p14:creationId xmlns:p14="http://schemas.microsoft.com/office/powerpoint/2010/main" val="301391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Le numérique à l'Etat !</a:t>
            </a:r>
          </a:p>
        </p:txBody>
      </p:sp>
      <p:sp>
        <p:nvSpPr>
          <p:cNvPr id="3" name="Espace réservé du contenu 2"/>
          <p:cNvSpPr>
            <a:spLocks noGrp="1"/>
          </p:cNvSpPr>
          <p:nvPr>
            <p:ph idx="1"/>
          </p:nvPr>
        </p:nvSpPr>
        <p:spPr/>
        <p:txBody>
          <a:bodyPr/>
          <a:lstStyle/>
          <a:p>
            <a:pPr marL="82550" indent="0" algn="ctr">
              <a:buNone/>
            </a:pPr>
            <a:r>
              <a:rPr lang="fr-CH" sz="2000" dirty="0"/>
              <a:t>Un certain nombre de technologies numériques qui changent la donne ont atteint </a:t>
            </a:r>
            <a:r>
              <a:rPr lang="fr-CH" sz="2000" b="1" dirty="0"/>
              <a:t>un stade de maturité et offrent des possibilités nouvelles et passionnantes</a:t>
            </a:r>
            <a:r>
              <a:rPr lang="fr-CH" sz="2000" dirty="0"/>
              <a:t>. Nous avons maintenant des sites Web réactifs, des applications pour smartphones, l'informatique en nuage, l'Internet des objets, la </a:t>
            </a:r>
            <a:r>
              <a:rPr lang="fr-CH" sz="2000" dirty="0" err="1"/>
              <a:t>blockchain</a:t>
            </a:r>
            <a:r>
              <a:rPr lang="fr-CH" sz="2000" dirty="0"/>
              <a:t>, l'intelligence artificielle, et ainsi de suite. </a:t>
            </a:r>
            <a:r>
              <a:rPr lang="fr-CH" sz="2000" b="1" dirty="0">
                <a:solidFill>
                  <a:srgbClr val="FF0000"/>
                </a:solidFill>
              </a:rPr>
              <a:t>Si nous parvenons à mettre les bonnes technologies à la disposition du gouvernement et des organisations du secteur public, cela leur permettra, ainsi qu'aux services qu'ils fournissent, d'être plus efficaces et efficients</a:t>
            </a:r>
            <a:r>
              <a:rPr lang="fr-CH" sz="2000" dirty="0"/>
              <a:t>.</a:t>
            </a:r>
          </a:p>
          <a:p>
            <a:pPr marL="82550" indent="0">
              <a:buNone/>
            </a:pPr>
            <a:endParaRPr lang="fr-CH" sz="2000" dirty="0"/>
          </a:p>
          <a:p>
            <a:pPr marL="82550" indent="0" algn="r">
              <a:buNone/>
            </a:pPr>
            <a:r>
              <a:rPr lang="fr-CH" sz="1600" dirty="0"/>
              <a:t>Tiré de </a:t>
            </a:r>
            <a:r>
              <a:rPr lang="fr-CH" sz="1600" dirty="0" err="1"/>
              <a:t>Nesta</a:t>
            </a:r>
            <a:r>
              <a:rPr lang="fr-CH" sz="1600" dirty="0"/>
              <a:t> (2019) et traduit avec www.DeepL.com/Translator</a:t>
            </a:r>
          </a:p>
        </p:txBody>
      </p:sp>
      <p:sp>
        <p:nvSpPr>
          <p:cNvPr id="4" name="Espace réservé du texte 3"/>
          <p:cNvSpPr>
            <a:spLocks noGrp="1"/>
          </p:cNvSpPr>
          <p:nvPr>
            <p:ph type="body" sz="quarter" idx="10"/>
          </p:nvPr>
        </p:nvSpPr>
        <p:spPr/>
        <p:txBody>
          <a:bodyPr/>
          <a:lstStyle/>
          <a:p>
            <a:endParaRPr lang="fr-CH"/>
          </a:p>
        </p:txBody>
      </p:sp>
    </p:spTree>
    <p:extLst>
      <p:ext uri="{BB962C8B-B14F-4D97-AF65-F5344CB8AC3E}">
        <p14:creationId xmlns:p14="http://schemas.microsoft.com/office/powerpoint/2010/main" val="2861000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Structure de notre échange</a:t>
            </a:r>
          </a:p>
        </p:txBody>
      </p:sp>
      <p:sp>
        <p:nvSpPr>
          <p:cNvPr id="3" name="Espace réservé du texte 2"/>
          <p:cNvSpPr>
            <a:spLocks noGrp="1"/>
          </p:cNvSpPr>
          <p:nvPr>
            <p:ph type="body" sz="quarter" idx="10"/>
          </p:nvPr>
        </p:nvSpPr>
        <p:spPr/>
        <p:txBody>
          <a:bodyPr/>
          <a:lstStyle/>
          <a:p>
            <a:endParaRPr lang="fr-CH"/>
          </a:p>
        </p:txBody>
      </p:sp>
      <p:sp>
        <p:nvSpPr>
          <p:cNvPr id="4" name="Rectangle 3"/>
          <p:cNvSpPr/>
          <p:nvPr/>
        </p:nvSpPr>
        <p:spPr>
          <a:xfrm>
            <a:off x="901788" y="1198179"/>
            <a:ext cx="3285534" cy="1658533"/>
          </a:xfrm>
          <a:prstGeom prst="rect">
            <a:avLst/>
          </a:prstGeom>
          <a:solidFill>
            <a:schemeClr val="accent3">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H" sz="2000" dirty="0">
                <a:solidFill>
                  <a:schemeClr val="tx1"/>
                </a:solidFill>
              </a:rPr>
              <a:t>1. Introduction</a:t>
            </a:r>
          </a:p>
        </p:txBody>
      </p:sp>
      <p:sp>
        <p:nvSpPr>
          <p:cNvPr id="5" name="Rectangle 4"/>
          <p:cNvSpPr/>
          <p:nvPr/>
        </p:nvSpPr>
        <p:spPr>
          <a:xfrm>
            <a:off x="4907280" y="1198179"/>
            <a:ext cx="3285534" cy="1658533"/>
          </a:xfrm>
          <a:prstGeom prst="rect">
            <a:avLst/>
          </a:prstGeom>
          <a:solidFill>
            <a:schemeClr val="accent3">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H" sz="2000" dirty="0">
                <a:solidFill>
                  <a:schemeClr val="tx1"/>
                </a:solidFill>
              </a:rPr>
              <a:t>2. Le numérique</a:t>
            </a:r>
          </a:p>
        </p:txBody>
      </p:sp>
      <p:sp>
        <p:nvSpPr>
          <p:cNvPr id="6" name="Rectangle 5"/>
          <p:cNvSpPr/>
          <p:nvPr/>
        </p:nvSpPr>
        <p:spPr>
          <a:xfrm>
            <a:off x="901788" y="3028030"/>
            <a:ext cx="3285534" cy="1658533"/>
          </a:xfrm>
          <a:prstGeom prst="rect">
            <a:avLst/>
          </a:prstGeom>
          <a:solidFill>
            <a:schemeClr val="accent3">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H" sz="2000" dirty="0">
                <a:solidFill>
                  <a:schemeClr val="tx1"/>
                </a:solidFill>
              </a:rPr>
              <a:t>3. L'Etat numérique</a:t>
            </a:r>
          </a:p>
        </p:txBody>
      </p:sp>
      <p:sp>
        <p:nvSpPr>
          <p:cNvPr id="7" name="Rectangle 6"/>
          <p:cNvSpPr/>
          <p:nvPr/>
        </p:nvSpPr>
        <p:spPr>
          <a:xfrm>
            <a:off x="4907280" y="3028029"/>
            <a:ext cx="3285534" cy="1658533"/>
          </a:xfrm>
          <a:prstGeom prst="rect">
            <a:avLst/>
          </a:prstGeom>
          <a:solidFill>
            <a:schemeClr val="accent3">
              <a:lumMod val="85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H" sz="2000" dirty="0">
                <a:solidFill>
                  <a:schemeClr val="tx1"/>
                </a:solidFill>
              </a:rPr>
              <a:t>4. La discussion</a:t>
            </a:r>
          </a:p>
        </p:txBody>
      </p:sp>
    </p:spTree>
    <p:extLst>
      <p:ext uri="{BB962C8B-B14F-4D97-AF65-F5344CB8AC3E}">
        <p14:creationId xmlns:p14="http://schemas.microsoft.com/office/powerpoint/2010/main" val="2954932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contenu 2"/>
          <p:cNvSpPr>
            <a:spLocks noGrp="1"/>
          </p:cNvSpPr>
          <p:nvPr>
            <p:ph idx="1"/>
          </p:nvPr>
        </p:nvSpPr>
        <p:spPr>
          <a:xfrm>
            <a:off x="292608" y="1097282"/>
            <a:ext cx="2377440" cy="3572123"/>
          </a:xfrm>
        </p:spPr>
        <p:txBody>
          <a:bodyPr/>
          <a:lstStyle/>
          <a:p>
            <a:pPr marL="82550" indent="0">
              <a:buNone/>
            </a:pPr>
            <a:endParaRPr lang="fr-CH" dirty="0"/>
          </a:p>
          <a:p>
            <a:pPr marL="82550" indent="0">
              <a:buNone/>
            </a:pPr>
            <a:endParaRPr lang="fr-CH" dirty="0"/>
          </a:p>
          <a:p>
            <a:pPr marL="82550" indent="0">
              <a:buNone/>
            </a:pPr>
            <a:r>
              <a:rPr lang="fr-CH" dirty="0"/>
              <a:t>Les dangers d'une approche centrée technologies</a:t>
            </a:r>
          </a:p>
        </p:txBody>
      </p:sp>
      <p:sp>
        <p:nvSpPr>
          <p:cNvPr id="4" name="Espace réservé du texte 3"/>
          <p:cNvSpPr>
            <a:spLocks noGrp="1"/>
          </p:cNvSpPr>
          <p:nvPr>
            <p:ph type="body" sz="quarter" idx="10"/>
          </p:nvPr>
        </p:nvSpPr>
        <p:spPr/>
        <p:txBody>
          <a:bodyPr/>
          <a:lstStyle/>
          <a:p>
            <a:endParaRPr lang="fr-CH"/>
          </a:p>
        </p:txBody>
      </p:sp>
      <p:pic>
        <p:nvPicPr>
          <p:cNvPr id="5" name="Image 4"/>
          <p:cNvPicPr>
            <a:picLocks noChangeAspect="1"/>
          </p:cNvPicPr>
          <p:nvPr/>
        </p:nvPicPr>
        <p:blipFill>
          <a:blip r:embed="rId3"/>
          <a:stretch>
            <a:fillRect/>
          </a:stretch>
        </p:blipFill>
        <p:spPr>
          <a:xfrm>
            <a:off x="2935596" y="0"/>
            <a:ext cx="6208404" cy="4828032"/>
          </a:xfrm>
          <a:prstGeom prst="rect">
            <a:avLst/>
          </a:prstGeom>
        </p:spPr>
      </p:pic>
    </p:spTree>
    <p:extLst>
      <p:ext uri="{BB962C8B-B14F-4D97-AF65-F5344CB8AC3E}">
        <p14:creationId xmlns:p14="http://schemas.microsoft.com/office/powerpoint/2010/main" val="927573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8872" y="0"/>
            <a:ext cx="5866056" cy="4962960"/>
          </a:xfrm>
        </p:spPr>
      </p:pic>
      <p:sp>
        <p:nvSpPr>
          <p:cNvPr id="4" name="Espace réservé du texte 3"/>
          <p:cNvSpPr>
            <a:spLocks noGrp="1"/>
          </p:cNvSpPr>
          <p:nvPr>
            <p:ph type="body" sz="quarter" idx="10"/>
          </p:nvPr>
        </p:nvSpPr>
        <p:spPr/>
        <p:txBody>
          <a:bodyPr/>
          <a:lstStyle/>
          <a:p>
            <a:endParaRPr lang="fr-CH"/>
          </a:p>
        </p:txBody>
      </p:sp>
    </p:spTree>
    <p:extLst>
      <p:ext uri="{BB962C8B-B14F-4D97-AF65-F5344CB8AC3E}">
        <p14:creationId xmlns:p14="http://schemas.microsoft.com/office/powerpoint/2010/main" val="1223153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Les nouvelles technologies et le </a:t>
            </a:r>
            <a:r>
              <a:rPr lang="fr-CH" dirty="0" err="1"/>
              <a:t>hype</a:t>
            </a:r>
            <a:endParaRPr lang="fr-CH" dirty="0"/>
          </a:p>
        </p:txBody>
      </p:sp>
      <p:sp>
        <p:nvSpPr>
          <p:cNvPr id="3" name="Espace réservé du contenu 2"/>
          <p:cNvSpPr>
            <a:spLocks noGrp="1"/>
          </p:cNvSpPr>
          <p:nvPr>
            <p:ph idx="1"/>
          </p:nvPr>
        </p:nvSpPr>
        <p:spPr/>
        <p:txBody>
          <a:bodyPr/>
          <a:lstStyle/>
          <a:p>
            <a:endParaRPr lang="fr-CH"/>
          </a:p>
        </p:txBody>
      </p:sp>
      <p:sp>
        <p:nvSpPr>
          <p:cNvPr id="4" name="Espace réservé du texte 3"/>
          <p:cNvSpPr>
            <a:spLocks noGrp="1"/>
          </p:cNvSpPr>
          <p:nvPr>
            <p:ph type="body" sz="quarter" idx="10"/>
          </p:nvPr>
        </p:nvSpPr>
        <p:spPr/>
        <p:txBody>
          <a:bodyPr/>
          <a:lstStyle/>
          <a:p>
            <a:endParaRPr lang="fr-CH"/>
          </a:p>
        </p:txBody>
      </p:sp>
      <p:pic>
        <p:nvPicPr>
          <p:cNvPr id="5" name="Image 4"/>
          <p:cNvPicPr>
            <a:picLocks noChangeAspect="1"/>
          </p:cNvPicPr>
          <p:nvPr/>
        </p:nvPicPr>
        <p:blipFill>
          <a:blip r:embed="rId3"/>
          <a:stretch>
            <a:fillRect/>
          </a:stretch>
        </p:blipFill>
        <p:spPr>
          <a:xfrm>
            <a:off x="1633432" y="680697"/>
            <a:ext cx="5584492" cy="4275066"/>
          </a:xfrm>
          <a:prstGeom prst="rect">
            <a:avLst/>
          </a:prstGeom>
        </p:spPr>
      </p:pic>
    </p:spTree>
    <p:extLst>
      <p:ext uri="{BB962C8B-B14F-4D97-AF65-F5344CB8AC3E}">
        <p14:creationId xmlns:p14="http://schemas.microsoft.com/office/powerpoint/2010/main" val="2728596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L'innovation dans le secteur public</a:t>
            </a:r>
          </a:p>
        </p:txBody>
      </p:sp>
      <p:sp>
        <p:nvSpPr>
          <p:cNvPr id="3" name="Espace réservé du contenu 2"/>
          <p:cNvSpPr>
            <a:spLocks noGrp="1"/>
          </p:cNvSpPr>
          <p:nvPr>
            <p:ph idx="1"/>
          </p:nvPr>
        </p:nvSpPr>
        <p:spPr/>
        <p:txBody>
          <a:bodyPr/>
          <a:lstStyle/>
          <a:p>
            <a:endParaRPr lang="fr-CH"/>
          </a:p>
        </p:txBody>
      </p:sp>
      <p:sp>
        <p:nvSpPr>
          <p:cNvPr id="4" name="Espace réservé du texte 3"/>
          <p:cNvSpPr>
            <a:spLocks noGrp="1"/>
          </p:cNvSpPr>
          <p:nvPr>
            <p:ph type="body" sz="quarter" idx="10"/>
          </p:nvPr>
        </p:nvSpPr>
        <p:spPr/>
        <p:txBody>
          <a:bodyPr/>
          <a:lstStyle/>
          <a:p>
            <a:r>
              <a:rPr lang="fr-CH" dirty="0"/>
              <a:t>Que faut-il ?</a:t>
            </a:r>
          </a:p>
        </p:txBody>
      </p:sp>
      <p:pic>
        <p:nvPicPr>
          <p:cNvPr id="5" name="Image 4"/>
          <p:cNvPicPr>
            <a:picLocks noChangeAspect="1"/>
          </p:cNvPicPr>
          <p:nvPr/>
        </p:nvPicPr>
        <p:blipFill>
          <a:blip r:embed="rId3"/>
          <a:stretch>
            <a:fillRect/>
          </a:stretch>
        </p:blipFill>
        <p:spPr>
          <a:xfrm>
            <a:off x="1283895" y="1049191"/>
            <a:ext cx="6670942" cy="3892558"/>
          </a:xfrm>
          <a:prstGeom prst="rect">
            <a:avLst/>
          </a:prstGeom>
        </p:spPr>
      </p:pic>
    </p:spTree>
    <p:extLst>
      <p:ext uri="{BB962C8B-B14F-4D97-AF65-F5344CB8AC3E}">
        <p14:creationId xmlns:p14="http://schemas.microsoft.com/office/powerpoint/2010/main" val="1418485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contenu 2"/>
          <p:cNvSpPr>
            <a:spLocks noGrp="1"/>
          </p:cNvSpPr>
          <p:nvPr>
            <p:ph idx="1"/>
          </p:nvPr>
        </p:nvSpPr>
        <p:spPr/>
        <p:txBody>
          <a:bodyPr/>
          <a:lstStyle/>
          <a:p>
            <a:pPr marL="82550" indent="0" algn="ctr">
              <a:buNone/>
            </a:pPr>
            <a:r>
              <a:rPr lang="fr-CH" dirty="0"/>
              <a:t>"</a:t>
            </a:r>
            <a:r>
              <a:rPr lang="en-US" dirty="0"/>
              <a:t>Put simply, leadership teams should concern themselves with what reforms are possible in the digital age. That entails working with colleagues with many different skillsets to </a:t>
            </a:r>
            <a:r>
              <a:rPr lang="en-US" b="1" dirty="0"/>
              <a:t>rethink what outcomes, ways of working, operating models, team structures and </a:t>
            </a:r>
            <a:r>
              <a:rPr lang="en-US" b="1" dirty="0" err="1"/>
              <a:t>organisational</a:t>
            </a:r>
            <a:r>
              <a:rPr lang="en-US" b="1" dirty="0"/>
              <a:t> culture they want to put in place, that can be inspired and made possible by digital technologies</a:t>
            </a:r>
            <a:r>
              <a:rPr lang="en-US" dirty="0"/>
              <a:t>."</a:t>
            </a:r>
          </a:p>
          <a:p>
            <a:pPr marL="82550" indent="0" algn="r">
              <a:buNone/>
            </a:pPr>
            <a:endParaRPr lang="en-US" dirty="0"/>
          </a:p>
          <a:p>
            <a:pPr marL="82550" indent="0" algn="r">
              <a:buNone/>
            </a:pPr>
            <a:r>
              <a:rPr lang="en-US" dirty="0"/>
              <a:t>Eddie Copeland, Nesta, 2019</a:t>
            </a:r>
            <a:endParaRPr lang="fr-CH" dirty="0"/>
          </a:p>
        </p:txBody>
      </p:sp>
      <p:sp>
        <p:nvSpPr>
          <p:cNvPr id="4" name="Espace réservé du texte 3"/>
          <p:cNvSpPr>
            <a:spLocks noGrp="1"/>
          </p:cNvSpPr>
          <p:nvPr>
            <p:ph type="body" sz="quarter" idx="10"/>
          </p:nvPr>
        </p:nvSpPr>
        <p:spPr/>
        <p:txBody>
          <a:bodyPr/>
          <a:lstStyle/>
          <a:p>
            <a:endParaRPr lang="fr-CH"/>
          </a:p>
        </p:txBody>
      </p:sp>
    </p:spTree>
    <p:extLst>
      <p:ext uri="{BB962C8B-B14F-4D97-AF65-F5344CB8AC3E}">
        <p14:creationId xmlns:p14="http://schemas.microsoft.com/office/powerpoint/2010/main" val="4196931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Principes d'agile</a:t>
            </a:r>
          </a:p>
        </p:txBody>
      </p:sp>
      <p:sp>
        <p:nvSpPr>
          <p:cNvPr id="3" name="Espace réservé du contenu 2"/>
          <p:cNvSpPr>
            <a:spLocks noGrp="1"/>
          </p:cNvSpPr>
          <p:nvPr>
            <p:ph idx="1"/>
          </p:nvPr>
        </p:nvSpPr>
        <p:spPr>
          <a:xfrm>
            <a:off x="4194494" y="1097282"/>
            <a:ext cx="4492305" cy="3572123"/>
          </a:xfrm>
        </p:spPr>
        <p:txBody>
          <a:bodyPr/>
          <a:lstStyle/>
          <a:p>
            <a:endParaRPr lang="en-US" dirty="0"/>
          </a:p>
          <a:p>
            <a:r>
              <a:rPr lang="en-US" dirty="0"/>
              <a:t>focus on user needs</a:t>
            </a:r>
          </a:p>
          <a:p>
            <a:r>
              <a:rPr lang="en-US" dirty="0"/>
              <a:t>deliver iteratively</a:t>
            </a:r>
          </a:p>
          <a:p>
            <a:r>
              <a:rPr lang="en-US" dirty="0"/>
              <a:t>keep improving how your team works</a:t>
            </a:r>
          </a:p>
          <a:p>
            <a:r>
              <a:rPr lang="en-US" dirty="0"/>
              <a:t>fail fast and learn quickly</a:t>
            </a:r>
          </a:p>
          <a:p>
            <a:r>
              <a:rPr lang="en-US" dirty="0"/>
              <a:t>keep planning</a:t>
            </a:r>
            <a:endParaRPr lang="fr-CH" dirty="0"/>
          </a:p>
        </p:txBody>
      </p:sp>
      <p:sp>
        <p:nvSpPr>
          <p:cNvPr id="4" name="Espace réservé du texte 3"/>
          <p:cNvSpPr>
            <a:spLocks noGrp="1"/>
          </p:cNvSpPr>
          <p:nvPr>
            <p:ph type="body" sz="quarter" idx="10"/>
          </p:nvPr>
        </p:nvSpPr>
        <p:spPr/>
        <p:txBody>
          <a:bodyPr/>
          <a:lstStyle/>
          <a:p>
            <a:endParaRPr lang="fr-CH"/>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236" y="1976676"/>
            <a:ext cx="2809875" cy="1628775"/>
          </a:xfrm>
          <a:prstGeom prst="rect">
            <a:avLst/>
          </a:prstGeom>
        </p:spPr>
      </p:pic>
      <p:sp>
        <p:nvSpPr>
          <p:cNvPr id="6" name="Rectangle 5"/>
          <p:cNvSpPr/>
          <p:nvPr/>
        </p:nvSpPr>
        <p:spPr>
          <a:xfrm>
            <a:off x="4377509" y="4667643"/>
            <a:ext cx="4632267" cy="261610"/>
          </a:xfrm>
          <a:prstGeom prst="rect">
            <a:avLst/>
          </a:prstGeom>
        </p:spPr>
        <p:txBody>
          <a:bodyPr wrap="square">
            <a:spAutoFit/>
          </a:bodyPr>
          <a:lstStyle/>
          <a:p>
            <a:r>
              <a:rPr lang="fr-CH" sz="1100" dirty="0"/>
              <a:t>https://www.gov.uk/service-manual/agile-delivery/core-principles-agile</a:t>
            </a:r>
          </a:p>
        </p:txBody>
      </p:sp>
    </p:spTree>
    <p:extLst>
      <p:ext uri="{BB962C8B-B14F-4D97-AF65-F5344CB8AC3E}">
        <p14:creationId xmlns:p14="http://schemas.microsoft.com/office/powerpoint/2010/main" val="909177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contenu 2"/>
          <p:cNvSpPr>
            <a:spLocks noGrp="1"/>
          </p:cNvSpPr>
          <p:nvPr>
            <p:ph idx="1"/>
          </p:nvPr>
        </p:nvSpPr>
        <p:spPr/>
        <p:txBody>
          <a:bodyPr/>
          <a:lstStyle/>
          <a:p>
            <a:endParaRPr lang="fr-CH"/>
          </a:p>
        </p:txBody>
      </p:sp>
      <p:sp>
        <p:nvSpPr>
          <p:cNvPr id="4" name="Espace réservé du texte 3"/>
          <p:cNvSpPr>
            <a:spLocks noGrp="1"/>
          </p:cNvSpPr>
          <p:nvPr>
            <p:ph type="body" sz="quarter" idx="10"/>
          </p:nvPr>
        </p:nvSpPr>
        <p:spPr/>
        <p:txBody>
          <a:bodyPr/>
          <a:lstStyle/>
          <a:p>
            <a:endParaRPr lang="fr-CH"/>
          </a:p>
        </p:txBody>
      </p:sp>
      <p:pic>
        <p:nvPicPr>
          <p:cNvPr id="5" name="Image 4"/>
          <p:cNvPicPr>
            <a:picLocks noChangeAspect="1"/>
          </p:cNvPicPr>
          <p:nvPr/>
        </p:nvPicPr>
        <p:blipFill>
          <a:blip r:embed="rId3"/>
          <a:stretch>
            <a:fillRect/>
          </a:stretch>
        </p:blipFill>
        <p:spPr>
          <a:xfrm>
            <a:off x="1069603" y="0"/>
            <a:ext cx="7190822" cy="4930399"/>
          </a:xfrm>
          <a:prstGeom prst="rect">
            <a:avLst/>
          </a:prstGeom>
        </p:spPr>
      </p:pic>
    </p:spTree>
    <p:extLst>
      <p:ext uri="{BB962C8B-B14F-4D97-AF65-F5344CB8AC3E}">
        <p14:creationId xmlns:p14="http://schemas.microsoft.com/office/powerpoint/2010/main" val="3877768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a:p>
        </p:txBody>
      </p:sp>
      <p:sp>
        <p:nvSpPr>
          <p:cNvPr id="3" name="Espace réservé du contenu 2"/>
          <p:cNvSpPr>
            <a:spLocks noGrp="1"/>
          </p:cNvSpPr>
          <p:nvPr>
            <p:ph idx="1"/>
          </p:nvPr>
        </p:nvSpPr>
        <p:spPr/>
        <p:txBody>
          <a:bodyPr/>
          <a:lstStyle/>
          <a:p>
            <a:pPr marL="82550" indent="0">
              <a:buNone/>
            </a:pPr>
            <a:endParaRPr lang="fr-CH" dirty="0"/>
          </a:p>
          <a:p>
            <a:pPr marL="82550" indent="0" algn="ctr">
              <a:buNone/>
            </a:pPr>
            <a:r>
              <a:rPr lang="fr-CH" dirty="0"/>
              <a:t>"The organisations </a:t>
            </a:r>
            <a:r>
              <a:rPr lang="fr-CH" dirty="0" err="1"/>
              <a:t>that</a:t>
            </a:r>
            <a:r>
              <a:rPr lang="fr-CH" dirty="0"/>
              <a:t> struggle </a:t>
            </a:r>
            <a:r>
              <a:rPr lang="fr-CH" dirty="0" err="1"/>
              <a:t>most</a:t>
            </a:r>
            <a:r>
              <a:rPr lang="fr-CH" dirty="0"/>
              <a:t> </a:t>
            </a:r>
            <a:r>
              <a:rPr lang="fr-CH" dirty="0" err="1"/>
              <a:t>with</a:t>
            </a:r>
            <a:r>
              <a:rPr lang="fr-CH" dirty="0"/>
              <a:t> digital transformation are </a:t>
            </a:r>
            <a:r>
              <a:rPr lang="fr-CH" dirty="0" err="1"/>
              <a:t>old</a:t>
            </a:r>
            <a:r>
              <a:rPr lang="fr-CH" dirty="0"/>
              <a:t>, large, </a:t>
            </a:r>
            <a:r>
              <a:rPr lang="fr-CH" dirty="0" err="1"/>
              <a:t>scared</a:t>
            </a:r>
            <a:r>
              <a:rPr lang="fr-CH" dirty="0"/>
              <a:t>, </a:t>
            </a:r>
            <a:r>
              <a:rPr lang="fr-CH" dirty="0" err="1"/>
              <a:t>defensive</a:t>
            </a:r>
            <a:r>
              <a:rPr lang="fr-CH" dirty="0"/>
              <a:t>, </a:t>
            </a:r>
            <a:r>
              <a:rPr lang="fr-CH" dirty="0" err="1"/>
              <a:t>encumbered</a:t>
            </a:r>
            <a:r>
              <a:rPr lang="fr-CH" dirty="0"/>
              <a:t> by </a:t>
            </a:r>
            <a:r>
              <a:rPr lang="fr-CH" dirty="0" err="1"/>
              <a:t>broken</a:t>
            </a:r>
            <a:r>
              <a:rPr lang="fr-CH" dirty="0"/>
              <a:t> </a:t>
            </a:r>
            <a:r>
              <a:rPr lang="fr-CH" dirty="0" err="1"/>
              <a:t>technology</a:t>
            </a:r>
            <a:r>
              <a:rPr lang="fr-CH" dirty="0"/>
              <a:t>, and </a:t>
            </a:r>
            <a:r>
              <a:rPr lang="fr-CH" dirty="0" err="1"/>
              <a:t>lack</a:t>
            </a:r>
            <a:r>
              <a:rPr lang="fr-CH" dirty="0"/>
              <a:t> </a:t>
            </a:r>
            <a:r>
              <a:rPr lang="fr-CH" dirty="0" err="1"/>
              <a:t>curiosity</a:t>
            </a:r>
            <a:r>
              <a:rPr lang="fr-CH" dirty="0"/>
              <a:t> about </a:t>
            </a:r>
            <a:r>
              <a:rPr lang="fr-CH" dirty="0" err="1"/>
              <a:t>what</a:t>
            </a:r>
            <a:r>
              <a:rPr lang="fr-CH" dirty="0"/>
              <a:t> the internet </a:t>
            </a:r>
            <a:r>
              <a:rPr lang="fr-CH" dirty="0" err="1"/>
              <a:t>age</a:t>
            </a:r>
            <a:r>
              <a:rPr lang="fr-CH" dirty="0"/>
              <a:t> </a:t>
            </a:r>
            <a:r>
              <a:rPr lang="fr-CH" dirty="0" err="1"/>
              <a:t>means</a:t>
            </a:r>
            <a:r>
              <a:rPr lang="fr-CH" dirty="0"/>
              <a:t> for </a:t>
            </a:r>
            <a:r>
              <a:rPr lang="fr-CH" dirty="0" err="1"/>
              <a:t>them</a:t>
            </a:r>
            <a:r>
              <a:rPr lang="fr-CH" dirty="0"/>
              <a:t>"</a:t>
            </a:r>
          </a:p>
          <a:p>
            <a:pPr marL="82550" indent="0" algn="r">
              <a:buNone/>
            </a:pPr>
            <a:endParaRPr lang="fr-CH" dirty="0"/>
          </a:p>
          <a:p>
            <a:pPr marL="82550" indent="0" algn="r">
              <a:buNone/>
            </a:pPr>
            <a:endParaRPr lang="fr-CH" dirty="0"/>
          </a:p>
          <a:p>
            <a:pPr marL="82550" indent="0" algn="r">
              <a:buNone/>
            </a:pPr>
            <a:r>
              <a:rPr lang="fr-CH" dirty="0"/>
              <a:t>Greenway, </a:t>
            </a:r>
            <a:r>
              <a:rPr lang="fr-CH" dirty="0" err="1"/>
              <a:t>Terret</a:t>
            </a:r>
            <a:r>
              <a:rPr lang="fr-CH" dirty="0"/>
              <a:t>, </a:t>
            </a:r>
            <a:r>
              <a:rPr lang="fr-CH" dirty="0" err="1"/>
              <a:t>Bracken</a:t>
            </a:r>
            <a:r>
              <a:rPr lang="fr-CH" dirty="0"/>
              <a:t>, </a:t>
            </a:r>
            <a:r>
              <a:rPr lang="fr-CH" dirty="0" err="1"/>
              <a:t>Loosemore</a:t>
            </a:r>
            <a:r>
              <a:rPr lang="fr-CH" dirty="0"/>
              <a:t> (2018, p. XII)</a:t>
            </a:r>
          </a:p>
        </p:txBody>
      </p:sp>
      <p:sp>
        <p:nvSpPr>
          <p:cNvPr id="4" name="Espace réservé du texte 3"/>
          <p:cNvSpPr>
            <a:spLocks noGrp="1"/>
          </p:cNvSpPr>
          <p:nvPr>
            <p:ph type="body" sz="quarter" idx="10"/>
          </p:nvPr>
        </p:nvSpPr>
        <p:spPr/>
        <p:txBody>
          <a:bodyPr/>
          <a:lstStyle/>
          <a:p>
            <a:endParaRPr lang="fr-CH"/>
          </a:p>
        </p:txBody>
      </p:sp>
    </p:spTree>
    <p:extLst>
      <p:ext uri="{BB962C8B-B14F-4D97-AF65-F5344CB8AC3E}">
        <p14:creationId xmlns:p14="http://schemas.microsoft.com/office/powerpoint/2010/main" val="18710588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CH" dirty="0"/>
          </a:p>
        </p:txBody>
      </p:sp>
      <p:sp>
        <p:nvSpPr>
          <p:cNvPr id="3" name="Espace réservé du contenu 2"/>
          <p:cNvSpPr>
            <a:spLocks noGrp="1"/>
          </p:cNvSpPr>
          <p:nvPr>
            <p:ph idx="1"/>
          </p:nvPr>
        </p:nvSpPr>
        <p:spPr>
          <a:xfrm>
            <a:off x="457200" y="1097282"/>
            <a:ext cx="3284290" cy="3572123"/>
          </a:xfrm>
        </p:spPr>
        <p:txBody>
          <a:bodyPr/>
          <a:lstStyle/>
          <a:p>
            <a:pPr marL="82550" indent="0">
              <a:buNone/>
            </a:pPr>
            <a:r>
              <a:rPr lang="fr-CH" sz="3200" dirty="0"/>
              <a:t>Les attitudes et </a:t>
            </a:r>
          </a:p>
          <a:p>
            <a:pPr marL="82550" indent="0">
              <a:buNone/>
            </a:pPr>
            <a:r>
              <a:rPr lang="fr-CH" sz="3200" dirty="0"/>
              <a:t>compétences des </a:t>
            </a:r>
          </a:p>
          <a:p>
            <a:pPr marL="82550" indent="0">
              <a:buNone/>
            </a:pPr>
            <a:r>
              <a:rPr lang="fr-CH" sz="3200" dirty="0"/>
              <a:t>fonctionnaires innovants</a:t>
            </a:r>
          </a:p>
        </p:txBody>
      </p:sp>
      <p:sp>
        <p:nvSpPr>
          <p:cNvPr id="4" name="Espace réservé du texte 3"/>
          <p:cNvSpPr>
            <a:spLocks noGrp="1"/>
          </p:cNvSpPr>
          <p:nvPr>
            <p:ph type="body" sz="quarter" idx="10"/>
          </p:nvPr>
        </p:nvSpPr>
        <p:spPr/>
        <p:txBody>
          <a:bodyPr/>
          <a:lstStyle/>
          <a:p>
            <a:endParaRPr lang="fr-CH"/>
          </a:p>
        </p:txBody>
      </p:sp>
      <p:pic>
        <p:nvPicPr>
          <p:cNvPr id="5" name="Image 4"/>
          <p:cNvPicPr>
            <a:picLocks noChangeAspect="1"/>
          </p:cNvPicPr>
          <p:nvPr/>
        </p:nvPicPr>
        <p:blipFill>
          <a:blip r:embed="rId2"/>
          <a:stretch>
            <a:fillRect/>
          </a:stretch>
        </p:blipFill>
        <p:spPr>
          <a:xfrm>
            <a:off x="3908971" y="92845"/>
            <a:ext cx="4947014" cy="4839881"/>
          </a:xfrm>
          <a:prstGeom prst="rect">
            <a:avLst/>
          </a:prstGeom>
        </p:spPr>
      </p:pic>
    </p:spTree>
    <p:extLst>
      <p:ext uri="{BB962C8B-B14F-4D97-AF65-F5344CB8AC3E}">
        <p14:creationId xmlns:p14="http://schemas.microsoft.com/office/powerpoint/2010/main" val="25058518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4. Discussion</a:t>
            </a:r>
          </a:p>
        </p:txBody>
      </p:sp>
      <p:sp>
        <p:nvSpPr>
          <p:cNvPr id="3" name="Espace réservé du texte 2"/>
          <p:cNvSpPr>
            <a:spLocks noGrp="1"/>
          </p:cNvSpPr>
          <p:nvPr>
            <p:ph type="body" idx="1"/>
          </p:nvPr>
        </p:nvSpPr>
        <p:spPr/>
        <p:txBody>
          <a:bodyPr/>
          <a:lstStyle/>
          <a:p>
            <a:endParaRPr lang="fr-CH"/>
          </a:p>
        </p:txBody>
      </p:sp>
    </p:spTree>
    <p:extLst>
      <p:ext uri="{BB962C8B-B14F-4D97-AF65-F5344CB8AC3E}">
        <p14:creationId xmlns:p14="http://schemas.microsoft.com/office/powerpoint/2010/main" val="4010267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B27E2-EADF-474C-B94B-28606B8D448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A98800E-2276-C64A-94D6-B444FEF1CC33}"/>
              </a:ext>
            </a:extLst>
          </p:cNvPr>
          <p:cNvSpPr>
            <a:spLocks noGrp="1"/>
          </p:cNvSpPr>
          <p:nvPr>
            <p:ph type="body" sz="quarter" idx="10"/>
          </p:nvPr>
        </p:nvSpPr>
        <p:spPr/>
        <p:txBody>
          <a:bodyPr/>
          <a:lstStyle/>
          <a:p>
            <a:endParaRPr lang="en-US"/>
          </a:p>
        </p:txBody>
      </p:sp>
      <p:sp>
        <p:nvSpPr>
          <p:cNvPr id="4" name="Titre 1">
            <a:extLst>
              <a:ext uri="{FF2B5EF4-FFF2-40B4-BE49-F238E27FC236}">
                <a16:creationId xmlns:a16="http://schemas.microsoft.com/office/drawing/2014/main" id="{BA9A0D5B-6091-E54E-8AEE-0624A81E730C}"/>
              </a:ext>
            </a:extLst>
          </p:cNvPr>
          <p:cNvSpPr txBox="1">
            <a:spLocks/>
          </p:cNvSpPr>
          <p:nvPr/>
        </p:nvSpPr>
        <p:spPr bwMode="auto">
          <a:xfrm>
            <a:off x="674039" y="2141395"/>
            <a:ext cx="7772400" cy="1021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lumMod val="65000"/>
                    <a:lumOff val="35000"/>
                  </a:schemeClr>
                </a:solidFill>
                <a:latin typeface="+mj-lt"/>
                <a:ea typeface="+mj-ea"/>
                <a:cs typeface="+mj-cs"/>
              </a:defRPr>
            </a:lvl1pPr>
            <a:lvl2pPr algn="l" rtl="0" eaLnBrk="1" fontAlgn="base" hangingPunct="1">
              <a:spcBef>
                <a:spcPct val="0"/>
              </a:spcBef>
              <a:spcAft>
                <a:spcPct val="0"/>
              </a:spcAft>
              <a:defRPr sz="3200" b="1">
                <a:solidFill>
                  <a:schemeClr val="tx2"/>
                </a:solidFill>
                <a:latin typeface="Arial" charset="0"/>
              </a:defRPr>
            </a:lvl2pPr>
            <a:lvl3pPr algn="l" rtl="0" eaLnBrk="1" fontAlgn="base" hangingPunct="1">
              <a:spcBef>
                <a:spcPct val="0"/>
              </a:spcBef>
              <a:spcAft>
                <a:spcPct val="0"/>
              </a:spcAft>
              <a:defRPr sz="3200" b="1">
                <a:solidFill>
                  <a:schemeClr val="tx2"/>
                </a:solidFill>
                <a:latin typeface="Arial" charset="0"/>
              </a:defRPr>
            </a:lvl3pPr>
            <a:lvl4pPr algn="l" rtl="0" eaLnBrk="1" fontAlgn="base" hangingPunct="1">
              <a:spcBef>
                <a:spcPct val="0"/>
              </a:spcBef>
              <a:spcAft>
                <a:spcPct val="0"/>
              </a:spcAft>
              <a:defRPr sz="3200" b="1">
                <a:solidFill>
                  <a:schemeClr val="tx2"/>
                </a:solidFill>
                <a:latin typeface="Arial" charset="0"/>
              </a:defRPr>
            </a:lvl4pPr>
            <a:lvl5pPr algn="l" rtl="0" eaLnBrk="1" fontAlgn="base" hangingPunct="1">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200" b="1">
                <a:solidFill>
                  <a:schemeClr val="tx2"/>
                </a:solidFill>
                <a:latin typeface="Arial" charset="0"/>
              </a:defRPr>
            </a:lvl6pPr>
            <a:lvl7pPr marL="914400" algn="l" rtl="0" eaLnBrk="1" fontAlgn="base" hangingPunct="1">
              <a:spcBef>
                <a:spcPct val="0"/>
              </a:spcBef>
              <a:spcAft>
                <a:spcPct val="0"/>
              </a:spcAft>
              <a:defRPr sz="3200" b="1">
                <a:solidFill>
                  <a:schemeClr val="tx2"/>
                </a:solidFill>
                <a:latin typeface="Arial" charset="0"/>
              </a:defRPr>
            </a:lvl7pPr>
            <a:lvl8pPr marL="1371600" algn="l" rtl="0" eaLnBrk="1" fontAlgn="base" hangingPunct="1">
              <a:spcBef>
                <a:spcPct val="0"/>
              </a:spcBef>
              <a:spcAft>
                <a:spcPct val="0"/>
              </a:spcAft>
              <a:defRPr sz="3200" b="1">
                <a:solidFill>
                  <a:schemeClr val="tx2"/>
                </a:solidFill>
                <a:latin typeface="Arial" charset="0"/>
              </a:defRPr>
            </a:lvl8pPr>
            <a:lvl9pPr marL="1828800" algn="l" rtl="0" eaLnBrk="1" fontAlgn="base" hangingPunct="1">
              <a:spcBef>
                <a:spcPct val="0"/>
              </a:spcBef>
              <a:spcAft>
                <a:spcPct val="0"/>
              </a:spcAft>
              <a:defRPr sz="3200" b="1">
                <a:solidFill>
                  <a:schemeClr val="tx2"/>
                </a:solidFill>
                <a:latin typeface="Arial" charset="0"/>
              </a:defRPr>
            </a:lvl9pPr>
          </a:lstStyle>
          <a:p>
            <a:pPr algn="ctr"/>
            <a:r>
              <a:rPr lang="fr-CH" kern="0" dirty="0"/>
              <a:t>#numérique</a:t>
            </a:r>
          </a:p>
        </p:txBody>
      </p:sp>
    </p:spTree>
    <p:extLst>
      <p:ext uri="{BB962C8B-B14F-4D97-AF65-F5344CB8AC3E}">
        <p14:creationId xmlns:p14="http://schemas.microsoft.com/office/powerpoint/2010/main" val="3850873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524" y="609600"/>
            <a:ext cx="3743325" cy="3743325"/>
          </a:xfrm>
          <a:prstGeom prst="rect">
            <a:avLst/>
          </a:prstGeom>
        </p:spPr>
      </p:pic>
    </p:spTree>
    <p:extLst>
      <p:ext uri="{BB962C8B-B14F-4D97-AF65-F5344CB8AC3E}">
        <p14:creationId xmlns:p14="http://schemas.microsoft.com/office/powerpoint/2010/main" val="2866801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p:cNvSpPr>
            <a:spLocks noGrp="1"/>
          </p:cNvSpPr>
          <p:nvPr>
            <p:ph type="dt" sz="quarter" idx="10"/>
          </p:nvPr>
        </p:nvSpPr>
        <p:spPr/>
        <p:txBody>
          <a:bodyPr/>
          <a:lstStyle/>
          <a:p>
            <a:pPr>
              <a:defRPr/>
            </a:pPr>
            <a:r>
              <a:rPr lang="fr-FR" dirty="0"/>
              <a:t>Office cantonal des systèmes d'information et du numérique</a:t>
            </a:r>
          </a:p>
        </p:txBody>
      </p:sp>
      <p:sp>
        <p:nvSpPr>
          <p:cNvPr id="3" name="Espace réservé du pied de page 2"/>
          <p:cNvSpPr>
            <a:spLocks noGrp="1"/>
          </p:cNvSpPr>
          <p:nvPr>
            <p:ph type="ftr" sz="quarter" idx="11"/>
          </p:nvPr>
        </p:nvSpPr>
        <p:spPr/>
        <p:txBody>
          <a:bodyPr/>
          <a:lstStyle/>
          <a:p>
            <a:pPr>
              <a:defRPr/>
            </a:pPr>
            <a:r>
              <a:rPr lang="fr-FR" dirty="0"/>
              <a:t>Département des infrastructures</a:t>
            </a:r>
          </a:p>
        </p:txBody>
      </p:sp>
      <p:sp>
        <p:nvSpPr>
          <p:cNvPr id="5" name="ZoneTexte 4"/>
          <p:cNvSpPr txBox="1"/>
          <p:nvPr/>
        </p:nvSpPr>
        <p:spPr>
          <a:xfrm>
            <a:off x="2310530" y="3623665"/>
            <a:ext cx="1669630" cy="338554"/>
          </a:xfrm>
          <a:prstGeom prst="rect">
            <a:avLst/>
          </a:prstGeom>
          <a:noFill/>
        </p:spPr>
        <p:txBody>
          <a:bodyPr wrap="square" rtlCol="0">
            <a:spAutoFit/>
          </a:bodyPr>
          <a:lstStyle/>
          <a:p>
            <a:r>
              <a:rPr lang="fr-CH" sz="1600" dirty="0">
                <a:solidFill>
                  <a:schemeClr val="tx1">
                    <a:lumMod val="65000"/>
                    <a:lumOff val="35000"/>
                  </a:schemeClr>
                </a:solidFill>
              </a:rPr>
              <a:t>Genève </a:t>
            </a:r>
            <a:r>
              <a:rPr lang="fr-CH" sz="1600" dirty="0" err="1">
                <a:solidFill>
                  <a:schemeClr val="tx1">
                    <a:lumMod val="65000"/>
                    <a:lumOff val="35000"/>
                  </a:schemeClr>
                </a:solidFill>
              </a:rPr>
              <a:t>Lab</a:t>
            </a:r>
            <a:endParaRPr lang="fr-CH" sz="1600" dirty="0">
              <a:solidFill>
                <a:schemeClr val="tx1">
                  <a:lumMod val="65000"/>
                  <a:lumOff val="35000"/>
                </a:schemeClr>
              </a:solidFill>
            </a:endParaRPr>
          </a:p>
        </p:txBody>
      </p:sp>
      <p:sp>
        <p:nvSpPr>
          <p:cNvPr id="11" name="ZoneTexte 10"/>
          <p:cNvSpPr txBox="1"/>
          <p:nvPr/>
        </p:nvSpPr>
        <p:spPr>
          <a:xfrm>
            <a:off x="5422368" y="3616312"/>
            <a:ext cx="2453812" cy="338554"/>
          </a:xfrm>
          <a:prstGeom prst="rect">
            <a:avLst/>
          </a:prstGeom>
          <a:noFill/>
        </p:spPr>
        <p:txBody>
          <a:bodyPr wrap="square" rtlCol="0">
            <a:spAutoFit/>
          </a:bodyPr>
          <a:lstStyle/>
          <a:p>
            <a:r>
              <a:rPr lang="fr-CH" sz="1600" dirty="0" err="1">
                <a:solidFill>
                  <a:schemeClr val="tx1">
                    <a:lumMod val="65000"/>
                    <a:lumOff val="35000"/>
                  </a:schemeClr>
                </a:solidFill>
              </a:rPr>
              <a:t>geneve.lab@etat.ge.ch</a:t>
            </a:r>
            <a:endParaRPr lang="fr-CH" sz="1600" dirty="0">
              <a:solidFill>
                <a:schemeClr val="tx1">
                  <a:lumMod val="65000"/>
                  <a:lumOff val="35000"/>
                </a:schemeClr>
              </a:solidFill>
            </a:endParaRPr>
          </a:p>
        </p:txBody>
      </p:sp>
      <p:sp>
        <p:nvSpPr>
          <p:cNvPr id="13" name="Ellipse 12"/>
          <p:cNvSpPr/>
          <p:nvPr/>
        </p:nvSpPr>
        <p:spPr>
          <a:xfrm>
            <a:off x="1726319" y="3528235"/>
            <a:ext cx="529415" cy="529415"/>
          </a:xfrm>
          <a:prstGeom prst="ellipse">
            <a:avLst/>
          </a:prstGeom>
          <a:solidFill>
            <a:srgbClr val="007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3074" name="Picture 2" descr="C:\Users\GOLAYD\Downloads\noun_600957_fffff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8151" y="3652240"/>
            <a:ext cx="285750" cy="285750"/>
          </a:xfrm>
          <a:prstGeom prst="rect">
            <a:avLst/>
          </a:prstGeom>
          <a:noFill/>
          <a:extLst>
            <a:ext uri="{909E8E84-426E-40DD-AFC4-6F175D3DCCD1}">
              <a14:hiddenFill xmlns:a14="http://schemas.microsoft.com/office/drawing/2010/main">
                <a:solidFill>
                  <a:srgbClr val="FFFFFF"/>
                </a:solidFill>
              </a14:hiddenFill>
            </a:ext>
          </a:extLst>
        </p:spPr>
      </p:pic>
      <p:sp>
        <p:nvSpPr>
          <p:cNvPr id="15" name="Ellipse 14"/>
          <p:cNvSpPr/>
          <p:nvPr/>
        </p:nvSpPr>
        <p:spPr>
          <a:xfrm>
            <a:off x="4885329" y="3520882"/>
            <a:ext cx="529415" cy="529415"/>
          </a:xfrm>
          <a:prstGeom prst="ellipse">
            <a:avLst/>
          </a:prstGeom>
          <a:solidFill>
            <a:srgbClr val="007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3075" name="Picture 3" descr="C:\Users\GOLAYD\Downloads\noun_1757398_fffff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217" y="3588257"/>
            <a:ext cx="409370" cy="409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2320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1. Introduction</a:t>
            </a:r>
          </a:p>
        </p:txBody>
      </p:sp>
      <p:sp>
        <p:nvSpPr>
          <p:cNvPr id="3" name="Espace réservé du texte 2"/>
          <p:cNvSpPr>
            <a:spLocks noGrp="1"/>
          </p:cNvSpPr>
          <p:nvPr>
            <p:ph type="body" idx="1"/>
          </p:nvPr>
        </p:nvSpPr>
        <p:spPr/>
        <p:txBody>
          <a:bodyPr/>
          <a:lstStyle/>
          <a:p>
            <a:endParaRPr lang="fr-CH"/>
          </a:p>
        </p:txBody>
      </p:sp>
    </p:spTree>
    <p:extLst>
      <p:ext uri="{BB962C8B-B14F-4D97-AF65-F5344CB8AC3E}">
        <p14:creationId xmlns:p14="http://schemas.microsoft.com/office/powerpoint/2010/main" val="1878102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Le savoir</a:t>
            </a:r>
          </a:p>
        </p:txBody>
      </p:sp>
      <p:sp>
        <p:nvSpPr>
          <p:cNvPr id="3" name="Espace réservé du texte 2"/>
          <p:cNvSpPr>
            <a:spLocks noGrp="1"/>
          </p:cNvSpPr>
          <p:nvPr>
            <p:ph type="body" sz="quarter" idx="10"/>
          </p:nvPr>
        </p:nvSpPr>
        <p:spPr/>
        <p:txBody>
          <a:bodyPr/>
          <a:lstStyle/>
          <a:p>
            <a:endParaRPr lang="fr-CH"/>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744" y="1311690"/>
            <a:ext cx="2680242" cy="3283169"/>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8341" y="1564333"/>
            <a:ext cx="2190697" cy="2198024"/>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4394" y="1179259"/>
            <a:ext cx="2228071" cy="3642623"/>
          </a:xfrm>
          <a:prstGeom prst="rect">
            <a:avLst/>
          </a:prstGeom>
        </p:spPr>
      </p:pic>
    </p:spTree>
    <p:extLst>
      <p:ext uri="{BB962C8B-B14F-4D97-AF65-F5344CB8AC3E}">
        <p14:creationId xmlns:p14="http://schemas.microsoft.com/office/powerpoint/2010/main" val="318374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La communication</a:t>
            </a:r>
          </a:p>
        </p:txBody>
      </p:sp>
      <p:sp>
        <p:nvSpPr>
          <p:cNvPr id="3" name="Espace réservé du texte 2"/>
          <p:cNvSpPr>
            <a:spLocks noGrp="1"/>
          </p:cNvSpPr>
          <p:nvPr>
            <p:ph type="body" sz="quarter" idx="10"/>
          </p:nvPr>
        </p:nvSpPr>
        <p:spPr/>
        <p:txBody>
          <a:bodyPr/>
          <a:lstStyle/>
          <a:p>
            <a:endParaRPr lang="fr-CH"/>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9451" y="1367009"/>
            <a:ext cx="2428235" cy="12470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7405" y="1109532"/>
            <a:ext cx="1421852" cy="1895803"/>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7573" y="3294014"/>
            <a:ext cx="2730602" cy="1471112"/>
          </a:xfrm>
          <a:prstGeom prst="rect">
            <a:avLst/>
          </a:prstGeom>
        </p:spPr>
      </p:pic>
      <p:pic>
        <p:nvPicPr>
          <p:cNvPr id="10" name="Image 9"/>
          <p:cNvPicPr>
            <a:picLocks noChangeAspect="1"/>
          </p:cNvPicPr>
          <p:nvPr/>
        </p:nvPicPr>
        <p:blipFill rotWithShape="1">
          <a:blip r:embed="rId6">
            <a:extLst>
              <a:ext uri="{28A0092B-C50C-407E-A947-70E740481C1C}">
                <a14:useLocalDpi xmlns:a14="http://schemas.microsoft.com/office/drawing/2010/main" val="0"/>
              </a:ext>
            </a:extLst>
          </a:blip>
          <a:srcRect l="16696" r="34541"/>
          <a:stretch/>
        </p:blipFill>
        <p:spPr>
          <a:xfrm>
            <a:off x="331610" y="936844"/>
            <a:ext cx="3356470" cy="3864958"/>
          </a:xfrm>
          <a:prstGeom prst="rect">
            <a:avLst/>
          </a:prstGeom>
        </p:spPr>
      </p:pic>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7686" y="1310637"/>
            <a:ext cx="1499719" cy="1359745"/>
          </a:xfrm>
          <a:prstGeom prst="rect">
            <a:avLst/>
          </a:prstGeom>
        </p:spPr>
      </p:pic>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72248" y="3348380"/>
            <a:ext cx="1816506" cy="1362380"/>
          </a:xfrm>
          <a:prstGeom prst="rect">
            <a:avLst/>
          </a:prstGeom>
        </p:spPr>
      </p:pic>
    </p:spTree>
    <p:extLst>
      <p:ext uri="{BB962C8B-B14F-4D97-AF65-F5344CB8AC3E}">
        <p14:creationId xmlns:p14="http://schemas.microsoft.com/office/powerpoint/2010/main" val="4712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Les réseaux sociaux</a:t>
            </a:r>
          </a:p>
        </p:txBody>
      </p:sp>
      <p:sp>
        <p:nvSpPr>
          <p:cNvPr id="3" name="Espace réservé du texte 2"/>
          <p:cNvSpPr>
            <a:spLocks noGrp="1"/>
          </p:cNvSpPr>
          <p:nvPr>
            <p:ph type="body" sz="quarter" idx="10"/>
          </p:nvPr>
        </p:nvSpPr>
        <p:spPr/>
        <p:txBody>
          <a:bodyPr/>
          <a:lstStyle/>
          <a:p>
            <a:endParaRPr lang="fr-CH"/>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918" y="2358878"/>
            <a:ext cx="2206305" cy="1241047"/>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465" y="3196206"/>
            <a:ext cx="2756239" cy="1469995"/>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4260" y="1344334"/>
            <a:ext cx="1803633" cy="1014544"/>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7233" y="3502928"/>
            <a:ext cx="1431721" cy="1163273"/>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0082" y="1690192"/>
            <a:ext cx="1517092" cy="1147933"/>
          </a:xfrm>
          <a:prstGeom prst="rect">
            <a:avLst/>
          </a:prstGeom>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795" y="1419503"/>
            <a:ext cx="821332" cy="645601"/>
          </a:xfrm>
          <a:prstGeom prst="rect">
            <a:avLst/>
          </a:prstGeom>
        </p:spPr>
      </p:pic>
    </p:spTree>
    <p:extLst>
      <p:ext uri="{BB962C8B-B14F-4D97-AF65-F5344CB8AC3E}">
        <p14:creationId xmlns:p14="http://schemas.microsoft.com/office/powerpoint/2010/main" val="161710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Les plateformes</a:t>
            </a:r>
          </a:p>
        </p:txBody>
      </p:sp>
      <p:sp>
        <p:nvSpPr>
          <p:cNvPr id="3" name="Espace réservé du texte 2"/>
          <p:cNvSpPr>
            <a:spLocks noGrp="1"/>
          </p:cNvSpPr>
          <p:nvPr>
            <p:ph type="body" sz="quarter" idx="10"/>
          </p:nvPr>
        </p:nvSpPr>
        <p:spPr/>
        <p:txBody>
          <a:bodyPr/>
          <a:lstStyle/>
          <a:p>
            <a:endParaRPr lang="fr-CH"/>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626" y="1266102"/>
            <a:ext cx="3203815" cy="3203815"/>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503" y="1200588"/>
            <a:ext cx="1845569" cy="1857177"/>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3816" y="3232964"/>
            <a:ext cx="2266941" cy="1537269"/>
          </a:xfrm>
          <a:prstGeom prst="rect">
            <a:avLst/>
          </a:prstGeom>
        </p:spPr>
      </p:pic>
    </p:spTree>
    <p:extLst>
      <p:ext uri="{BB962C8B-B14F-4D97-AF65-F5344CB8AC3E}">
        <p14:creationId xmlns:p14="http://schemas.microsoft.com/office/powerpoint/2010/main" val="465139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Etat">
  <a:themeElements>
    <a:clrScheme name="PresentationEta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Eta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Eta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Eta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Eta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Eta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Eta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Eta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Eta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Eta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Eta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Eta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Eta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Eta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Présentation_OCSIN_2018</Template>
  <TotalTime>10603</TotalTime>
  <Words>957</Words>
  <Application>Microsoft Macintosh PowerPoint</Application>
  <PresentationFormat>On-screen Show (16:9)</PresentationFormat>
  <Paragraphs>132</Paragraphs>
  <Slides>41</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Times New Roman</vt:lpstr>
      <vt:lpstr>Wingdings</vt:lpstr>
      <vt:lpstr>Wingdings 3</vt:lpstr>
      <vt:lpstr>PresentationEtat</vt:lpstr>
      <vt:lpstr>PowerPoint Presentation</vt:lpstr>
      <vt:lpstr>PowerPoint Presentation</vt:lpstr>
      <vt:lpstr>Structure de notre échange</vt:lpstr>
      <vt:lpstr>PowerPoint Presentation</vt:lpstr>
      <vt:lpstr>1. Introduction</vt:lpstr>
      <vt:lpstr>Le savoir</vt:lpstr>
      <vt:lpstr>La communication</vt:lpstr>
      <vt:lpstr>Les réseaux sociaux</vt:lpstr>
      <vt:lpstr>Les plateformes</vt:lpstr>
      <vt:lpstr>Uber</vt:lpstr>
      <vt:lpstr>PowerPoint Presentation</vt:lpstr>
      <vt:lpstr>PowerPoint Presentation</vt:lpstr>
      <vt:lpstr>Le divertissement</vt:lpstr>
      <vt:lpstr>La monnaie</vt:lpstr>
      <vt:lpstr>PowerPoint Presentation</vt:lpstr>
      <vt:lpstr>PowerPoint Presentation</vt:lpstr>
      <vt:lpstr>2. Le numérique</vt:lpstr>
      <vt:lpstr>PowerPoint Presentation</vt:lpstr>
      <vt:lpstr>PowerPoint Presentation</vt:lpstr>
      <vt:lpstr>PowerPoint Presentation</vt:lpstr>
      <vt:lpstr>Smart ?</vt:lpstr>
      <vt:lpstr>L'enjeu de la confiance</vt:lpstr>
      <vt:lpstr>Politique numérique</vt:lpstr>
      <vt:lpstr>Politique numérique : 5 principes</vt:lpstr>
      <vt:lpstr>Une bibliographie</vt:lpstr>
      <vt:lpstr>3. L'Etat numérique</vt:lpstr>
      <vt:lpstr>Transformation numérique…</vt:lpstr>
      <vt:lpstr>PowerPoint Presentation</vt:lpstr>
      <vt:lpstr>Le numérique à l'Etat !</vt:lpstr>
      <vt:lpstr>PowerPoint Presentation</vt:lpstr>
      <vt:lpstr>PowerPoint Presentation</vt:lpstr>
      <vt:lpstr>Les nouvelles technologies et le hype</vt:lpstr>
      <vt:lpstr>L'innovation dans le secteur public</vt:lpstr>
      <vt:lpstr>PowerPoint Presentation</vt:lpstr>
      <vt:lpstr>Principes d'agile</vt:lpstr>
      <vt:lpstr>PowerPoint Presentation</vt:lpstr>
      <vt:lpstr>PowerPoint Presentation</vt:lpstr>
      <vt:lpstr>PowerPoint Presentation</vt:lpstr>
      <vt:lpstr>4. Discussion</vt:lpstr>
      <vt:lpstr>PowerPoint Presentation</vt:lpstr>
      <vt:lpstr>PowerPoint Presentation</vt:lpstr>
    </vt:vector>
  </TitlesOfParts>
  <Company>Etat de Genève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Ajoutez votre titre ici !</dc:title>
  <dc:creator>Barclay Alexander (DI)</dc:creator>
  <cp:lastModifiedBy>Admin</cp:lastModifiedBy>
  <cp:revision>58</cp:revision>
  <cp:lastPrinted>2018-10-29T07:29:09Z</cp:lastPrinted>
  <dcterms:created xsi:type="dcterms:W3CDTF">2019-09-16T07:56:43Z</dcterms:created>
  <dcterms:modified xsi:type="dcterms:W3CDTF">2019-10-17T09:25:09Z</dcterms:modified>
</cp:coreProperties>
</file>