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8.xml"/>
  <Override ContentType="application/vnd.ms-office.chartcolorstyle+xml" PartName="/ppt/charts/colors11.xml"/>
  <Override ContentType="application/vnd.ms-office.chartcolorstyle+xml" PartName="/ppt/charts/colors13.xml"/>
  <Override ContentType="application/vnd.ms-office.chartcolorstyle+xml" PartName="/ppt/charts/colors14.xml"/>
  <Override ContentType="application/vnd.ms-office.chartcolorstyle+xml" PartName="/ppt/charts/colors5.xml"/>
  <Override ContentType="application/vnd.ms-office.chartcolorstyle+xml" PartName="/ppt/charts/colors2.xml"/>
  <Override ContentType="application/vnd.ms-office.chartcolorstyle+xml" PartName="/ppt/charts/colors3.xml"/>
  <Override ContentType="application/vnd.ms-office.chartcolorstyle+xml" PartName="/ppt/charts/colors7.xml"/>
  <Override ContentType="application/vnd.ms-office.chartcolorstyle+xml" PartName="/ppt/charts/colors10.xml"/>
  <Override ContentType="application/vnd.ms-office.chartcolorstyle+xml" PartName="/ppt/charts/colors9.xml"/>
  <Override ContentType="application/vnd.ms-office.chartcolorstyle+xml" PartName="/ppt/charts/colors12.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drawingml.chart+xml" PartName="/ppt/charts/chart19.xml"/>
  <Override ContentType="application/vnd.openxmlformats-officedocument.drawingml.chart+xml" PartName="/ppt/charts/chart20.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6.xml"/>
  <Override ContentType="application/vnd.openxmlformats-officedocument.drawingml.chart+xml" PartName="/ppt/charts/chart1.xml"/>
  <Override ContentType="application/vnd.openxmlformats-officedocument.drawingml.chart+xml" PartName="/ppt/charts/chart10.xml"/>
  <Override ContentType="application/vnd.openxmlformats-officedocument.drawingml.chart+xml" PartName="/ppt/charts/chart12.xml"/>
  <Override ContentType="application/vnd.openxmlformats-officedocument.drawingml.chart+xml" PartName="/ppt/charts/chart14.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18.xml"/>
  <Override ContentType="application/vnd.openxmlformats-officedocument.drawingml.chart+xml" PartName="/ppt/charts/chart21.xml"/>
  <Override ContentType="application/vnd.openxmlformats-officedocument.drawingml.chart+xml" PartName="/ppt/charts/chart5.xml"/>
  <Override ContentType="application/vnd.openxmlformats-officedocument.drawingml.chart+xml" PartName="/ppt/charts/chart11.xml"/>
  <Override ContentType="application/vnd.openxmlformats-officedocument.drawingml.chart+xml" PartName="/ppt/charts/chart17.xml"/>
  <Override ContentType="application/vnd.openxmlformats-officedocument.drawingml.chart+xml" PartName="/ppt/charts/chart15.xml"/>
  <Override ContentType="application/vnd.openxmlformats-officedocument.drawingml.chart+xml" PartName="/ppt/charts/chart13.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5.xml"/>
  <Override ContentType="application/vnd.ms-office.chartstyle+xml" PartName="/ppt/charts/style8.xml"/>
  <Override ContentType="application/vnd.ms-office.chartstyle+xml" PartName="/ppt/charts/style1.xml"/>
  <Override ContentType="application/vnd.ms-office.chartstyle+xml" PartName="/ppt/charts/style12.xml"/>
  <Override ContentType="application/vnd.ms-office.chartstyle+xml" PartName="/ppt/charts/style14.xml"/>
  <Override ContentType="application/vnd.ms-office.chartstyle+xml" PartName="/ppt/charts/style9.xml"/>
  <Override ContentType="application/vnd.ms-office.chartstyle+xml" PartName="/ppt/charts/style4.xml"/>
  <Override ContentType="application/vnd.ms-office.chartstyle+xml" PartName="/ppt/charts/style10.xml"/>
  <Override ContentType="application/vnd.ms-office.chartstyle+xml" PartName="/ppt/charts/style7.xml"/>
  <Override ContentType="application/vnd.ms-office.chartstyle+xml" PartName="/ppt/charts/style6.xml"/>
  <Override ContentType="application/vnd.ms-office.chartstyle+xml" PartName="/ppt/charts/style11.xml"/>
  <Override ContentType="application/vnd.ms-office.chartstyle+xml" PartName="/ppt/charts/style2.xml"/>
  <Override ContentType="application/vnd.ms-office.chartstyle+xml" PartName="/ppt/charts/style13.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1" r:id="rId5"/>
    <p:sldMasterId id="2147483667" r:id="rId6"/>
    <p:sldMasterId id="2147483672" r:id="rId7"/>
    <p:sldMasterId id="2147483677" r:id="rId8"/>
    <p:sldMasterId id="2147483693" r:id="rId9"/>
    <p:sldMasterId id="2147483696"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Lst>
  <p:sldSz cy="6858000" cx="12192000"/>
  <p:notesSz cx="6886575" cy="10017125"/>
  <p:embeddedFontLst>
    <p:embeddedFont>
      <p:font typeface="Lato"/>
      <p:regular r:id="rId137"/>
      <p:bold r:id="rId138"/>
      <p:italic r:id="rId139"/>
      <p:boldItalic r:id="rId140"/>
    </p:embeddedFont>
    <p:embeddedFont>
      <p:font typeface="Quattrocento Sans"/>
      <p:regular r:id="rId141"/>
      <p:bold r:id="rId142"/>
      <p:italic r:id="rId143"/>
      <p:boldItalic r:id="rId144"/>
    </p:embeddedFont>
    <p:embeddedFont>
      <p:font typeface="Open Sans"/>
      <p:regular r:id="rId145"/>
      <p:bold r:id="rId146"/>
      <p:italic r:id="rId147"/>
      <p:boldItalic r:id="rId1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49" roundtripDataSignature="AMtx7miSz5V3aoUn/Kjmm/PzemqQIh5u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B09C1C1-B069-4482-B051-81762ADB0F29}">
  <a:tblStyle styleId="{7B09C1C1-B069-4482-B051-81762ADB0F29}"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DA4BF44-4FF7-4175-9E96-1BB9AD6D5BB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26" Type="http://schemas.openxmlformats.org/officeDocument/2006/relationships/slide" Target="slides/slide15.xml"/><Relationship Id="rId121" Type="http://schemas.openxmlformats.org/officeDocument/2006/relationships/slide" Target="slides/slide110.xml"/><Relationship Id="rId25" Type="http://schemas.openxmlformats.org/officeDocument/2006/relationships/slide" Target="slides/slide14.xml"/><Relationship Id="rId120" Type="http://schemas.openxmlformats.org/officeDocument/2006/relationships/slide" Target="slides/slide109.xml"/><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slide" Target="slides/slide114.xml"/><Relationship Id="rId29" Type="http://schemas.openxmlformats.org/officeDocument/2006/relationships/slide" Target="slides/slide18.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7.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5" Type="http://schemas.openxmlformats.org/officeDocument/2006/relationships/slide" Target="slides/slide4.xml"/><Relationship Id="rId110" Type="http://schemas.openxmlformats.org/officeDocument/2006/relationships/slide" Target="slides/slide99.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slide" Target="slides/slide103.xml"/><Relationship Id="rId18" Type="http://schemas.openxmlformats.org/officeDocument/2006/relationships/slide" Target="slides/slide7.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customschemas.google.com/relationships/presentationmetadata" Target="metadata"/><Relationship Id="rId4" Type="http://schemas.openxmlformats.org/officeDocument/2006/relationships/slideMaster" Target="slideMasters/slideMaster1.xml"/><Relationship Id="rId148" Type="http://schemas.openxmlformats.org/officeDocument/2006/relationships/font" Target="fonts/OpenSans-boldItalic.fntdata"/><Relationship Id="rId9" Type="http://schemas.openxmlformats.org/officeDocument/2006/relationships/slideMaster" Target="slideMasters/slideMaster6.xml"/><Relationship Id="rId143" Type="http://schemas.openxmlformats.org/officeDocument/2006/relationships/font" Target="fonts/QuattrocentoSans-italic.fntdata"/><Relationship Id="rId142" Type="http://schemas.openxmlformats.org/officeDocument/2006/relationships/font" Target="fonts/QuattrocentoSans-bold.fntdata"/><Relationship Id="rId141" Type="http://schemas.openxmlformats.org/officeDocument/2006/relationships/font" Target="fonts/QuattrocentoSans-regular.fntdata"/><Relationship Id="rId140" Type="http://schemas.openxmlformats.org/officeDocument/2006/relationships/font" Target="fonts/Lato-boldItalic.fntdata"/><Relationship Id="rId5" Type="http://schemas.openxmlformats.org/officeDocument/2006/relationships/slideMaster" Target="slideMasters/slideMaster2.xml"/><Relationship Id="rId147" Type="http://schemas.openxmlformats.org/officeDocument/2006/relationships/font" Target="fonts/OpenSans-italic.fntdata"/><Relationship Id="rId6" Type="http://schemas.openxmlformats.org/officeDocument/2006/relationships/slideMaster" Target="slideMasters/slideMaster3.xml"/><Relationship Id="rId146" Type="http://schemas.openxmlformats.org/officeDocument/2006/relationships/font" Target="fonts/OpenSans-bold.fntdata"/><Relationship Id="rId7" Type="http://schemas.openxmlformats.org/officeDocument/2006/relationships/slideMaster" Target="slideMasters/slideMaster4.xml"/><Relationship Id="rId145" Type="http://schemas.openxmlformats.org/officeDocument/2006/relationships/font" Target="fonts/OpenSans-regular.fntdata"/><Relationship Id="rId8" Type="http://schemas.openxmlformats.org/officeDocument/2006/relationships/slideMaster" Target="slideMasters/slideMaster5.xml"/><Relationship Id="rId144" Type="http://schemas.openxmlformats.org/officeDocument/2006/relationships/font" Target="fonts/QuattrocentoSans-boldItalic.fntdata"/><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font" Target="fonts/Lato-italic.fntdata"/><Relationship Id="rId138" Type="http://schemas.openxmlformats.org/officeDocument/2006/relationships/font" Target="fonts/Lato-bold.fntdata"/><Relationship Id="rId137" Type="http://schemas.openxmlformats.org/officeDocument/2006/relationships/font" Target="fonts/Lato-regular.fntdata"/><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54" Type="http://schemas.openxmlformats.org/officeDocument/2006/relationships/slide" Target="slides/slide43.xml"/><Relationship Id="rId57" Type="http://schemas.openxmlformats.org/officeDocument/2006/relationships/slide" Target="slides/slide46.xml"/><Relationship Id="rId56" Type="http://schemas.openxmlformats.org/officeDocument/2006/relationships/slide" Target="slides/slide45.xml"/><Relationship Id="rId59" Type="http://schemas.openxmlformats.org/officeDocument/2006/relationships/slide" Target="slides/slide48.xml"/><Relationship Id="rId58"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Sheet10.xlsx"/></Relationships>
</file>

<file path=ppt/charts/_rels/chart11.xml.rels><?xml version="1.0" encoding="UTF-8" standalone="yes"?><Relationships xmlns="http://schemas.openxmlformats.org/package/2006/relationships"><Relationship Id="rId1" Type="http://schemas.openxmlformats.org/officeDocument/2006/relationships/oleObject" Target="file:///\\Users\vincentdherbemont\Downloads\TTS%20GP%20-%20Reconstitution%20e&#769;missions%20CO2%20passe&#769;es%20et%20futures-3.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vincentdherbemont\Downloads\TTS%20GP%20-%20Reconstitution%20e&#769;missions%20CO2%20passe&#769;es%20et%20futures-3.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vincentdherbemont\Documents\Projets\Climat\Shifters\Refonte_GrandPublic\Janvier2022\TTS%20GP%20-%20Reconstitution%20e&#769;missions%20CO2%20passe&#769;es%20et%20futures-3.xlsx" TargetMode="External"/></Relationships>
</file>

<file path=ppt/charts/_rels/chart14.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D:\4.%20Initiatives\2.%20Shifters\TTS\Classeur1.xlsx" TargetMode="External"/></Relationships>
</file>

<file path=ppt/charts/_rels/chart15.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D:\4.%20Initiatives\2.%20Shifters\TTS\Classeur1.xlsx" TargetMode="External"/></Relationships>
</file>

<file path=ppt/charts/_rels/chart16.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themeOverride" Target="../theme/themeOverride1.xml"/><Relationship Id="rId4" Type="http://schemas.openxmlformats.org/officeDocument/2006/relationships/package" Target="../embeddings/Microsoft_Excel_Sheet11.xlsx"/></Relationships>
</file>

<file path=ppt/charts/_rels/chart17.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Sheet12.xlsx"/></Relationships>
</file>

<file path=ppt/charts/_rels/chart18.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Sheet13.xlsx"/></Relationships>
</file>

<file path=ppt/charts/_rels/chart19.xml.rels><?xml version="1.0" encoding="UTF-8" standalone="yes"?><Relationships xmlns="http://schemas.openxmlformats.org/package/2006/relationships"><Relationship Id="rId1" Type="http://schemas.microsoft.com/office/2011/relationships/chartStyle" Target="style12.xml"/><Relationship Id="rId2" Type="http://schemas.microsoft.com/office/2011/relationships/chartColorStyle" Target="colors12.xml"/><Relationship Id="rId3" Type="http://schemas.openxmlformats.org/officeDocument/2006/relationships/package" Target="../embeddings/Microsoft_Excel_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20.xml.rels><?xml version="1.0" encoding="UTF-8" standalone="yes"?><Relationships xmlns="http://schemas.openxmlformats.org/package/2006/relationships"><Relationship Id="rId1" Type="http://schemas.microsoft.com/office/2011/relationships/chartStyle" Target="style13.xml"/><Relationship Id="rId2" Type="http://schemas.microsoft.com/office/2011/relationships/chartColorStyle" Target="colors13.xml"/><Relationship Id="rId3" Type="http://schemas.openxmlformats.org/officeDocument/2006/relationships/package" Target="../embeddings/Microsoft_Excel_Sheet15.xlsx"/></Relationships>
</file>

<file path=ppt/charts/_rels/chart21.xml.rels><?xml version="1.0" encoding="UTF-8" standalone="yes"?><Relationships xmlns="http://schemas.openxmlformats.org/package/2006/relationships"><Relationship Id="rId1" Type="http://schemas.microsoft.com/office/2011/relationships/chartStyle" Target="style14.xml"/><Relationship Id="rId2" Type="http://schemas.microsoft.com/office/2011/relationships/chartColorStyle" Target="colors14.xml"/><Relationship Id="rId3" Type="http://schemas.openxmlformats.org/officeDocument/2006/relationships/package" Target="../embeddings/Microsoft_Excel_Sheet16.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CH" noProof="0" dirty="0"/>
              <a:t>Nb arbres (Milliards)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Nb arbres</c:v>
                </c:pt>
              </c:strCache>
            </c:strRef>
          </c:tx>
          <c:spPr>
            <a:ln w="28575" cap="rnd">
              <a:solidFill>
                <a:schemeClr val="accent1"/>
              </a:solidFill>
              <a:round/>
            </a:ln>
            <a:effectLst/>
          </c:spPr>
          <c:marker>
            <c:symbol val="none"/>
          </c:marker>
          <c:cat>
            <c:numRef>
              <c:f>Feuil1!$A$2:$A$7</c:f>
              <c:numCache>
                <c:formatCode>General</c:formatCode>
                <c:ptCount val="6"/>
                <c:pt idx="0">
                  <c:v>1860</c:v>
                </c:pt>
                <c:pt idx="1">
                  <c:v>1900</c:v>
                </c:pt>
                <c:pt idx="2">
                  <c:v>1950</c:v>
                </c:pt>
                <c:pt idx="3">
                  <c:v>1980</c:v>
                </c:pt>
                <c:pt idx="4">
                  <c:v>2000</c:v>
                </c:pt>
                <c:pt idx="5">
                  <c:v>2016</c:v>
                </c:pt>
              </c:numCache>
            </c:numRef>
          </c:cat>
          <c:val>
            <c:numRef>
              <c:f>Feuil1!$B$2:$B$7</c:f>
              <c:numCache>
                <c:formatCode>General</c:formatCode>
                <c:ptCount val="6"/>
                <c:pt idx="0">
                  <c:v>6.6</c:v>
                </c:pt>
                <c:pt idx="1">
                  <c:v>6.2</c:v>
                </c:pt>
                <c:pt idx="2">
                  <c:v>5.8</c:v>
                </c:pt>
                <c:pt idx="3">
                  <c:v>4.8</c:v>
                </c:pt>
                <c:pt idx="4">
                  <c:v>3.5</c:v>
                </c:pt>
                <c:pt idx="5">
                  <c:v>3.04</c:v>
                </c:pt>
              </c:numCache>
            </c:numRef>
          </c:val>
          <c:smooth val="0"/>
          <c:extLst>
            <c:ext xmlns:c16="http://schemas.microsoft.com/office/drawing/2014/chart" uri="{C3380CC4-5D6E-409C-BE32-E72D297353CC}">
              <c16:uniqueId val="{00000000-EA91-43FD-BB2F-2260E5159335}"/>
            </c:ext>
          </c:extLst>
        </c:ser>
        <c:dLbls>
          <c:showLegendKey val="0"/>
          <c:showVal val="0"/>
          <c:showCatName val="0"/>
          <c:showSerName val="0"/>
          <c:showPercent val="0"/>
          <c:showBubbleSize val="0"/>
        </c:dLbls>
        <c:smooth val="0"/>
        <c:axId val="1136817167"/>
        <c:axId val="1136801327"/>
      </c:lineChart>
      <c:catAx>
        <c:axId val="113681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36801327"/>
        <c:crosses val="autoZero"/>
        <c:auto val="1"/>
        <c:lblAlgn val="ctr"/>
        <c:lblOffset val="100"/>
        <c:noMultiLvlLbl val="0"/>
      </c:catAx>
      <c:valAx>
        <c:axId val="1136801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136817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Colonne1</c:v>
                </c:pt>
              </c:strCache>
            </c:strRef>
          </c:tx>
          <c:spPr>
            <a:effectLst/>
          </c:spPr>
          <c:dPt>
            <c:idx val="0"/>
            <c:bubble3D val="0"/>
            <c:spPr>
              <a:solidFill>
                <a:schemeClr val="accent4"/>
              </a:solidFill>
              <a:effectLst/>
            </c:spPr>
            <c:extLst>
              <c:ext xmlns:c16="http://schemas.microsoft.com/office/drawing/2014/chart" uri="{C3380CC4-5D6E-409C-BE32-E72D297353CC}">
                <c16:uniqueId val="{00000001-1EBF-4BBF-A502-E2755C0BF72E}"/>
              </c:ext>
            </c:extLst>
          </c:dPt>
          <c:dPt>
            <c:idx val="1"/>
            <c:bubble3D val="0"/>
            <c:spPr>
              <a:solidFill>
                <a:schemeClr val="accent3"/>
              </a:solidFill>
              <a:effectLst/>
            </c:spPr>
            <c:extLst>
              <c:ext xmlns:c16="http://schemas.microsoft.com/office/drawing/2014/chart" uri="{C3380CC4-5D6E-409C-BE32-E72D297353CC}">
                <c16:uniqueId val="{00000003-1EBF-4BBF-A502-E2755C0BF72E}"/>
              </c:ext>
            </c:extLst>
          </c:dPt>
          <c:dPt>
            <c:idx val="2"/>
            <c:bubble3D val="0"/>
            <c:spPr>
              <a:solidFill>
                <a:schemeClr val="accent5"/>
              </a:solidFill>
              <a:effectLst/>
            </c:spPr>
            <c:extLst>
              <c:ext xmlns:c16="http://schemas.microsoft.com/office/drawing/2014/chart" uri="{C3380CC4-5D6E-409C-BE32-E72D297353CC}">
                <c16:uniqueId val="{00000005-1EBF-4BBF-A502-E2755C0BF72E}"/>
              </c:ext>
            </c:extLst>
          </c:dPt>
          <c:dPt>
            <c:idx val="3"/>
            <c:bubble3D val="0"/>
            <c:spPr>
              <a:solidFill>
                <a:schemeClr val="accent1"/>
              </a:solidFill>
              <a:effectLst/>
            </c:spPr>
            <c:extLst>
              <c:ext xmlns:c16="http://schemas.microsoft.com/office/drawing/2014/chart" uri="{C3380CC4-5D6E-409C-BE32-E72D297353CC}">
                <c16:uniqueId val="{00000007-1EBF-4BBF-A502-E2755C0BF72E}"/>
              </c:ext>
            </c:extLst>
          </c:dPt>
          <c:dPt>
            <c:idx val="4"/>
            <c:bubble3D val="0"/>
            <c:spPr>
              <a:solidFill>
                <a:srgbClr val="FFCC00"/>
              </a:solidFill>
              <a:effectLst/>
            </c:spPr>
            <c:extLst>
              <c:ext xmlns:c16="http://schemas.microsoft.com/office/drawing/2014/chart" uri="{C3380CC4-5D6E-409C-BE32-E72D297353CC}">
                <c16:uniqueId val="{00000009-1EBF-4BBF-A502-E2755C0BF72E}"/>
              </c:ext>
            </c:extLst>
          </c:dPt>
          <c:dPt>
            <c:idx val="5"/>
            <c:bubble3D val="0"/>
            <c:spPr>
              <a:solidFill>
                <a:schemeClr val="accent2"/>
              </a:solidFill>
              <a:effectLst/>
            </c:spPr>
            <c:extLst>
              <c:ext xmlns:c16="http://schemas.microsoft.com/office/drawing/2014/chart" uri="{C3380CC4-5D6E-409C-BE32-E72D297353CC}">
                <c16:uniqueId val="{0000000B-1EBF-4BBF-A502-E2755C0BF72E}"/>
              </c:ext>
            </c:extLst>
          </c:dPt>
          <c:dPt>
            <c:idx val="7"/>
            <c:bubble3D val="0"/>
            <c:spPr>
              <a:solidFill>
                <a:schemeClr val="bg2">
                  <a:lumMod val="10000"/>
                  <a:lumOff val="90000"/>
                </a:schemeClr>
              </a:solidFill>
              <a:effectLst>
                <a:outerShdw blurRad="50800" dist="50800" dir="5400000" algn="ctr" rotWithShape="0">
                  <a:schemeClr val="bg1"/>
                </a:outerShdw>
                <a:softEdge rad="0"/>
              </a:effectLst>
            </c:spPr>
            <c:extLst>
              <c:ext xmlns:c16="http://schemas.microsoft.com/office/drawing/2014/chart" uri="{C3380CC4-5D6E-409C-BE32-E72D297353CC}">
                <c16:uniqueId val="{0000000E-1EBF-4BBF-A502-E2755C0BF72E}"/>
              </c:ext>
            </c:extLst>
          </c:dPt>
          <c:dPt>
            <c:idx val="8"/>
            <c:bubble3D val="0"/>
            <c:spPr>
              <a:solidFill>
                <a:schemeClr val="bg1"/>
              </a:solidFill>
              <a:effectLst>
                <a:glow rad="63500">
                  <a:srgbClr val="B2B2B2">
                    <a:alpha val="40000"/>
                  </a:srgbClr>
                </a:glow>
                <a:outerShdw blurRad="50800" dist="38100" dir="2700000" algn="tl" rotWithShape="0">
                  <a:prstClr val="black">
                    <a:alpha val="40000"/>
                  </a:prstClr>
                </a:outerShdw>
              </a:effectLst>
            </c:spPr>
            <c:extLst>
              <c:ext xmlns:c16="http://schemas.microsoft.com/office/drawing/2014/chart" uri="{C3380CC4-5D6E-409C-BE32-E72D297353CC}">
                <c16:uniqueId val="{0000000E-11C9-4225-AC00-28C32526A52E}"/>
              </c:ext>
            </c:extLst>
          </c:dPt>
          <c:cat>
            <c:strRef>
              <c:f>Feuil1!$A$2:$A$10</c:f>
              <c:strCache>
                <c:ptCount val="9"/>
                <c:pt idx="0">
                  <c:v>Émissions importées nettes</c:v>
                </c:pt>
                <c:pt idx="1">
                  <c:v>Agriculture</c:v>
                </c:pt>
                <c:pt idx="2">
                  <c:v>Batiments - chauffage</c:v>
                </c:pt>
                <c:pt idx="3">
                  <c:v>Industrie manufacturière</c:v>
                </c:pt>
                <c:pt idx="4">
                  <c:v>Aviation - Navigation Internationale</c:v>
                </c:pt>
                <c:pt idx="5">
                  <c:v>Transports individuels et marchandises</c:v>
                </c:pt>
                <c:pt idx="6">
                  <c:v>Déchets - eau - énergie (gestion, distribution)</c:v>
                </c:pt>
                <c:pt idx="7">
                  <c:v>Adm, services publics, santé</c:v>
                </c:pt>
                <c:pt idx="8">
                  <c:v>réduction</c:v>
                </c:pt>
              </c:strCache>
            </c:strRef>
          </c:cat>
          <c:val>
            <c:numRef>
              <c:f>Feuil1!$B$2:$B$10</c:f>
              <c:numCache>
                <c:formatCode>General</c:formatCode>
                <c:ptCount val="9"/>
                <c:pt idx="0">
                  <c:v>37</c:v>
                </c:pt>
                <c:pt idx="1">
                  <c:v>3</c:v>
                </c:pt>
                <c:pt idx="2">
                  <c:v>6</c:v>
                </c:pt>
                <c:pt idx="3">
                  <c:v>7</c:v>
                </c:pt>
                <c:pt idx="4">
                  <c:v>3</c:v>
                </c:pt>
                <c:pt idx="5">
                  <c:v>9</c:v>
                </c:pt>
                <c:pt idx="6">
                  <c:v>3</c:v>
                </c:pt>
                <c:pt idx="7">
                  <c:v>4</c:v>
                </c:pt>
                <c:pt idx="8">
                  <c:v>29</c:v>
                </c:pt>
              </c:numCache>
            </c:numRef>
          </c:val>
          <c:extLst>
            <c:ext xmlns:c16="http://schemas.microsoft.com/office/drawing/2014/chart" uri="{C3380CC4-5D6E-409C-BE32-E72D297353CC}">
              <c16:uniqueId val="{0000000C-1EBF-4BBF-A502-E2755C0BF72E}"/>
            </c:ext>
          </c:extLst>
        </c:ser>
        <c:dLbls>
          <c:showLegendKey val="0"/>
          <c:showVal val="0"/>
          <c:showCatName val="0"/>
          <c:showSerName val="0"/>
          <c:showPercent val="0"/>
          <c:showBubbleSize val="0"/>
          <c:showLeaderLines val="0"/>
        </c:dLbls>
        <c:firstSliceAng val="49"/>
        <c:holeSize val="61"/>
      </c:doughnutChart>
    </c:plotArea>
    <c:plotVisOnly val="1"/>
    <c:dispBlanksAs val="zero"/>
    <c:showDLblsOverMax val="0"/>
  </c:chart>
  <c:spPr>
    <a:effectLst>
      <a:glow rad="63500">
        <a:schemeClr val="bg1">
          <a:lumMod val="65000"/>
          <a:alpha val="40000"/>
        </a:schemeClr>
      </a:glow>
    </a:effectLst>
  </c:spPr>
  <c:txPr>
    <a:bodyPr/>
    <a:lstStyle/>
    <a:p>
      <a:pPr>
        <a:defRPr sz="1800"/>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1"/>
        <c:ser>
          <c:idx val="0"/>
          <c:order val="0"/>
          <c:tx>
            <c:v>Total Mt CO₂ (Year)</c:v>
          </c:tx>
          <c:spPr>
            <a:solidFill>
              <a:srgbClr val="4BD2AF">
                <a:alpha val="0"/>
              </a:srgbClr>
            </a:solidFill>
            <a:ln cmpd="sng">
              <a:noFill/>
            </a:ln>
          </c:spPr>
          <c:cat>
            <c:numRef>
              <c:f>'Données historiques'!$A$102:$A$352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historiques'!$F$102:$F$352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24.847664968217959</c:v>
                </c:pt>
                <c:pt idx="135">
                  <c:v>25.237219181494652</c:v>
                </c:pt>
                <c:pt idx="136">
                  <c:v>25.466368382814991</c:v>
                </c:pt>
                <c:pt idx="137">
                  <c:v>25.915112887266531</c:v>
                </c:pt>
                <c:pt idx="138">
                  <c:v>26.624761484316195</c:v>
                </c:pt>
                <c:pt idx="139">
                  <c:v>26.780023921727562</c:v>
                </c:pt>
                <c:pt idx="140">
                  <c:v>27.068438392664053</c:v>
                </c:pt>
                <c:pt idx="141">
                  <c:v>27.470166321856393</c:v>
                </c:pt>
                <c:pt idx="142">
                  <c:v>26.980843277241405</c:v>
                </c:pt>
                <c:pt idx="143">
                  <c:v>27.116408309069275</c:v>
                </c:pt>
                <c:pt idx="144">
                  <c:v>27.799719964880492</c:v>
                </c:pt>
                <c:pt idx="145">
                  <c:v>28.240692068464849</c:v>
                </c:pt>
                <c:pt idx="146">
                  <c:v>29.017082074821058</c:v>
                </c:pt>
                <c:pt idx="147">
                  <c:v>30.993733868851411</c:v>
                </c:pt>
                <c:pt idx="148">
                  <c:v>29.362043444253445</c:v>
                </c:pt>
                <c:pt idx="149">
                  <c:v>29.613521526931944</c:v>
                </c:pt>
                <c:pt idx="150">
                  <c:v>29.793161567756545</c:v>
                </c:pt>
                <c:pt idx="151">
                  <c:v>29.637522867576834</c:v>
                </c:pt>
                <c:pt idx="152">
                  <c:v>30.779701891611492</c:v>
                </c:pt>
                <c:pt idx="153">
                  <c:v>32.483705018088607</c:v>
                </c:pt>
                <c:pt idx="154">
                  <c:v>33.227993045366311</c:v>
                </c:pt>
                <c:pt idx="155">
                  <c:v>33.727218993729245</c:v>
                </c:pt>
                <c:pt idx="156">
                  <c:v>35.249149703992551</c:v>
                </c:pt>
                <c:pt idx="157">
                  <c:v>35.566203912441878</c:v>
                </c:pt>
                <c:pt idx="158">
                  <c:v>36.234667580386336</c:v>
                </c:pt>
                <c:pt idx="159">
                  <c:v>36.162583504710121</c:v>
                </c:pt>
                <c:pt idx="160">
                  <c:v>37.649543340444197</c:v>
                </c:pt>
                <c:pt idx="161">
                  <c:v>39.328191304245145</c:v>
                </c:pt>
                <c:pt idx="162">
                  <c:v>39.679372688803788</c:v>
                </c:pt>
                <c:pt idx="163">
                  <c:v>39.628635465152762</c:v>
                </c:pt>
                <c:pt idx="164">
                  <c:v>40.127321259899539</c:v>
                </c:pt>
                <c:pt idx="165">
                  <c:v>40.292615854325376</c:v>
                </c:pt>
                <c:pt idx="166">
                  <c:v>39.18453165904468</c:v>
                </c:pt>
                <c:pt idx="167">
                  <c:v>39.617429679458652</c:v>
                </c:pt>
                <c:pt idx="168">
                  <c:v>40.533157148269126</c:v>
                </c:pt>
                <c:pt idx="169">
                  <c:v>40.557409867710454</c:v>
                </c:pt>
                <c:pt idx="170">
                  <c:v>38.04492109311343</c:v>
                </c:pt>
                <c:pt idx="171">
                  <c:v>39.647220320196226</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0-F1C2-CF40-BAA1-98FB332FF81C}"/>
            </c:ext>
          </c:extLst>
        </c:ser>
        <c:dLbls>
          <c:showLegendKey val="0"/>
          <c:showVal val="0"/>
          <c:showCatName val="0"/>
          <c:showSerName val="0"/>
          <c:showPercent val="0"/>
          <c:showBubbleSize val="0"/>
        </c:dLbls>
        <c:axId val="235161931"/>
        <c:axId val="2142529251"/>
      </c:areaChart>
      <c:catAx>
        <c:axId val="235161931"/>
        <c:scaling>
          <c:orientation val="minMax"/>
        </c:scaling>
        <c:delete val="0"/>
        <c:axPos val="b"/>
        <c:title>
          <c:tx>
            <c:rich>
              <a:bodyPr/>
              <a:lstStyle/>
              <a:p>
                <a:pPr lvl="0">
                  <a:defRPr b="0">
                    <a:solidFill>
                      <a:srgbClr val="000000"/>
                    </a:solidFill>
                    <a:latin typeface="+mn-lt"/>
                  </a:defRPr>
                </a:pPr>
                <a:endParaRPr lang="fr-FR"/>
              </a:p>
            </c:rich>
          </c:tx>
          <c:overlay val="0"/>
        </c:title>
        <c:numFmt formatCode="General" sourceLinked="1"/>
        <c:majorTickMark val="out"/>
        <c:minorTickMark val="none"/>
        <c:tickLblPos val="nextTo"/>
        <c:spPr>
          <a:ln w="12700">
            <a:solidFill>
              <a:schemeClr val="bg2"/>
            </a:solidFill>
          </a:ln>
        </c:spPr>
        <c:txPr>
          <a:bodyPr rot="-5400000" vert="horz"/>
          <a:lstStyle/>
          <a:p>
            <a:pPr lvl="0">
              <a:defRPr sz="1400" b="0" i="0">
                <a:solidFill>
                  <a:srgbClr val="0023AA"/>
                </a:solidFill>
                <a:latin typeface="Arial"/>
              </a:defRPr>
            </a:pPr>
            <a:endParaRPr lang="fr-FR"/>
          </a:p>
        </c:txPr>
        <c:crossAx val="2142529251"/>
        <c:crosses val="autoZero"/>
        <c:auto val="1"/>
        <c:lblAlgn val="ctr"/>
        <c:lblOffset val="100"/>
        <c:tickLblSkip val="25"/>
        <c:tickMarkSkip val="25"/>
        <c:noMultiLvlLbl val="1"/>
      </c:catAx>
      <c:valAx>
        <c:axId val="2142529251"/>
        <c:scaling>
          <c:orientation val="minMax"/>
          <c:max val="70"/>
        </c:scaling>
        <c:delete val="0"/>
        <c:axPos val="l"/>
        <c:majorGridlines>
          <c:spPr>
            <a:ln w="6350">
              <a:solidFill>
                <a:srgbClr val="0023AA">
                  <a:alpha val="54582"/>
                </a:srgbClr>
              </a:solidFill>
              <a:prstDash val="dash"/>
            </a:ln>
          </c:spPr>
        </c:majorGridlines>
        <c:title>
          <c:tx>
            <c:rich>
              <a:bodyPr/>
              <a:lstStyle/>
              <a:p>
                <a:pPr lvl="0">
                  <a:defRPr b="0">
                    <a:solidFill>
                      <a:srgbClr val="000000"/>
                    </a:solidFill>
                    <a:latin typeface="+mn-lt"/>
                  </a:defRPr>
                </a:pPr>
                <a:endParaRPr lang="fr-FR"/>
              </a:p>
            </c:rich>
          </c:tx>
          <c:overlay val="0"/>
        </c:title>
        <c:numFmt formatCode="0" sourceLinked="0"/>
        <c:majorTickMark val="cross"/>
        <c:minorTickMark val="none"/>
        <c:tickLblPos val="nextTo"/>
        <c:spPr>
          <a:ln>
            <a:noFill/>
          </a:ln>
        </c:spPr>
        <c:txPr>
          <a:bodyPr/>
          <a:lstStyle/>
          <a:p>
            <a:pPr lvl="0">
              <a:defRPr sz="1400" b="0" i="0">
                <a:solidFill>
                  <a:srgbClr val="0023AA"/>
                </a:solidFill>
                <a:latin typeface="Arial"/>
              </a:defRPr>
            </a:pPr>
            <a:endParaRPr lang="fr-FR"/>
          </a:p>
        </c:txPr>
        <c:crossAx val="235161931"/>
        <c:crosses val="autoZero"/>
        <c:crossBetween val="midCat"/>
      </c:valAx>
      <c:spPr>
        <a:ln>
          <a:noFill/>
          <a:prstDash val="sysDot"/>
        </a:ln>
      </c:spPr>
    </c:plotArea>
    <c:plotVisOnly val="1"/>
    <c:dispBlanksAs val="zero"/>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1"/>
        <c:ser>
          <c:idx val="0"/>
          <c:order val="0"/>
          <c:tx>
            <c:v>Total Mt CO₂ (Year)</c:v>
          </c:tx>
          <c:spPr>
            <a:noFill/>
            <a:ln cmpd="sng">
              <a:noFill/>
            </a:ln>
          </c:spPr>
          <c:cat>
            <c:numRef>
              <c:f>'Données historiques'!$A$102:$A$352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historiques'!$F$102:$F$352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24.847664968217959</c:v>
                </c:pt>
                <c:pt idx="135">
                  <c:v>25.237219181494652</c:v>
                </c:pt>
                <c:pt idx="136">
                  <c:v>25.466368382814991</c:v>
                </c:pt>
                <c:pt idx="137">
                  <c:v>25.915112887266531</c:v>
                </c:pt>
                <c:pt idx="138">
                  <c:v>26.624761484316195</c:v>
                </c:pt>
                <c:pt idx="139">
                  <c:v>26.780023921727562</c:v>
                </c:pt>
                <c:pt idx="140">
                  <c:v>27.068438392664053</c:v>
                </c:pt>
                <c:pt idx="141">
                  <c:v>27.470166321856393</c:v>
                </c:pt>
                <c:pt idx="142">
                  <c:v>26.980843277241405</c:v>
                </c:pt>
                <c:pt idx="143">
                  <c:v>27.116408309069275</c:v>
                </c:pt>
                <c:pt idx="144">
                  <c:v>27.799719964880492</c:v>
                </c:pt>
                <c:pt idx="145">
                  <c:v>28.240692068464849</c:v>
                </c:pt>
                <c:pt idx="146">
                  <c:v>29.017082074821058</c:v>
                </c:pt>
                <c:pt idx="147">
                  <c:v>30.993733868851411</c:v>
                </c:pt>
                <c:pt idx="148">
                  <c:v>29.362043444253445</c:v>
                </c:pt>
                <c:pt idx="149">
                  <c:v>29.613521526931944</c:v>
                </c:pt>
                <c:pt idx="150">
                  <c:v>29.793161567756545</c:v>
                </c:pt>
                <c:pt idx="151">
                  <c:v>29.637522867576834</c:v>
                </c:pt>
                <c:pt idx="152">
                  <c:v>30.779701891611492</c:v>
                </c:pt>
                <c:pt idx="153">
                  <c:v>32.483705018088607</c:v>
                </c:pt>
                <c:pt idx="154">
                  <c:v>33.227993045366311</c:v>
                </c:pt>
                <c:pt idx="155">
                  <c:v>33.727218993729245</c:v>
                </c:pt>
                <c:pt idx="156">
                  <c:v>35.249149703992551</c:v>
                </c:pt>
                <c:pt idx="157">
                  <c:v>35.566203912441878</c:v>
                </c:pt>
                <c:pt idx="158">
                  <c:v>36.234667580386336</c:v>
                </c:pt>
                <c:pt idx="159">
                  <c:v>36.162583504710121</c:v>
                </c:pt>
                <c:pt idx="160">
                  <c:v>37.649543340444197</c:v>
                </c:pt>
                <c:pt idx="161">
                  <c:v>39.328191304245145</c:v>
                </c:pt>
                <c:pt idx="162">
                  <c:v>39.679372688803788</c:v>
                </c:pt>
                <c:pt idx="163">
                  <c:v>39.628635465152762</c:v>
                </c:pt>
                <c:pt idx="164">
                  <c:v>40.127321259899539</c:v>
                </c:pt>
                <c:pt idx="165">
                  <c:v>40.292615854325376</c:v>
                </c:pt>
                <c:pt idx="166">
                  <c:v>39.18453165904468</c:v>
                </c:pt>
                <c:pt idx="167">
                  <c:v>39.617429679458652</c:v>
                </c:pt>
                <c:pt idx="168">
                  <c:v>40.533157148269126</c:v>
                </c:pt>
                <c:pt idx="169">
                  <c:v>40.557409867710454</c:v>
                </c:pt>
                <c:pt idx="170">
                  <c:v>38.04492109311343</c:v>
                </c:pt>
                <c:pt idx="171">
                  <c:v>39.647220320196226</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0-8941-2C4A-BC12-D960B8E1DB25}"/>
            </c:ext>
          </c:extLst>
        </c:ser>
        <c:dLbls>
          <c:showLegendKey val="0"/>
          <c:showVal val="0"/>
          <c:showCatName val="0"/>
          <c:showSerName val="0"/>
          <c:showPercent val="0"/>
          <c:showBubbleSize val="0"/>
        </c:dLbls>
        <c:axId val="235161931"/>
        <c:axId val="2142529251"/>
      </c:areaChart>
      <c:catAx>
        <c:axId val="235161931"/>
        <c:scaling>
          <c:orientation val="minMax"/>
        </c:scaling>
        <c:delete val="0"/>
        <c:axPos val="b"/>
        <c:title>
          <c:tx>
            <c:rich>
              <a:bodyPr/>
              <a:lstStyle/>
              <a:p>
                <a:pPr lvl="0">
                  <a:defRPr b="0">
                    <a:solidFill>
                      <a:srgbClr val="000000"/>
                    </a:solidFill>
                    <a:latin typeface="+mn-lt"/>
                  </a:defRPr>
                </a:pPr>
                <a:endParaRPr lang="fr-FR"/>
              </a:p>
            </c:rich>
          </c:tx>
          <c:overlay val="0"/>
        </c:title>
        <c:numFmt formatCode="General" sourceLinked="1"/>
        <c:majorTickMark val="out"/>
        <c:minorTickMark val="none"/>
        <c:tickLblPos val="nextTo"/>
        <c:spPr>
          <a:ln w="12700">
            <a:solidFill>
              <a:schemeClr val="bg2"/>
            </a:solidFill>
          </a:ln>
        </c:spPr>
        <c:txPr>
          <a:bodyPr rot="-5400000" vert="horz"/>
          <a:lstStyle/>
          <a:p>
            <a:pPr lvl="0">
              <a:defRPr sz="1400" b="0" i="0">
                <a:solidFill>
                  <a:srgbClr val="0023AA"/>
                </a:solidFill>
                <a:latin typeface="Arial"/>
              </a:defRPr>
            </a:pPr>
            <a:endParaRPr lang="fr-FR"/>
          </a:p>
        </c:txPr>
        <c:crossAx val="2142529251"/>
        <c:crosses val="autoZero"/>
        <c:auto val="1"/>
        <c:lblAlgn val="ctr"/>
        <c:lblOffset val="100"/>
        <c:tickLblSkip val="25"/>
        <c:tickMarkSkip val="25"/>
        <c:noMultiLvlLbl val="1"/>
      </c:catAx>
      <c:valAx>
        <c:axId val="2142529251"/>
        <c:scaling>
          <c:orientation val="minMax"/>
          <c:max val="70"/>
        </c:scaling>
        <c:delete val="0"/>
        <c:axPos val="l"/>
        <c:majorGridlines>
          <c:spPr>
            <a:ln w="6350">
              <a:solidFill>
                <a:srgbClr val="0023AA">
                  <a:alpha val="54582"/>
                </a:srgbClr>
              </a:solidFill>
              <a:prstDash val="dash"/>
            </a:ln>
          </c:spPr>
        </c:majorGridlines>
        <c:title>
          <c:tx>
            <c:rich>
              <a:bodyPr/>
              <a:lstStyle/>
              <a:p>
                <a:pPr lvl="0">
                  <a:defRPr b="0">
                    <a:solidFill>
                      <a:srgbClr val="000000"/>
                    </a:solidFill>
                    <a:latin typeface="+mn-lt"/>
                  </a:defRPr>
                </a:pPr>
                <a:endParaRPr lang="fr-FR"/>
              </a:p>
            </c:rich>
          </c:tx>
          <c:overlay val="0"/>
        </c:title>
        <c:numFmt formatCode="0" sourceLinked="0"/>
        <c:majorTickMark val="cross"/>
        <c:minorTickMark val="none"/>
        <c:tickLblPos val="nextTo"/>
        <c:spPr>
          <a:ln>
            <a:noFill/>
          </a:ln>
        </c:spPr>
        <c:txPr>
          <a:bodyPr/>
          <a:lstStyle/>
          <a:p>
            <a:pPr lvl="0">
              <a:defRPr sz="1400" b="0" i="0">
                <a:solidFill>
                  <a:srgbClr val="0023AA"/>
                </a:solidFill>
                <a:latin typeface="Arial"/>
              </a:defRPr>
            </a:pPr>
            <a:endParaRPr lang="fr-FR"/>
          </a:p>
        </c:txPr>
        <c:crossAx val="235161931"/>
        <c:crosses val="autoZero"/>
        <c:crossBetween val="midCat"/>
      </c:valAx>
      <c:spPr>
        <a:ln>
          <a:noFill/>
          <a:prstDash val="sysDot"/>
        </a:ln>
      </c:spPr>
    </c:plotArea>
    <c:plotVisOnly val="1"/>
    <c:dispBlanksAs val="zero"/>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1"/>
        <c:ser>
          <c:idx val="0"/>
          <c:order val="0"/>
          <c:tx>
            <c:v>6e sextile Mt CO2</c:v>
          </c:tx>
          <c:spPr>
            <a:solidFill>
              <a:srgbClr val="165342"/>
            </a:solidFill>
            <a:ln w="12700" cmpd="sng">
              <a:solidFill>
                <a:srgbClr val="165341"/>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histo-50-50'!$R$102:$R$352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24.847664968217959</c:v>
                </c:pt>
                <c:pt idx="135">
                  <c:v>25.237219181494652</c:v>
                </c:pt>
                <c:pt idx="136">
                  <c:v>25.466368382814991</c:v>
                </c:pt>
                <c:pt idx="137">
                  <c:v>25.915112887266531</c:v>
                </c:pt>
                <c:pt idx="138">
                  <c:v>26.624761484316195</c:v>
                </c:pt>
                <c:pt idx="139">
                  <c:v>26.780023921727562</c:v>
                </c:pt>
                <c:pt idx="140">
                  <c:v>27.068438392664053</c:v>
                </c:pt>
                <c:pt idx="141">
                  <c:v>27.470166321856393</c:v>
                </c:pt>
                <c:pt idx="142">
                  <c:v>26.980843277241405</c:v>
                </c:pt>
                <c:pt idx="143">
                  <c:v>27.116408309069275</c:v>
                </c:pt>
                <c:pt idx="144">
                  <c:v>27.799719964880492</c:v>
                </c:pt>
                <c:pt idx="145">
                  <c:v>28.240692068464849</c:v>
                </c:pt>
                <c:pt idx="146">
                  <c:v>29.017082074821058</c:v>
                </c:pt>
                <c:pt idx="147">
                  <c:v>30.993733868851411</c:v>
                </c:pt>
                <c:pt idx="148">
                  <c:v>29.362043444253445</c:v>
                </c:pt>
                <c:pt idx="149">
                  <c:v>29.613521526931944</c:v>
                </c:pt>
                <c:pt idx="150">
                  <c:v>29.793161567756545</c:v>
                </c:pt>
                <c:pt idx="151">
                  <c:v>29.637522867576834</c:v>
                </c:pt>
                <c:pt idx="152">
                  <c:v>30.779701891611492</c:v>
                </c:pt>
                <c:pt idx="153">
                  <c:v>32.483705018088607</c:v>
                </c:pt>
                <c:pt idx="154">
                  <c:v>33.227993045366311</c:v>
                </c:pt>
                <c:pt idx="155">
                  <c:v>33.727218993729245</c:v>
                </c:pt>
                <c:pt idx="156">
                  <c:v>35.249149703992551</c:v>
                </c:pt>
                <c:pt idx="157">
                  <c:v>35.566203912441878</c:v>
                </c:pt>
                <c:pt idx="158">
                  <c:v>36.234667580386336</c:v>
                </c:pt>
                <c:pt idx="159">
                  <c:v>36.162583504710121</c:v>
                </c:pt>
                <c:pt idx="160">
                  <c:v>37.649543340444197</c:v>
                </c:pt>
                <c:pt idx="161">
                  <c:v>39.328191304245145</c:v>
                </c:pt>
                <c:pt idx="162">
                  <c:v>39.679372688803788</c:v>
                </c:pt>
                <c:pt idx="163">
                  <c:v>39.628635465152762</c:v>
                </c:pt>
                <c:pt idx="164">
                  <c:v>40.127321259899539</c:v>
                </c:pt>
                <c:pt idx="165">
                  <c:v>40.292615854325376</c:v>
                </c:pt>
                <c:pt idx="166">
                  <c:v>39.18453165904468</c:v>
                </c:pt>
                <c:pt idx="167">
                  <c:v>39.617429679458652</c:v>
                </c:pt>
                <c:pt idx="168">
                  <c:v>40.533157148269126</c:v>
                </c:pt>
                <c:pt idx="169">
                  <c:v>40.557409867710454</c:v>
                </c:pt>
                <c:pt idx="170">
                  <c:v>38.04492109311343</c:v>
                </c:pt>
                <c:pt idx="171">
                  <c:v>39.647220320196226</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0-6BE9-F245-9E09-D176BAE4766D}"/>
            </c:ext>
          </c:extLst>
        </c:ser>
        <c:ser>
          <c:idx val="1"/>
          <c:order val="1"/>
          <c:tx>
            <c:v>5e sextile Mt CO2</c:v>
          </c:tx>
          <c:spPr>
            <a:solidFill>
              <a:srgbClr val="1D725B"/>
            </a:solidFill>
            <a:ln w="12700" cmpd="sng">
              <a:solidFill>
                <a:srgbClr val="1D725B"/>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histo-50-50'!$Q$102:$Q$352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24.847664968217959</c:v>
                </c:pt>
                <c:pt idx="135">
                  <c:v>25.237219181494652</c:v>
                </c:pt>
                <c:pt idx="136">
                  <c:v>25.466368382814991</c:v>
                </c:pt>
                <c:pt idx="137">
                  <c:v>25.915112887266531</c:v>
                </c:pt>
                <c:pt idx="138">
                  <c:v>26.624761484316195</c:v>
                </c:pt>
                <c:pt idx="139">
                  <c:v>26.780023921727562</c:v>
                </c:pt>
                <c:pt idx="140">
                  <c:v>27.068438392664053</c:v>
                </c:pt>
                <c:pt idx="141">
                  <c:v>27.470166321856393</c:v>
                </c:pt>
                <c:pt idx="142">
                  <c:v>26.980843277241405</c:v>
                </c:pt>
                <c:pt idx="143">
                  <c:v>27.116408309069275</c:v>
                </c:pt>
                <c:pt idx="144">
                  <c:v>27.799719964880492</c:v>
                </c:pt>
                <c:pt idx="145">
                  <c:v>28.240692068464849</c:v>
                </c:pt>
                <c:pt idx="146">
                  <c:v>29.017082074821058</c:v>
                </c:pt>
                <c:pt idx="147">
                  <c:v>30.993733868851411</c:v>
                </c:pt>
                <c:pt idx="148">
                  <c:v>29.362043444253445</c:v>
                </c:pt>
                <c:pt idx="149">
                  <c:v>29.613521526931944</c:v>
                </c:pt>
                <c:pt idx="150">
                  <c:v>29.793161567756545</c:v>
                </c:pt>
                <c:pt idx="151">
                  <c:v>29.637522867576834</c:v>
                </c:pt>
                <c:pt idx="152">
                  <c:v>30.779701891611492</c:v>
                </c:pt>
                <c:pt idx="153">
                  <c:v>32.483705018088607</c:v>
                </c:pt>
                <c:pt idx="154">
                  <c:v>33.227993045366311</c:v>
                </c:pt>
                <c:pt idx="155">
                  <c:v>33.727218993729245</c:v>
                </c:pt>
                <c:pt idx="156">
                  <c:v>35.249149703992551</c:v>
                </c:pt>
                <c:pt idx="157">
                  <c:v>35.566203912441878</c:v>
                </c:pt>
                <c:pt idx="158">
                  <c:v>36.234667580386336</c:v>
                </c:pt>
                <c:pt idx="159">
                  <c:v>36.162583504710121</c:v>
                </c:pt>
                <c:pt idx="160">
                  <c:v>37.649543340444197</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1-6BE9-F245-9E09-D176BAE4766D}"/>
            </c:ext>
          </c:extLst>
        </c:ser>
        <c:ser>
          <c:idx val="2"/>
          <c:order val="2"/>
          <c:tx>
            <c:v>4e sextile Mt CO2</c:v>
          </c:tx>
          <c:spPr>
            <a:solidFill>
              <a:srgbClr val="2BAB8A"/>
            </a:solidFill>
            <a:ln w="19050" cmpd="sng">
              <a:solidFill>
                <a:srgbClr val="2BAB8A"/>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histo-50-50'!$P$102:$P$352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24.847664968217959</c:v>
                </c:pt>
                <c:pt idx="135">
                  <c:v>25.237219181494652</c:v>
                </c:pt>
                <c:pt idx="136">
                  <c:v>25.466368382814991</c:v>
                </c:pt>
                <c:pt idx="137">
                  <c:v>25.915112887266531</c:v>
                </c:pt>
                <c:pt idx="138">
                  <c:v>26.624761484316195</c:v>
                </c:pt>
                <c:pt idx="139">
                  <c:v>26.780023921727562</c:v>
                </c:pt>
                <c:pt idx="140">
                  <c:v>27.068438392664053</c:v>
                </c:pt>
                <c:pt idx="141">
                  <c:v>27.470166321856393</c:v>
                </c:pt>
                <c:pt idx="142">
                  <c:v>26.980843277241405</c:v>
                </c:pt>
                <c:pt idx="143">
                  <c:v>27.116408309069275</c:v>
                </c:pt>
                <c:pt idx="144">
                  <c:v>27.799719964880492</c:v>
                </c:pt>
                <c:pt idx="145">
                  <c:v>28.240692068464849</c:v>
                </c:pt>
                <c:pt idx="146">
                  <c:v>29.017082074821058</c:v>
                </c:pt>
                <c:pt idx="147">
                  <c:v>30.993733868851411</c:v>
                </c:pt>
                <c:pt idx="148">
                  <c:v>29.362043444253445</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2-6BE9-F245-9E09-D176BAE4766D}"/>
            </c:ext>
          </c:extLst>
        </c:ser>
        <c:ser>
          <c:idx val="3"/>
          <c:order val="3"/>
          <c:tx>
            <c:v>3e sextile Mt CO2</c:v>
          </c:tx>
          <c:spPr>
            <a:solidFill>
              <a:srgbClr val="64D6B8"/>
            </a:solidFill>
            <a:ln w="22225" cmpd="sng">
              <a:solidFill>
                <a:srgbClr val="64D6B8"/>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histo-50-50'!$O$102:$O$352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16.57181328260242</c:v>
                </c:pt>
                <c:pt idx="115">
                  <c:v>16.521769050584016</c:v>
                </c:pt>
                <c:pt idx="116">
                  <c:v>16.820338222269744</c:v>
                </c:pt>
                <c:pt idx="117">
                  <c:v>17.283439782175858</c:v>
                </c:pt>
                <c:pt idx="118">
                  <c:v>17.977593529471438</c:v>
                </c:pt>
                <c:pt idx="119">
                  <c:v>18.51547936961283</c:v>
                </c:pt>
                <c:pt idx="120">
                  <c:v>19.625628844106085</c:v>
                </c:pt>
                <c:pt idx="121">
                  <c:v>20.177705755814202</c:v>
                </c:pt>
                <c:pt idx="122">
                  <c:v>20.912730472806111</c:v>
                </c:pt>
                <c:pt idx="123">
                  <c:v>21.632891387621175</c:v>
                </c:pt>
                <c:pt idx="124">
                  <c:v>21.393615386552753</c:v>
                </c:pt>
                <c:pt idx="125">
                  <c:v>22.254635563856706</c:v>
                </c:pt>
                <c:pt idx="126">
                  <c:v>22.770797772906477</c:v>
                </c:pt>
                <c:pt idx="127">
                  <c:v>23.154700904024764</c:v>
                </c:pt>
                <c:pt idx="128">
                  <c:v>23.312813347726173</c:v>
                </c:pt>
                <c:pt idx="129">
                  <c:v>23.880343069534778</c:v>
                </c:pt>
                <c:pt idx="130">
                  <c:v>23.653702493305389</c:v>
                </c:pt>
                <c:pt idx="131">
                  <c:v>23.358794794357511</c:v>
                </c:pt>
                <c:pt idx="132">
                  <c:v>23.126264768208173</c:v>
                </c:pt>
                <c:pt idx="133">
                  <c:v>23.676440445949865</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3-6BE9-F245-9E09-D176BAE4766D}"/>
            </c:ext>
          </c:extLst>
        </c:ser>
        <c:ser>
          <c:idx val="4"/>
          <c:order val="4"/>
          <c:tx>
            <c:v>2e sextile Mt CO2</c:v>
          </c:tx>
          <c:spPr>
            <a:solidFill>
              <a:srgbClr val="B7EDDF"/>
            </a:solidFill>
            <a:ln w="22225" cmpd="sng">
              <a:solidFill>
                <a:srgbClr val="B7EDDF"/>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histo-50-50'!$N$102:$N$352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8.6280313203954826</c:v>
                </c:pt>
                <c:pt idx="79">
                  <c:v>8.9233426506477365</c:v>
                </c:pt>
                <c:pt idx="80">
                  <c:v>8.6948729867563674</c:v>
                </c:pt>
                <c:pt idx="81">
                  <c:v>8.3732515588998329</c:v>
                </c:pt>
                <c:pt idx="82">
                  <c:v>8.0709931537074251</c:v>
                </c:pt>
                <c:pt idx="83">
                  <c:v>8.289585247036106</c:v>
                </c:pt>
                <c:pt idx="84">
                  <c:v>8.638195367473573</c:v>
                </c:pt>
                <c:pt idx="85">
                  <c:v>8.8067082903248899</c:v>
                </c:pt>
                <c:pt idx="86">
                  <c:v>9.2052248683300046</c:v>
                </c:pt>
                <c:pt idx="87">
                  <c:v>9.4984783273280247</c:v>
                </c:pt>
                <c:pt idx="88">
                  <c:v>9.2691335986943102</c:v>
                </c:pt>
                <c:pt idx="89">
                  <c:v>9.5181494774459505</c:v>
                </c:pt>
                <c:pt idx="90">
                  <c:v>10.115727025197421</c:v>
                </c:pt>
                <c:pt idx="91">
                  <c:v>10.318852301363135</c:v>
                </c:pt>
                <c:pt idx="92">
                  <c:v>10.304074134188228</c:v>
                </c:pt>
                <c:pt idx="93">
                  <c:v>10.374740400994201</c:v>
                </c:pt>
                <c:pt idx="94">
                  <c:v>10.438248155507077</c:v>
                </c:pt>
                <c:pt idx="95">
                  <c:v>9.543500228570478</c:v>
                </c:pt>
                <c:pt idx="96">
                  <c:v>9.9025333590233604</c:v>
                </c:pt>
                <c:pt idx="97">
                  <c:v>10.364721564805484</c:v>
                </c:pt>
                <c:pt idx="98">
                  <c:v>10.566799940657729</c:v>
                </c:pt>
                <c:pt idx="99">
                  <c:v>10.339133645093513</c:v>
                </c:pt>
                <c:pt idx="100">
                  <c:v>11.457439026347748</c:v>
                </c:pt>
                <c:pt idx="101">
                  <c:v>12.011513628863796</c:v>
                </c:pt>
                <c:pt idx="102">
                  <c:v>12.307491324885532</c:v>
                </c:pt>
                <c:pt idx="103">
                  <c:v>12.627519236986721</c:v>
                </c:pt>
                <c:pt idx="104">
                  <c:v>12.962626125687956</c:v>
                </c:pt>
                <c:pt idx="105">
                  <c:v>13.824315378450608</c:v>
                </c:pt>
                <c:pt idx="106">
                  <c:v>14.525670043885109</c:v>
                </c:pt>
                <c:pt idx="107">
                  <c:v>14.975138812930451</c:v>
                </c:pt>
                <c:pt idx="108">
                  <c:v>15.418824212069483</c:v>
                </c:pt>
                <c:pt idx="109">
                  <c:v>15.629536519383526</c:v>
                </c:pt>
                <c:pt idx="110">
                  <c:v>16.190707884844571</c:v>
                </c:pt>
                <c:pt idx="111">
                  <c:v>16.252091147381758</c:v>
                </c:pt>
                <c:pt idx="112">
                  <c:v>16.322682171819686</c:v>
                </c:pt>
                <c:pt idx="113">
                  <c:v>16.335827304892995</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4-6BE9-F245-9E09-D176BAE4766D}"/>
            </c:ext>
          </c:extLst>
        </c:ser>
        <c:ser>
          <c:idx val="5"/>
          <c:order val="5"/>
          <c:tx>
            <c:v>1er sextile Mt CO2</c:v>
          </c:tx>
          <c:spPr>
            <a:solidFill>
              <a:srgbClr val="DBF6EF"/>
            </a:solidFill>
            <a:ln w="25400" cmpd="sng">
              <a:solidFill>
                <a:srgbClr val="DBF6EF"/>
              </a:solidFill>
            </a:ln>
          </c:spPr>
          <c:cat>
            <c:numRef>
              <c:f>'Données histo-50-50'!$F$102:$F$352</c:f>
              <c:numCache>
                <c:formatCode>General</c:formatCode>
                <c:ptCount val="25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pt idx="171">
                  <c:v>2021</c:v>
                </c:pt>
                <c:pt idx="172">
                  <c:v>2022</c:v>
                </c:pt>
                <c:pt idx="173">
                  <c:v>2023</c:v>
                </c:pt>
                <c:pt idx="174">
                  <c:v>2024</c:v>
                </c:pt>
                <c:pt idx="175">
                  <c:v>2025</c:v>
                </c:pt>
                <c:pt idx="176">
                  <c:v>2026</c:v>
                </c:pt>
                <c:pt idx="177">
                  <c:v>2027</c:v>
                </c:pt>
                <c:pt idx="178">
                  <c:v>2028</c:v>
                </c:pt>
                <c:pt idx="179">
                  <c:v>2029</c:v>
                </c:pt>
                <c:pt idx="180">
                  <c:v>2030</c:v>
                </c:pt>
                <c:pt idx="181">
                  <c:v>2031</c:v>
                </c:pt>
                <c:pt idx="182">
                  <c:v>2032</c:v>
                </c:pt>
                <c:pt idx="183">
                  <c:v>2033</c:v>
                </c:pt>
                <c:pt idx="184">
                  <c:v>2034</c:v>
                </c:pt>
                <c:pt idx="185">
                  <c:v>2035</c:v>
                </c:pt>
                <c:pt idx="186">
                  <c:v>2036</c:v>
                </c:pt>
                <c:pt idx="187">
                  <c:v>2037</c:v>
                </c:pt>
                <c:pt idx="188">
                  <c:v>2038</c:v>
                </c:pt>
                <c:pt idx="189">
                  <c:v>2039</c:v>
                </c:pt>
                <c:pt idx="190">
                  <c:v>2040</c:v>
                </c:pt>
                <c:pt idx="191">
                  <c:v>2041</c:v>
                </c:pt>
                <c:pt idx="192">
                  <c:v>2042</c:v>
                </c:pt>
                <c:pt idx="193">
                  <c:v>2043</c:v>
                </c:pt>
                <c:pt idx="194">
                  <c:v>2044</c:v>
                </c:pt>
                <c:pt idx="195">
                  <c:v>2045</c:v>
                </c:pt>
                <c:pt idx="196">
                  <c:v>2046</c:v>
                </c:pt>
                <c:pt idx="197">
                  <c:v>2047</c:v>
                </c:pt>
                <c:pt idx="198">
                  <c:v>2048</c:v>
                </c:pt>
                <c:pt idx="199">
                  <c:v>2049</c:v>
                </c:pt>
                <c:pt idx="200">
                  <c:v>2050</c:v>
                </c:pt>
                <c:pt idx="201">
                  <c:v>2051</c:v>
                </c:pt>
                <c:pt idx="202">
                  <c:v>2052</c:v>
                </c:pt>
                <c:pt idx="203">
                  <c:v>2053</c:v>
                </c:pt>
                <c:pt idx="204">
                  <c:v>2054</c:v>
                </c:pt>
                <c:pt idx="205">
                  <c:v>2055</c:v>
                </c:pt>
                <c:pt idx="206">
                  <c:v>2056</c:v>
                </c:pt>
                <c:pt idx="207">
                  <c:v>2057</c:v>
                </c:pt>
                <c:pt idx="208">
                  <c:v>2058</c:v>
                </c:pt>
                <c:pt idx="209">
                  <c:v>2059</c:v>
                </c:pt>
                <c:pt idx="210">
                  <c:v>2060</c:v>
                </c:pt>
                <c:pt idx="211">
                  <c:v>2061</c:v>
                </c:pt>
                <c:pt idx="212">
                  <c:v>2062</c:v>
                </c:pt>
                <c:pt idx="213">
                  <c:v>2063</c:v>
                </c:pt>
                <c:pt idx="214">
                  <c:v>2064</c:v>
                </c:pt>
                <c:pt idx="215">
                  <c:v>2065</c:v>
                </c:pt>
                <c:pt idx="216">
                  <c:v>2066</c:v>
                </c:pt>
                <c:pt idx="217">
                  <c:v>2067</c:v>
                </c:pt>
                <c:pt idx="218">
                  <c:v>2068</c:v>
                </c:pt>
                <c:pt idx="219">
                  <c:v>2069</c:v>
                </c:pt>
                <c:pt idx="220">
                  <c:v>2070</c:v>
                </c:pt>
                <c:pt idx="221">
                  <c:v>2071</c:v>
                </c:pt>
                <c:pt idx="222">
                  <c:v>2072</c:v>
                </c:pt>
                <c:pt idx="223">
                  <c:v>2073</c:v>
                </c:pt>
                <c:pt idx="224">
                  <c:v>2074</c:v>
                </c:pt>
                <c:pt idx="225">
                  <c:v>2075</c:v>
                </c:pt>
                <c:pt idx="226">
                  <c:v>2076</c:v>
                </c:pt>
                <c:pt idx="227">
                  <c:v>2077</c:v>
                </c:pt>
                <c:pt idx="228">
                  <c:v>2078</c:v>
                </c:pt>
                <c:pt idx="229">
                  <c:v>2079</c:v>
                </c:pt>
                <c:pt idx="230">
                  <c:v>2080</c:v>
                </c:pt>
                <c:pt idx="231">
                  <c:v>2081</c:v>
                </c:pt>
                <c:pt idx="232">
                  <c:v>2082</c:v>
                </c:pt>
                <c:pt idx="233">
                  <c:v>2083</c:v>
                </c:pt>
                <c:pt idx="234">
                  <c:v>2084</c:v>
                </c:pt>
                <c:pt idx="235">
                  <c:v>2085</c:v>
                </c:pt>
                <c:pt idx="236">
                  <c:v>2086</c:v>
                </c:pt>
                <c:pt idx="237">
                  <c:v>2087</c:v>
                </c:pt>
                <c:pt idx="238">
                  <c:v>2088</c:v>
                </c:pt>
                <c:pt idx="239">
                  <c:v>2089</c:v>
                </c:pt>
                <c:pt idx="240">
                  <c:v>2090</c:v>
                </c:pt>
                <c:pt idx="241">
                  <c:v>2091</c:v>
                </c:pt>
                <c:pt idx="242">
                  <c:v>2092</c:v>
                </c:pt>
                <c:pt idx="243">
                  <c:v>2093</c:v>
                </c:pt>
                <c:pt idx="244">
                  <c:v>2094</c:v>
                </c:pt>
                <c:pt idx="245">
                  <c:v>2095</c:v>
                </c:pt>
                <c:pt idx="246">
                  <c:v>2096</c:v>
                </c:pt>
                <c:pt idx="247">
                  <c:v>2097</c:v>
                </c:pt>
                <c:pt idx="248">
                  <c:v>2098</c:v>
                </c:pt>
                <c:pt idx="249">
                  <c:v>2099</c:v>
                </c:pt>
                <c:pt idx="250">
                  <c:v>2100</c:v>
                </c:pt>
              </c:numCache>
            </c:numRef>
          </c:cat>
          <c:val>
            <c:numRef>
              <c:f>'Données histo-50-50'!$M$102:$M$352</c:f>
              <c:numCache>
                <c:formatCode>0.00</c:formatCode>
                <c:ptCount val="251"/>
                <c:pt idx="0">
                  <c:v>2.7364205742591001</c:v>
                </c:pt>
                <c:pt idx="1">
                  <c:v>2.8157937945457543</c:v>
                </c:pt>
                <c:pt idx="2">
                  <c:v>2.8639114494338038</c:v>
                </c:pt>
                <c:pt idx="3">
                  <c:v>2.9224276198034942</c:v>
                </c:pt>
                <c:pt idx="4">
                  <c:v>2.9876461797795653</c:v>
                </c:pt>
                <c:pt idx="5">
                  <c:v>3.0094479322559855</c:v>
                </c:pt>
                <c:pt idx="6">
                  <c:v>3.0545440527678118</c:v>
                </c:pt>
                <c:pt idx="7">
                  <c:v>3.0838242081066785</c:v>
                </c:pt>
                <c:pt idx="8">
                  <c:v>3.1150860669180376</c:v>
                </c:pt>
                <c:pt idx="9">
                  <c:v>3.1559031792581158</c:v>
                </c:pt>
                <c:pt idx="10">
                  <c:v>3.0568955971231975</c:v>
                </c:pt>
                <c:pt idx="11">
                  <c:v>2.9585824135628704</c:v>
                </c:pt>
                <c:pt idx="12">
                  <c:v>2.9572215403537783</c:v>
                </c:pt>
                <c:pt idx="13">
                  <c:v>2.9788085610807697</c:v>
                </c:pt>
                <c:pt idx="14">
                  <c:v>2.9759362593024465</c:v>
                </c:pt>
                <c:pt idx="15">
                  <c:v>2.9644277646545212</c:v>
                </c:pt>
                <c:pt idx="16">
                  <c:v>2.9672043475039316</c:v>
                </c:pt>
                <c:pt idx="17">
                  <c:v>3.006746706196882</c:v>
                </c:pt>
                <c:pt idx="18">
                  <c:v>3.007539321335766</c:v>
                </c:pt>
                <c:pt idx="19">
                  <c:v>3.0219822677474064</c:v>
                </c:pt>
                <c:pt idx="20">
                  <c:v>3.2261820592057577</c:v>
                </c:pt>
                <c:pt idx="21">
                  <c:v>3.368499988453094</c:v>
                </c:pt>
                <c:pt idx="22">
                  <c:v>3.4786194106779793</c:v>
                </c:pt>
                <c:pt idx="23">
                  <c:v>3.5905399337381128</c:v>
                </c:pt>
                <c:pt idx="24">
                  <c:v>3.5982742593870047</c:v>
                </c:pt>
                <c:pt idx="25">
                  <c:v>3.6902136477267415</c:v>
                </c:pt>
                <c:pt idx="26">
                  <c:v>3.7312551993289205</c:v>
                </c:pt>
                <c:pt idx="27">
                  <c:v>3.7905457091219081</c:v>
                </c:pt>
                <c:pt idx="28">
                  <c:v>3.8378047274500893</c:v>
                </c:pt>
                <c:pt idx="29">
                  <c:v>3.9344987478394837</c:v>
                </c:pt>
                <c:pt idx="30">
                  <c:v>4.0777224133311414</c:v>
                </c:pt>
                <c:pt idx="31">
                  <c:v>4.0995691704548385</c:v>
                </c:pt>
                <c:pt idx="32">
                  <c:v>4.2163934726820722</c:v>
                </c:pt>
                <c:pt idx="33">
                  <c:v>4.3335803209985881</c:v>
                </c:pt>
                <c:pt idx="34">
                  <c:v>4.359728187321144</c:v>
                </c:pt>
                <c:pt idx="35">
                  <c:v>4.3718761837073918</c:v>
                </c:pt>
                <c:pt idx="36">
                  <c:v>4.416148121278817</c:v>
                </c:pt>
                <c:pt idx="37">
                  <c:v>4.512627125747426</c:v>
                </c:pt>
                <c:pt idx="38">
                  <c:v>4.6378098895286071</c:v>
                </c:pt>
                <c:pt idx="39">
                  <c:v>4.6381667102848034</c:v>
                </c:pt>
                <c:pt idx="40">
                  <c:v>4.8810055045210987</c:v>
                </c:pt>
                <c:pt idx="41">
                  <c:v>5.0431417816109292</c:v>
                </c:pt>
                <c:pt idx="42">
                  <c:v>5.0960280131855376</c:v>
                </c:pt>
                <c:pt idx="43">
                  <c:v>5.1383457156390557</c:v>
                </c:pt>
                <c:pt idx="44">
                  <c:v>5.2202906253982695</c:v>
                </c:pt>
                <c:pt idx="45">
                  <c:v>5.3347578249954255</c:v>
                </c:pt>
                <c:pt idx="46">
                  <c:v>5.4192667781144088</c:v>
                </c:pt>
                <c:pt idx="47">
                  <c:v>5.5323858526939746</c:v>
                </c:pt>
                <c:pt idx="48">
                  <c:v>5.6598532388896272</c:v>
                </c:pt>
                <c:pt idx="49">
                  <c:v>5.8507964477258305</c:v>
                </c:pt>
                <c:pt idx="50">
                  <c:v>6.0638216816182355</c:v>
                </c:pt>
                <c:pt idx="51">
                  <c:v>6.1880247148348166</c:v>
                </c:pt>
                <c:pt idx="52">
                  <c:v>6.3011216063663147</c:v>
                </c:pt>
                <c:pt idx="53">
                  <c:v>6.5178871201554758</c:v>
                </c:pt>
                <c:pt idx="54">
                  <c:v>6.6016426721387163</c:v>
                </c:pt>
                <c:pt idx="55">
                  <c:v>6.7721854001230666</c:v>
                </c:pt>
                <c:pt idx="56">
                  <c:v>6.9133264221218553</c:v>
                </c:pt>
                <c:pt idx="57">
                  <c:v>7.2697700337346918</c:v>
                </c:pt>
                <c:pt idx="58">
                  <c:v>7.1899049379057374</c:v>
                </c:pt>
                <c:pt idx="59">
                  <c:v>7.3404192302640352</c:v>
                </c:pt>
                <c:pt idx="60">
                  <c:v>7.4906376003404818</c:v>
                </c:pt>
                <c:pt idx="61">
                  <c:v>7.5345237204199265</c:v>
                </c:pt>
                <c:pt idx="62">
                  <c:v>7.6242861346050637</c:v>
                </c:pt>
                <c:pt idx="63">
                  <c:v>7.8958392017408938</c:v>
                </c:pt>
                <c:pt idx="64">
                  <c:v>7.5642418159787894</c:v>
                </c:pt>
                <c:pt idx="65">
                  <c:v>7.4729207057623617</c:v>
                </c:pt>
                <c:pt idx="66">
                  <c:v>7.6745067314454767</c:v>
                </c:pt>
                <c:pt idx="67">
                  <c:v>7.8317318843849577</c:v>
                </c:pt>
                <c:pt idx="68">
                  <c:v>7.8044753131257627</c:v>
                </c:pt>
                <c:pt idx="69">
                  <c:v>7.3229804681076018</c:v>
                </c:pt>
                <c:pt idx="70">
                  <c:v>7.9386227761948547</c:v>
                </c:pt>
                <c:pt idx="71">
                  <c:v>7.608111838491161</c:v>
                </c:pt>
                <c:pt idx="72">
                  <c:v>7.8006541629940758</c:v>
                </c:pt>
                <c:pt idx="73">
                  <c:v>8.2585729636108081</c:v>
                </c:pt>
                <c:pt idx="74">
                  <c:v>8.2825976391386451</c:v>
                </c:pt>
                <c:pt idx="75">
                  <c:v>8.3795584575590443</c:v>
                </c:pt>
                <c:pt idx="76">
                  <c:v>8.3074407945266131</c:v>
                </c:pt>
                <c:pt idx="77">
                  <c:v>8.6359527578314843</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numCache>
            </c:numRef>
          </c:val>
          <c:extLst>
            <c:ext xmlns:c16="http://schemas.microsoft.com/office/drawing/2014/chart" uri="{C3380CC4-5D6E-409C-BE32-E72D297353CC}">
              <c16:uniqueId val="{00000005-6BE9-F245-9E09-D176BAE4766D}"/>
            </c:ext>
          </c:extLst>
        </c:ser>
        <c:dLbls>
          <c:showLegendKey val="0"/>
          <c:showVal val="0"/>
          <c:showCatName val="0"/>
          <c:showSerName val="0"/>
          <c:showPercent val="0"/>
          <c:showBubbleSize val="0"/>
        </c:dLbls>
        <c:axId val="1796637981"/>
        <c:axId val="1587706084"/>
      </c:areaChart>
      <c:catAx>
        <c:axId val="1796637981"/>
        <c:scaling>
          <c:orientation val="minMax"/>
        </c:scaling>
        <c:delete val="1"/>
        <c:axPos val="b"/>
        <c:title>
          <c:tx>
            <c:rich>
              <a:bodyPr/>
              <a:lstStyle/>
              <a:p>
                <a:pPr lvl="0">
                  <a:defRPr b="0">
                    <a:solidFill>
                      <a:srgbClr val="000000"/>
                    </a:solidFill>
                    <a:latin typeface="+mn-lt"/>
                  </a:defRPr>
                </a:pPr>
                <a:endParaRPr lang="fr-FR"/>
              </a:p>
            </c:rich>
          </c:tx>
          <c:overlay val="0"/>
        </c:title>
        <c:numFmt formatCode="General" sourceLinked="1"/>
        <c:majorTickMark val="cross"/>
        <c:minorTickMark val="none"/>
        <c:tickLblPos val="nextTo"/>
        <c:crossAx val="1587706084"/>
        <c:crosses val="autoZero"/>
        <c:auto val="1"/>
        <c:lblAlgn val="ctr"/>
        <c:lblOffset val="100"/>
        <c:noMultiLvlLbl val="1"/>
      </c:catAx>
      <c:valAx>
        <c:axId val="1587706084"/>
        <c:scaling>
          <c:orientation val="minMax"/>
          <c:max val="70"/>
        </c:scaling>
        <c:delete val="1"/>
        <c:axPos val="l"/>
        <c:majorGridlines>
          <c:spPr>
            <a:ln>
              <a:noFill/>
            </a:ln>
          </c:spPr>
        </c:majorGridlines>
        <c:title>
          <c:tx>
            <c:rich>
              <a:bodyPr/>
              <a:lstStyle/>
              <a:p>
                <a:pPr lvl="0">
                  <a:defRPr b="0">
                    <a:solidFill>
                      <a:srgbClr val="000000"/>
                    </a:solidFill>
                    <a:latin typeface="+mn-lt"/>
                  </a:defRPr>
                </a:pPr>
                <a:endParaRPr lang="fr-FR"/>
              </a:p>
            </c:rich>
          </c:tx>
          <c:overlay val="0"/>
        </c:title>
        <c:numFmt formatCode="0" sourceLinked="0"/>
        <c:majorTickMark val="cross"/>
        <c:minorTickMark val="none"/>
        <c:tickLblPos val="nextTo"/>
        <c:crossAx val="1796637981"/>
        <c:crosses val="autoZero"/>
        <c:crossBetween val="midCat"/>
      </c:valAx>
    </c:plotArea>
    <c:plotVisOnly val="1"/>
    <c:dispBlanksAs val="zero"/>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4-F0BE-409A-904C-BEADA75275D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F0BE-409A-904C-BEADA75275D6}"/>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6-F0BE-409A-904C-BEADA75275D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F0BE-409A-904C-BEADA75275D6}"/>
              </c:ext>
            </c:extLst>
          </c:dPt>
          <c:dPt>
            <c:idx val="5"/>
            <c:invertIfNegative val="0"/>
            <c:bubble3D val="0"/>
            <c:spPr>
              <a:solidFill>
                <a:schemeClr val="bg2"/>
              </a:solidFill>
              <a:ln>
                <a:noFill/>
              </a:ln>
              <a:effectLst/>
            </c:spPr>
            <c:extLst>
              <c:ext xmlns:c16="http://schemas.microsoft.com/office/drawing/2014/chart" uri="{C3380CC4-5D6E-409C-BE32-E72D297353CC}">
                <c16:uniqueId val="{00000008-F0BE-409A-904C-BEADA75275D6}"/>
              </c:ext>
            </c:extLst>
          </c:dPt>
          <c:val>
            <c:numRef>
              <c:f>Feuil1!$B$3:$B$8</c:f>
              <c:numCache>
                <c:formatCode>0.00%</c:formatCode>
                <c:ptCount val="6"/>
                <c:pt idx="0">
                  <c:v>0.91500000000000004</c:v>
                </c:pt>
                <c:pt idx="1">
                  <c:v>0.95499999999999996</c:v>
                </c:pt>
                <c:pt idx="2" formatCode="0%">
                  <c:v>0.67</c:v>
                </c:pt>
                <c:pt idx="3">
                  <c:v>0.92400000000000004</c:v>
                </c:pt>
                <c:pt idx="4" formatCode="0%">
                  <c:v>0.73</c:v>
                </c:pt>
                <c:pt idx="5" formatCode="0%">
                  <c:v>0.4</c:v>
                </c:pt>
              </c:numCache>
            </c:numRef>
          </c:val>
          <c:extLst>
            <c:ext xmlns:c16="http://schemas.microsoft.com/office/drawing/2014/chart" uri="{C3380CC4-5D6E-409C-BE32-E72D297353CC}">
              <c16:uniqueId val="{00000000-F0BE-409A-904C-BEADA75275D6}"/>
            </c:ext>
          </c:extLst>
        </c:ser>
        <c:ser>
          <c:idx val="1"/>
          <c:order val="1"/>
          <c:spPr>
            <a:solidFill>
              <a:schemeClr val="bg1">
                <a:lumMod val="85000"/>
              </a:schemeClr>
            </a:solidFill>
            <a:ln>
              <a:noFill/>
            </a:ln>
            <a:effectLst/>
          </c:spPr>
          <c:invertIfNegative val="0"/>
          <c:val>
            <c:numRef>
              <c:f>Feuil1!$C$3:$C$8</c:f>
              <c:numCache>
                <c:formatCode>0.00%</c:formatCode>
                <c:ptCount val="6"/>
                <c:pt idx="0">
                  <c:v>8.4999999999999964E-2</c:v>
                </c:pt>
                <c:pt idx="1">
                  <c:v>4.500000000000004E-2</c:v>
                </c:pt>
                <c:pt idx="2">
                  <c:v>0.32999999999999996</c:v>
                </c:pt>
                <c:pt idx="3">
                  <c:v>7.5999999999999956E-2</c:v>
                </c:pt>
                <c:pt idx="4">
                  <c:v>0.27</c:v>
                </c:pt>
                <c:pt idx="5">
                  <c:v>0.6</c:v>
                </c:pt>
              </c:numCache>
            </c:numRef>
          </c:val>
          <c:extLst>
            <c:ext xmlns:c16="http://schemas.microsoft.com/office/drawing/2014/chart" uri="{C3380CC4-5D6E-409C-BE32-E72D297353CC}">
              <c16:uniqueId val="{00000001-F0BE-409A-904C-BEADA75275D6}"/>
            </c:ext>
          </c:extLst>
        </c:ser>
        <c:dLbls>
          <c:showLegendKey val="0"/>
          <c:showVal val="0"/>
          <c:showCatName val="0"/>
          <c:showSerName val="0"/>
          <c:showPercent val="0"/>
          <c:showBubbleSize val="0"/>
        </c:dLbls>
        <c:gapWidth val="150"/>
        <c:overlap val="100"/>
        <c:axId val="462839000"/>
        <c:axId val="462839656"/>
      </c:barChart>
      <c:catAx>
        <c:axId val="462839000"/>
        <c:scaling>
          <c:orientation val="minMax"/>
        </c:scaling>
        <c:delete val="1"/>
        <c:axPos val="b"/>
        <c:majorTickMark val="none"/>
        <c:minorTickMark val="none"/>
        <c:tickLblPos val="nextTo"/>
        <c:crossAx val="462839656"/>
        <c:crosses val="autoZero"/>
        <c:auto val="1"/>
        <c:lblAlgn val="ctr"/>
        <c:lblOffset val="100"/>
        <c:noMultiLvlLbl val="0"/>
      </c:catAx>
      <c:valAx>
        <c:axId val="462839656"/>
        <c:scaling>
          <c:orientation val="minMax"/>
        </c:scaling>
        <c:delete val="1"/>
        <c:axPos val="l"/>
        <c:numFmt formatCode="0.00%" sourceLinked="1"/>
        <c:majorTickMark val="none"/>
        <c:minorTickMark val="none"/>
        <c:tickLblPos val="nextTo"/>
        <c:crossAx val="462839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2"/>
            </a:solidFill>
            <a:ln>
              <a:noFill/>
            </a:ln>
            <a:effectLst/>
          </c:spPr>
          <c:invertIfNegative val="0"/>
          <c:dPt>
            <c:idx val="1"/>
            <c:invertIfNegative val="0"/>
            <c:bubble3D val="0"/>
            <c:extLst>
              <c:ext xmlns:c16="http://schemas.microsoft.com/office/drawing/2014/chart" uri="{C3380CC4-5D6E-409C-BE32-E72D297353CC}">
                <c16:uniqueId val="{00000002-F244-496D-BDC8-42C03F5A6EE1}"/>
              </c:ext>
            </c:extLst>
          </c:dPt>
          <c:dPt>
            <c:idx val="2"/>
            <c:invertIfNegative val="0"/>
            <c:bubble3D val="0"/>
            <c:extLst>
              <c:ext xmlns:c16="http://schemas.microsoft.com/office/drawing/2014/chart" uri="{C3380CC4-5D6E-409C-BE32-E72D297353CC}">
                <c16:uniqueId val="{00000003-F244-496D-BDC8-42C03F5A6EE1}"/>
              </c:ext>
            </c:extLst>
          </c:dPt>
          <c:dPt>
            <c:idx val="3"/>
            <c:invertIfNegative val="0"/>
            <c:bubble3D val="0"/>
            <c:extLst>
              <c:ext xmlns:c16="http://schemas.microsoft.com/office/drawing/2014/chart" uri="{C3380CC4-5D6E-409C-BE32-E72D297353CC}">
                <c16:uniqueId val="{00000004-F244-496D-BDC8-42C03F5A6EE1}"/>
              </c:ext>
            </c:extLst>
          </c:dPt>
          <c:dPt>
            <c:idx val="4"/>
            <c:invertIfNegative val="0"/>
            <c:bubble3D val="0"/>
            <c:extLst>
              <c:ext xmlns:c16="http://schemas.microsoft.com/office/drawing/2014/chart" uri="{C3380CC4-5D6E-409C-BE32-E72D297353CC}">
                <c16:uniqueId val="{00000005-F244-496D-BDC8-42C03F5A6EE1}"/>
              </c:ext>
            </c:extLst>
          </c:dPt>
          <c:dPt>
            <c:idx val="5"/>
            <c:invertIfNegative val="0"/>
            <c:bubble3D val="0"/>
            <c:extLst>
              <c:ext xmlns:c16="http://schemas.microsoft.com/office/drawing/2014/chart" uri="{C3380CC4-5D6E-409C-BE32-E72D297353CC}">
                <c16:uniqueId val="{00000006-F244-496D-BDC8-42C03F5A6EE1}"/>
              </c:ext>
            </c:extLst>
          </c:dPt>
          <c:val>
            <c:numRef>
              <c:f>Feuil1!$D$3:$D$8</c:f>
              <c:numCache>
                <c:formatCode>0%</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0-F244-496D-BDC8-42C03F5A6EE1}"/>
            </c:ext>
          </c:extLst>
        </c:ser>
        <c:dLbls>
          <c:showLegendKey val="0"/>
          <c:showVal val="0"/>
          <c:showCatName val="0"/>
          <c:showSerName val="0"/>
          <c:showPercent val="0"/>
          <c:showBubbleSize val="0"/>
        </c:dLbls>
        <c:gapWidth val="150"/>
        <c:overlap val="100"/>
        <c:axId val="458023040"/>
        <c:axId val="458023696"/>
      </c:barChart>
      <c:catAx>
        <c:axId val="458023040"/>
        <c:scaling>
          <c:orientation val="minMax"/>
        </c:scaling>
        <c:delete val="1"/>
        <c:axPos val="b"/>
        <c:majorTickMark val="none"/>
        <c:minorTickMark val="none"/>
        <c:tickLblPos val="nextTo"/>
        <c:crossAx val="458023696"/>
        <c:crosses val="autoZero"/>
        <c:auto val="1"/>
        <c:lblAlgn val="ctr"/>
        <c:lblOffset val="100"/>
        <c:noMultiLvlLbl val="0"/>
      </c:catAx>
      <c:valAx>
        <c:axId val="458023696"/>
        <c:scaling>
          <c:orientation val="minMax"/>
        </c:scaling>
        <c:delete val="1"/>
        <c:axPos val="l"/>
        <c:numFmt formatCode="0%" sourceLinked="1"/>
        <c:majorTickMark val="none"/>
        <c:minorTickMark val="none"/>
        <c:tickLblPos val="nextTo"/>
        <c:crossAx val="45802304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title>
      <c:tx>
        <c:rich>
          <a:bodyPr rot="0" spcFirstLastPara="1" vertOverflow="ellipsis" vert="horz" wrap="square" anchor="ctr" anchorCtr="1"/>
          <a:lstStyle/>
          <a:p>
            <a:pPr>
              <a:defRPr lang="en-US" sz="1000" b="0" i="0" u="none" strike="noStrike" kern="1200" spc="0" baseline="0">
                <a:solidFill>
                  <a:schemeClr val="tx2"/>
                </a:solidFill>
                <a:latin typeface="+mn-lt"/>
                <a:ea typeface="+mn-ea"/>
                <a:cs typeface="+mn-cs"/>
              </a:defRPr>
            </a:pPr>
            <a:r>
              <a:rPr lang="fr-FR" sz="1000" baseline="0" dirty="0"/>
              <a:t>tonnes de </a:t>
            </a:r>
            <a:r>
              <a:rPr lang="en-GB" sz="1000" baseline="0" dirty="0"/>
              <a:t>CO2</a:t>
            </a:r>
            <a:r>
              <a:rPr lang="fr-FR" sz="1000" baseline="0" dirty="0"/>
              <a:t> émis par personne et par an</a:t>
            </a:r>
            <a:endParaRPr lang="en-GB" sz="1000" baseline="0" dirty="0"/>
          </a:p>
        </c:rich>
      </c:tx>
      <c:layout>
        <c:manualLayout>
          <c:xMode val="edge"/>
          <c:yMode val="edge"/>
          <c:x val="5.6261589191404678E-2"/>
          <c:y val="6.5135859983545069E-2"/>
        </c:manualLayout>
      </c:layout>
      <c:overlay val="0"/>
      <c:spPr>
        <a:noFill/>
        <a:ln>
          <a:noFill/>
        </a:ln>
        <a:effectLst/>
      </c:spPr>
      <c:txPr>
        <a:bodyPr rot="0" spcFirstLastPara="1" vertOverflow="ellipsis" vert="horz" wrap="square" anchor="ctr" anchorCtr="1"/>
        <a:lstStyle/>
        <a:p>
          <a:pPr>
            <a:defRPr lang="en-US" sz="1000" b="0" i="0" u="none" strike="noStrike" kern="1200" spc="0" baseline="0">
              <a:solidFill>
                <a:schemeClr val="tx2"/>
              </a:solidFill>
              <a:latin typeface="+mn-lt"/>
              <a:ea typeface="+mn-ea"/>
              <a:cs typeface="+mn-cs"/>
            </a:defRPr>
          </a:pPr>
          <a:endParaRPr lang="en-GB"/>
        </a:p>
      </c:txPr>
    </c:title>
    <c:autoTitleDeleted val="0"/>
    <c:plotArea>
      <c:layout>
        <c:manualLayout>
          <c:layoutTarget val="inner"/>
          <c:xMode val="edge"/>
          <c:yMode val="edge"/>
          <c:x val="0.10058260865520832"/>
          <c:y val="0.13969271296724331"/>
          <c:w val="0.88275711886764519"/>
          <c:h val="0.69294739711219566"/>
        </c:manualLayout>
      </c:layout>
      <c:barChart>
        <c:barDir val="col"/>
        <c:grouping val="clustered"/>
        <c:varyColors val="0"/>
        <c:ser>
          <c:idx val="0"/>
          <c:order val="0"/>
          <c:tx>
            <c:strRef>
              <c:f>Feuil1!$B$1</c:f>
              <c:strCache>
                <c:ptCount val="1"/>
                <c:pt idx="0">
                  <c:v>10 % les moins riches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France</c:v>
                </c:pt>
                <c:pt idx="1">
                  <c:v>États-Unis</c:v>
                </c:pt>
                <c:pt idx="2">
                  <c:v>Brésil</c:v>
                </c:pt>
                <c:pt idx="3">
                  <c:v>Rwanda</c:v>
                </c:pt>
              </c:strCache>
            </c:strRef>
          </c:cat>
          <c:val>
            <c:numRef>
              <c:f>Feuil1!$B$2:$B$5</c:f>
              <c:numCache>
                <c:formatCode>0.0</c:formatCode>
                <c:ptCount val="4"/>
                <c:pt idx="0">
                  <c:v>3.8</c:v>
                </c:pt>
                <c:pt idx="1">
                  <c:v>3.6</c:v>
                </c:pt>
                <c:pt idx="2">
                  <c:v>0.5</c:v>
                </c:pt>
                <c:pt idx="3">
                  <c:v>0.1</c:v>
                </c:pt>
              </c:numCache>
            </c:numRef>
          </c:val>
          <c:extLst>
            <c:ext xmlns:c16="http://schemas.microsoft.com/office/drawing/2014/chart" uri="{C3380CC4-5D6E-409C-BE32-E72D297353CC}">
              <c16:uniqueId val="{00000000-4D8D-3244-826F-9AE3E66721C6}"/>
            </c:ext>
          </c:extLst>
        </c:ser>
        <c:ser>
          <c:idx val="1"/>
          <c:order val="1"/>
          <c:tx>
            <c:strRef>
              <c:f>Feuil1!$C$1</c:f>
              <c:strCache>
                <c:ptCount val="1"/>
                <c:pt idx="0">
                  <c:v>40 % suivants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France</c:v>
                </c:pt>
                <c:pt idx="1">
                  <c:v>États-Unis</c:v>
                </c:pt>
                <c:pt idx="2">
                  <c:v>Brésil</c:v>
                </c:pt>
                <c:pt idx="3">
                  <c:v>Rwanda</c:v>
                </c:pt>
              </c:strCache>
            </c:strRef>
          </c:cat>
          <c:val>
            <c:numRef>
              <c:f>Feuil1!$C$2:$C$5</c:f>
              <c:numCache>
                <c:formatCode>0.0</c:formatCode>
                <c:ptCount val="4"/>
                <c:pt idx="0">
                  <c:v>7</c:v>
                </c:pt>
                <c:pt idx="1">
                  <c:v>10.9</c:v>
                </c:pt>
                <c:pt idx="2">
                  <c:v>1.9</c:v>
                </c:pt>
                <c:pt idx="3">
                  <c:v>0.2</c:v>
                </c:pt>
              </c:numCache>
            </c:numRef>
          </c:val>
          <c:extLst>
            <c:ext xmlns:c16="http://schemas.microsoft.com/office/drawing/2014/chart" uri="{C3380CC4-5D6E-409C-BE32-E72D297353CC}">
              <c16:uniqueId val="{00000001-4D8D-3244-826F-9AE3E66721C6}"/>
            </c:ext>
          </c:extLst>
        </c:ser>
        <c:ser>
          <c:idx val="2"/>
          <c:order val="2"/>
          <c:tx>
            <c:strRef>
              <c:f>Feuil1!$D$1</c:f>
              <c:strCache>
                <c:ptCount val="1"/>
                <c:pt idx="0">
                  <c:v>40 % suivants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France</c:v>
                </c:pt>
                <c:pt idx="1">
                  <c:v>États-Unis</c:v>
                </c:pt>
                <c:pt idx="2">
                  <c:v>Brésil</c:v>
                </c:pt>
                <c:pt idx="3">
                  <c:v>Rwanda</c:v>
                </c:pt>
              </c:strCache>
            </c:strRef>
          </c:cat>
          <c:val>
            <c:numRef>
              <c:f>Feuil1!$D$2:$D$5</c:f>
              <c:numCache>
                <c:formatCode>0.0</c:formatCode>
                <c:ptCount val="4"/>
                <c:pt idx="0">
                  <c:v>11.9</c:v>
                </c:pt>
                <c:pt idx="1">
                  <c:v>24.2</c:v>
                </c:pt>
                <c:pt idx="2">
                  <c:v>5</c:v>
                </c:pt>
                <c:pt idx="3">
                  <c:v>0.4</c:v>
                </c:pt>
              </c:numCache>
            </c:numRef>
          </c:val>
          <c:extLst>
            <c:ext xmlns:c16="http://schemas.microsoft.com/office/drawing/2014/chart" uri="{C3380CC4-5D6E-409C-BE32-E72D297353CC}">
              <c16:uniqueId val="{00000002-4D8D-3244-826F-9AE3E66721C6}"/>
            </c:ext>
          </c:extLst>
        </c:ser>
        <c:ser>
          <c:idx val="3"/>
          <c:order val="3"/>
          <c:tx>
            <c:strRef>
              <c:f>Feuil1!$E$1</c:f>
              <c:strCache>
                <c:ptCount val="1"/>
                <c:pt idx="0">
                  <c:v>10 % les plus riches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France</c:v>
                </c:pt>
                <c:pt idx="1">
                  <c:v>États-Unis</c:v>
                </c:pt>
                <c:pt idx="2">
                  <c:v>Brésil</c:v>
                </c:pt>
                <c:pt idx="3">
                  <c:v>Rwanda</c:v>
                </c:pt>
              </c:strCache>
            </c:strRef>
          </c:cat>
          <c:val>
            <c:numRef>
              <c:f>Feuil1!$E$2:$E$5</c:f>
              <c:numCache>
                <c:formatCode>0.0</c:formatCode>
                <c:ptCount val="4"/>
                <c:pt idx="0">
                  <c:v>31.2</c:v>
                </c:pt>
                <c:pt idx="1">
                  <c:v>84.5</c:v>
                </c:pt>
                <c:pt idx="2">
                  <c:v>22.9</c:v>
                </c:pt>
                <c:pt idx="3">
                  <c:v>2.2000000000000002</c:v>
                </c:pt>
              </c:numCache>
            </c:numRef>
          </c:val>
          <c:extLst>
            <c:ext xmlns:c16="http://schemas.microsoft.com/office/drawing/2014/chart" uri="{C3380CC4-5D6E-409C-BE32-E72D297353CC}">
              <c16:uniqueId val="{00000003-4D8D-3244-826F-9AE3E66721C6}"/>
            </c:ext>
          </c:extLst>
        </c:ser>
        <c:dLbls>
          <c:showLegendKey val="0"/>
          <c:showVal val="0"/>
          <c:showCatName val="0"/>
          <c:showSerName val="0"/>
          <c:showPercent val="0"/>
          <c:showBubbleSize val="0"/>
        </c:dLbls>
        <c:gapWidth val="219"/>
        <c:overlap val="-27"/>
        <c:axId val="286437264"/>
        <c:axId val="286437592"/>
      </c:barChart>
      <c:catAx>
        <c:axId val="286437264"/>
        <c:scaling>
          <c:orientation val="minMax"/>
        </c:scaling>
        <c:delete val="0"/>
        <c:axPos val="b"/>
        <c:numFmt formatCode="General" sourceLinked="1"/>
        <c:majorTickMark val="none"/>
        <c:minorTickMark val="none"/>
        <c:tickLblPos val="nextTo"/>
        <c:spPr>
          <a:noFill/>
          <a:ln w="9525" cap="flat" cmpd="sng" algn="ctr">
            <a:solidFill>
              <a:schemeClr val="bg2">
                <a:lumMod val="10000"/>
                <a:lumOff val="90000"/>
              </a:schemeClr>
            </a:solidFill>
            <a:round/>
          </a:ln>
          <a:effectLst/>
        </c:spPr>
        <c:txPr>
          <a:bodyPr rot="-6000000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crossAx val="286437592"/>
        <c:crosses val="autoZero"/>
        <c:auto val="1"/>
        <c:lblAlgn val="ctr"/>
        <c:lblOffset val="100"/>
        <c:noMultiLvlLbl val="0"/>
      </c:catAx>
      <c:valAx>
        <c:axId val="286437592"/>
        <c:scaling>
          <c:orientation val="minMax"/>
        </c:scaling>
        <c:delete val="0"/>
        <c:axPos val="l"/>
        <c:majorGridlines>
          <c:spPr>
            <a:ln w="15875" cap="flat" cmpd="sng" algn="ctr">
              <a:solidFill>
                <a:schemeClr val="bg2">
                  <a:lumMod val="10000"/>
                  <a:lumOff val="90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crossAx val="286437264"/>
        <c:crosses val="autoZero"/>
        <c:crossBetween val="between"/>
      </c:valAx>
      <c:spPr>
        <a:noFill/>
        <a:ln>
          <a:noFill/>
        </a:ln>
        <a:effectLst/>
      </c:spPr>
    </c:plotArea>
    <c:legend>
      <c:legendPos val="b"/>
      <c:layout>
        <c:manualLayout>
          <c:xMode val="edge"/>
          <c:yMode val="edge"/>
          <c:x val="8.4109906891417757E-2"/>
          <c:y val="0.91298058532519843"/>
          <c:w val="0.83178018621716443"/>
          <c:h val="4.6309502185085852E-2"/>
        </c:manualLayout>
      </c:layout>
      <c:overlay val="0"/>
      <c:spPr>
        <a:noFill/>
        <a:ln>
          <a:noFill/>
        </a:ln>
        <a:effectLst/>
      </c:spPr>
      <c:txPr>
        <a:bodyPr rot="0" spcFirstLastPara="1" vertOverflow="ellipsis" vert="horz" wrap="square" anchor="ctr" anchorCtr="1"/>
        <a:lstStyle/>
        <a:p>
          <a:pPr>
            <a:defRPr lang="en-US" sz="1000" b="0" i="0" u="none" strike="noStrike" kern="1200" baseline="0">
              <a:solidFill>
                <a:schemeClr val="tx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aseline="0">
          <a:solidFill>
            <a:schemeClr val="tx2"/>
          </a:solidFill>
        </a:defRPr>
      </a:pPr>
      <a:endParaRPr lang="fr-FR"/>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Répartition de la consommation énergétique du Numérique par poste en 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B7-0D48-901E-391F539B555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3B7-0D48-901E-391F539B555D}"/>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F3B7-0D48-901E-391F539B555D}"/>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F3B7-0D48-901E-391F539B555D}"/>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F3B7-0D48-901E-391F539B555D}"/>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1-F3B7-0D48-901E-391F539B555D}"/>
                </c:ext>
              </c:extLst>
            </c:dLbl>
            <c:dLbl>
              <c:idx val="1"/>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3-F3B7-0D48-901E-391F539B555D}"/>
                </c:ext>
              </c:extLst>
            </c:dLbl>
            <c:dLbl>
              <c:idx val="2"/>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5-F3B7-0D48-901E-391F539B555D}"/>
                </c:ext>
              </c:extLst>
            </c:dLbl>
            <c:dLbl>
              <c:idx val="3"/>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lumMod val="95000"/>
                        </a:schemeClr>
                      </a:solidFill>
                      <a:latin typeface="+mn-lt"/>
                      <a:ea typeface="+mn-ea"/>
                      <a:cs typeface="+mn-cs"/>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7-F3B7-0D48-901E-391F539B555D}"/>
                </c:ext>
              </c:extLst>
            </c:dLbl>
            <c:dLbl>
              <c:idx val="4"/>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9-F3B7-0D48-901E-391F539B555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5"/>
                <c:pt idx="0">
                  <c:v>Production des Terminaux</c:v>
                </c:pt>
                <c:pt idx="1">
                  <c:v>Production de l’Infrastructure</c:v>
                </c:pt>
                <c:pt idx="2">
                  <c:v>Usage des Réseaux</c:v>
                </c:pt>
                <c:pt idx="3">
                  <c:v>Usage des Data Centers</c:v>
                </c:pt>
                <c:pt idx="4">
                  <c:v>Usage des Terminaux</c:v>
                </c:pt>
              </c:strCache>
            </c:strRef>
          </c:cat>
          <c:val>
            <c:numRef>
              <c:f>Feuil1!$B$2:$B$6</c:f>
              <c:numCache>
                <c:formatCode>0%</c:formatCode>
                <c:ptCount val="5"/>
                <c:pt idx="0">
                  <c:v>0.15</c:v>
                </c:pt>
                <c:pt idx="1">
                  <c:v>0.02</c:v>
                </c:pt>
                <c:pt idx="2">
                  <c:v>0.17</c:v>
                </c:pt>
                <c:pt idx="3">
                  <c:v>0.16</c:v>
                </c:pt>
                <c:pt idx="4">
                  <c:v>0.5</c:v>
                </c:pt>
              </c:numCache>
            </c:numRef>
          </c:val>
          <c:extLst>
            <c:ext xmlns:c16="http://schemas.microsoft.com/office/drawing/2014/chart" uri="{C3380CC4-5D6E-409C-BE32-E72D297353CC}">
              <c16:uniqueId val="{0000000A-F3B7-0D48-901E-391F539B555D}"/>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fr-FR"/>
          </a:p>
        </c:txPr>
      </c:legendEntry>
      <c:layout>
        <c:manualLayout>
          <c:xMode val="edge"/>
          <c:yMode val="edge"/>
          <c:x val="0.55879166511541178"/>
          <c:y val="0.14263022272946127"/>
          <c:w val="0.44120833488458816"/>
          <c:h val="0.7059018596864488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2"/>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557846189096109E-2"/>
          <c:y val="3.8188884649023945E-2"/>
          <c:w val="0.91772680886650271"/>
          <c:h val="0.76833951966415359"/>
        </c:manualLayout>
      </c:layout>
      <c:lineChart>
        <c:grouping val="standard"/>
        <c:varyColors val="0"/>
        <c:ser>
          <c:idx val="0"/>
          <c:order val="0"/>
          <c:tx>
            <c:strRef>
              <c:f>Feuil1!$B$1</c:f>
              <c:strCache>
                <c:ptCount val="1"/>
                <c:pt idx="0">
                  <c:v>iPhone</c:v>
                </c:pt>
              </c:strCache>
            </c:strRef>
          </c:tx>
          <c:spPr>
            <a:ln w="28575" cap="rnd">
              <a:solidFill>
                <a:schemeClr val="accent1"/>
              </a:solidFill>
              <a:round/>
            </a:ln>
            <a:effectLst/>
          </c:spPr>
          <c:marker>
            <c:symbol val="circle"/>
            <c:size val="8"/>
            <c:spPr>
              <a:solidFill>
                <a:schemeClr val="accent6">
                  <a:lumMod val="75000"/>
                </a:schemeClr>
              </a:solidFill>
              <a:ln w="9525">
                <a:solidFill>
                  <a:schemeClr val="accent1"/>
                </a:solidFill>
              </a:ln>
              <a:effectLst/>
            </c:spPr>
          </c:marker>
          <c:cat>
            <c:numRef>
              <c:f>Feuil1!$A$2:$A$15</c:f>
              <c:numCache>
                <c:formatCode>yyyy</c:formatCode>
                <c:ptCount val="14"/>
                <c:pt idx="0">
                  <c:v>39984</c:v>
                </c:pt>
                <c:pt idx="1">
                  <c:v>40326</c:v>
                </c:pt>
                <c:pt idx="2">
                  <c:v>40353</c:v>
                </c:pt>
                <c:pt idx="3">
                  <c:v>40613</c:v>
                </c:pt>
                <c:pt idx="4">
                  <c:v>40830</c:v>
                </c:pt>
                <c:pt idx="5">
                  <c:v>40991</c:v>
                </c:pt>
                <c:pt idx="6">
                  <c:v>41173</c:v>
                </c:pt>
                <c:pt idx="7">
                  <c:v>41215</c:v>
                </c:pt>
                <c:pt idx="8">
                  <c:v>41537</c:v>
                </c:pt>
                <c:pt idx="9">
                  <c:v>41579</c:v>
                </c:pt>
                <c:pt idx="10">
                  <c:v>41901</c:v>
                </c:pt>
                <c:pt idx="11">
                  <c:v>41934</c:v>
                </c:pt>
                <c:pt idx="12">
                  <c:v>42990</c:v>
                </c:pt>
                <c:pt idx="13">
                  <c:v>43042</c:v>
                </c:pt>
              </c:numCache>
            </c:numRef>
          </c:cat>
          <c:val>
            <c:numRef>
              <c:f>Feuil1!$B$2:$B$15</c:f>
              <c:numCache>
                <c:formatCode>General</c:formatCode>
                <c:ptCount val="14"/>
                <c:pt idx="0">
                  <c:v>25</c:v>
                </c:pt>
                <c:pt idx="2">
                  <c:v>26</c:v>
                </c:pt>
                <c:pt idx="4">
                  <c:v>35</c:v>
                </c:pt>
                <c:pt idx="6">
                  <c:v>58</c:v>
                </c:pt>
                <c:pt idx="8">
                  <c:v>62</c:v>
                </c:pt>
                <c:pt idx="10">
                  <c:v>80</c:v>
                </c:pt>
                <c:pt idx="13">
                  <c:v>93</c:v>
                </c:pt>
              </c:numCache>
            </c:numRef>
          </c:val>
          <c:smooth val="0"/>
          <c:extLst>
            <c:ext xmlns:c16="http://schemas.microsoft.com/office/drawing/2014/chart" uri="{C3380CC4-5D6E-409C-BE32-E72D297353CC}">
              <c16:uniqueId val="{00000000-8772-DF4E-8645-FB6EB54BF8A1}"/>
            </c:ext>
          </c:extLst>
        </c:ser>
        <c:ser>
          <c:idx val="1"/>
          <c:order val="1"/>
          <c:tx>
            <c:strRef>
              <c:f>Feuil1!$C$1</c:f>
              <c:strCache>
                <c:ptCount val="1"/>
                <c:pt idx="0">
                  <c:v>Apple Watch</c:v>
                </c:pt>
              </c:strCache>
            </c:strRef>
          </c:tx>
          <c:spPr>
            <a:ln w="28575" cap="rnd">
              <a:noFill/>
              <a:round/>
            </a:ln>
            <a:effectLst/>
          </c:spPr>
          <c:marker>
            <c:symbol val="circle"/>
            <c:size val="8"/>
            <c:spPr>
              <a:solidFill>
                <a:schemeClr val="tx2"/>
              </a:solidFill>
              <a:ln w="9525">
                <a:noFill/>
              </a:ln>
              <a:effectLst/>
            </c:spPr>
          </c:marker>
          <c:cat>
            <c:numRef>
              <c:f>Feuil1!$A$2:$A$15</c:f>
              <c:numCache>
                <c:formatCode>yyyy</c:formatCode>
                <c:ptCount val="14"/>
                <c:pt idx="0">
                  <c:v>39984</c:v>
                </c:pt>
                <c:pt idx="1">
                  <c:v>40326</c:v>
                </c:pt>
                <c:pt idx="2">
                  <c:v>40353</c:v>
                </c:pt>
                <c:pt idx="3">
                  <c:v>40613</c:v>
                </c:pt>
                <c:pt idx="4">
                  <c:v>40830</c:v>
                </c:pt>
                <c:pt idx="5">
                  <c:v>40991</c:v>
                </c:pt>
                <c:pt idx="6">
                  <c:v>41173</c:v>
                </c:pt>
                <c:pt idx="7">
                  <c:v>41215</c:v>
                </c:pt>
                <c:pt idx="8">
                  <c:v>41537</c:v>
                </c:pt>
                <c:pt idx="9">
                  <c:v>41579</c:v>
                </c:pt>
                <c:pt idx="10">
                  <c:v>41901</c:v>
                </c:pt>
                <c:pt idx="11">
                  <c:v>41934</c:v>
                </c:pt>
                <c:pt idx="12">
                  <c:v>42990</c:v>
                </c:pt>
                <c:pt idx="13">
                  <c:v>43042</c:v>
                </c:pt>
              </c:numCache>
            </c:numRef>
          </c:cat>
          <c:val>
            <c:numRef>
              <c:f>Feuil1!$C$2:$C$15</c:f>
              <c:numCache>
                <c:formatCode>General</c:formatCode>
                <c:ptCount val="14"/>
                <c:pt idx="12">
                  <c:v>38</c:v>
                </c:pt>
              </c:numCache>
            </c:numRef>
          </c:val>
          <c:smooth val="0"/>
          <c:extLst>
            <c:ext xmlns:c16="http://schemas.microsoft.com/office/drawing/2014/chart" uri="{C3380CC4-5D6E-409C-BE32-E72D297353CC}">
              <c16:uniqueId val="{00000001-8772-DF4E-8645-FB6EB54BF8A1}"/>
            </c:ext>
          </c:extLst>
        </c:ser>
        <c:ser>
          <c:idx val="2"/>
          <c:order val="2"/>
          <c:tx>
            <c:strRef>
              <c:f>Feuil1!$D$1</c:f>
              <c:strCache>
                <c:ptCount val="1"/>
                <c:pt idx="0">
                  <c:v>iPad</c:v>
                </c:pt>
              </c:strCache>
            </c:strRef>
          </c:tx>
          <c:spPr>
            <a:ln w="31750" cap="rnd">
              <a:noFill/>
              <a:round/>
            </a:ln>
            <a:effectLst/>
          </c:spPr>
          <c:marker>
            <c:symbol val="circle"/>
            <c:size val="8"/>
            <c:spPr>
              <a:solidFill>
                <a:schemeClr val="accent2"/>
              </a:solidFill>
              <a:ln w="9525">
                <a:noFill/>
              </a:ln>
              <a:effectLst/>
            </c:spPr>
          </c:marker>
          <c:cat>
            <c:numRef>
              <c:f>Feuil1!$A$2:$A$15</c:f>
              <c:numCache>
                <c:formatCode>yyyy</c:formatCode>
                <c:ptCount val="14"/>
                <c:pt idx="0">
                  <c:v>39984</c:v>
                </c:pt>
                <c:pt idx="1">
                  <c:v>40326</c:v>
                </c:pt>
                <c:pt idx="2">
                  <c:v>40353</c:v>
                </c:pt>
                <c:pt idx="3">
                  <c:v>40613</c:v>
                </c:pt>
                <c:pt idx="4">
                  <c:v>40830</c:v>
                </c:pt>
                <c:pt idx="5">
                  <c:v>40991</c:v>
                </c:pt>
                <c:pt idx="6">
                  <c:v>41173</c:v>
                </c:pt>
                <c:pt idx="7">
                  <c:v>41215</c:v>
                </c:pt>
                <c:pt idx="8">
                  <c:v>41537</c:v>
                </c:pt>
                <c:pt idx="9">
                  <c:v>41579</c:v>
                </c:pt>
                <c:pt idx="10">
                  <c:v>41901</c:v>
                </c:pt>
                <c:pt idx="11">
                  <c:v>41934</c:v>
                </c:pt>
                <c:pt idx="12">
                  <c:v>42990</c:v>
                </c:pt>
                <c:pt idx="13">
                  <c:v>43042</c:v>
                </c:pt>
              </c:numCache>
            </c:numRef>
          </c:cat>
          <c:val>
            <c:numRef>
              <c:f>Feuil1!$D$2:$D$15</c:f>
              <c:numCache>
                <c:formatCode>General</c:formatCode>
                <c:ptCount val="14"/>
                <c:pt idx="1">
                  <c:v>74</c:v>
                </c:pt>
                <c:pt idx="3">
                  <c:v>62</c:v>
                </c:pt>
                <c:pt idx="5">
                  <c:v>120</c:v>
                </c:pt>
                <c:pt idx="7">
                  <c:v>164</c:v>
                </c:pt>
                <c:pt idx="9">
                  <c:v>168</c:v>
                </c:pt>
                <c:pt idx="11">
                  <c:v>152</c:v>
                </c:pt>
              </c:numCache>
            </c:numRef>
          </c:val>
          <c:smooth val="0"/>
          <c:extLst>
            <c:ext xmlns:c16="http://schemas.microsoft.com/office/drawing/2014/chart" uri="{C3380CC4-5D6E-409C-BE32-E72D297353CC}">
              <c16:uniqueId val="{00000002-8772-DF4E-8645-FB6EB54BF8A1}"/>
            </c:ext>
          </c:extLst>
        </c:ser>
        <c:dLbls>
          <c:showLegendKey val="0"/>
          <c:showVal val="0"/>
          <c:showCatName val="0"/>
          <c:showSerName val="0"/>
          <c:showPercent val="0"/>
          <c:showBubbleSize val="0"/>
        </c:dLbls>
        <c:marker val="1"/>
        <c:smooth val="0"/>
        <c:axId val="343525936"/>
        <c:axId val="343533008"/>
      </c:lineChart>
      <c:dateAx>
        <c:axId val="343525936"/>
        <c:scaling>
          <c:orientation val="minMax"/>
        </c:scaling>
        <c:delete val="0"/>
        <c:axPos val="b"/>
        <c:numFmt formatCode="yyyy"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fr-FR"/>
          </a:p>
        </c:txPr>
        <c:crossAx val="343533008"/>
        <c:crosses val="autoZero"/>
        <c:auto val="1"/>
        <c:lblOffset val="100"/>
        <c:baseTimeUnit val="days"/>
        <c:majorUnit val="1"/>
        <c:majorTimeUnit val="years"/>
      </c:dateAx>
      <c:valAx>
        <c:axId val="343533008"/>
        <c:scaling>
          <c:orientation val="minMax"/>
        </c:scaling>
        <c:delete val="0"/>
        <c:axPos val="l"/>
        <c:majorGridlines>
          <c:spPr>
            <a:ln w="12700" cap="flat" cmpd="sng" algn="ctr">
              <a:solidFill>
                <a:schemeClr val="bg2"/>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2"/>
                </a:solidFill>
                <a:latin typeface="+mn-lt"/>
                <a:ea typeface="+mn-ea"/>
                <a:cs typeface="+mn-cs"/>
              </a:defRPr>
            </a:pPr>
            <a:endParaRPr lang="fr-FR"/>
          </a:p>
        </c:txPr>
        <c:crossAx val="343525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Nombre d'atomes (%)</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Feuil1!$A$2:$A$6</c:f>
              <c:strCache>
                <c:ptCount val="5"/>
                <c:pt idx="0">
                  <c:v>Hydrogène (H)</c:v>
                </c:pt>
                <c:pt idx="1">
                  <c:v>Oxygène (O)</c:v>
                </c:pt>
                <c:pt idx="2">
                  <c:v>Carbone (C)</c:v>
                </c:pt>
                <c:pt idx="3">
                  <c:v>Azote (N)</c:v>
                </c:pt>
                <c:pt idx="4">
                  <c:v>Autres</c:v>
                </c:pt>
              </c:strCache>
            </c:strRef>
          </c:cat>
          <c:val>
            <c:numRef>
              <c:f>Feuil1!$B$2:$B$6</c:f>
              <c:numCache>
                <c:formatCode>0%</c:formatCode>
                <c:ptCount val="5"/>
                <c:pt idx="0">
                  <c:v>0.62</c:v>
                </c:pt>
                <c:pt idx="1">
                  <c:v>0.24</c:v>
                </c:pt>
                <c:pt idx="2">
                  <c:v>0.12</c:v>
                </c:pt>
                <c:pt idx="3">
                  <c:v>0.01</c:v>
                </c:pt>
                <c:pt idx="4" formatCode="0.00%">
                  <c:v>5.0000000000000001E-3</c:v>
                </c:pt>
              </c:numCache>
            </c:numRef>
          </c:val>
          <c:extLst>
            <c:ext xmlns:c16="http://schemas.microsoft.com/office/drawing/2014/chart" uri="{C3380CC4-5D6E-409C-BE32-E72D297353CC}">
              <c16:uniqueId val="{00000000-8FA0-44BD-82AB-EA57A6F57EFF}"/>
            </c:ext>
          </c:extLst>
        </c:ser>
        <c:ser>
          <c:idx val="1"/>
          <c:order val="1"/>
          <c:tx>
            <c:strRef>
              <c:f>Feuil1!$C$1</c:f>
              <c:strCache>
                <c:ptCount val="1"/>
                <c:pt idx="0">
                  <c:v>Masse (%)</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f>Feuil1!$A$2:$A$6</c:f>
              <c:strCache>
                <c:ptCount val="5"/>
                <c:pt idx="0">
                  <c:v>Hydrogène (H)</c:v>
                </c:pt>
                <c:pt idx="1">
                  <c:v>Oxygène (O)</c:v>
                </c:pt>
                <c:pt idx="2">
                  <c:v>Carbone (C)</c:v>
                </c:pt>
                <c:pt idx="3">
                  <c:v>Azote (N)</c:v>
                </c:pt>
                <c:pt idx="4">
                  <c:v>Autres</c:v>
                </c:pt>
              </c:strCache>
            </c:strRef>
          </c:cat>
          <c:val>
            <c:numRef>
              <c:f>Feuil1!$C$2:$C$6</c:f>
              <c:numCache>
                <c:formatCode>0%</c:formatCode>
                <c:ptCount val="5"/>
                <c:pt idx="0">
                  <c:v>0.1</c:v>
                </c:pt>
                <c:pt idx="1">
                  <c:v>0.65</c:v>
                </c:pt>
                <c:pt idx="2">
                  <c:v>0.18</c:v>
                </c:pt>
                <c:pt idx="3">
                  <c:v>0.03</c:v>
                </c:pt>
                <c:pt idx="4">
                  <c:v>0.04</c:v>
                </c:pt>
              </c:numCache>
            </c:numRef>
          </c:val>
          <c:extLst>
            <c:ext xmlns:c16="http://schemas.microsoft.com/office/drawing/2014/chart" uri="{C3380CC4-5D6E-409C-BE32-E72D297353CC}">
              <c16:uniqueId val="{00000001-8FA0-44BD-82AB-EA57A6F57EF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chemeClr val="accent4"/>
              </a:solidFill>
            </c:spPr>
            <c:extLst>
              <c:ext xmlns:c16="http://schemas.microsoft.com/office/drawing/2014/chart" uri="{C3380CC4-5D6E-409C-BE32-E72D297353CC}">
                <c16:uniqueId val="{00000000-3B5B-4344-8D90-F3AD99C0FA5E}"/>
              </c:ext>
            </c:extLst>
          </c:dPt>
          <c:dPt>
            <c:idx val="1"/>
            <c:bubble3D val="0"/>
            <c:spPr>
              <a:solidFill>
                <a:schemeClr val="accent3"/>
              </a:solidFill>
            </c:spPr>
            <c:extLst>
              <c:ext xmlns:c16="http://schemas.microsoft.com/office/drawing/2014/chart" uri="{C3380CC4-5D6E-409C-BE32-E72D297353CC}">
                <c16:uniqueId val="{00000001-3B5B-4344-8D90-F3AD99C0FA5E}"/>
              </c:ext>
            </c:extLst>
          </c:dPt>
          <c:dPt>
            <c:idx val="2"/>
            <c:bubble3D val="0"/>
            <c:spPr>
              <a:solidFill>
                <a:schemeClr val="accent5"/>
              </a:solidFill>
            </c:spPr>
            <c:extLst>
              <c:ext xmlns:c16="http://schemas.microsoft.com/office/drawing/2014/chart" uri="{C3380CC4-5D6E-409C-BE32-E72D297353CC}">
                <c16:uniqueId val="{00000002-3B5B-4344-8D90-F3AD99C0FA5E}"/>
              </c:ext>
            </c:extLst>
          </c:dPt>
          <c:dPt>
            <c:idx val="3"/>
            <c:bubble3D val="0"/>
            <c:spPr>
              <a:solidFill>
                <a:schemeClr val="accent1"/>
              </a:solidFill>
            </c:spPr>
            <c:extLst>
              <c:ext xmlns:c16="http://schemas.microsoft.com/office/drawing/2014/chart" uri="{C3380CC4-5D6E-409C-BE32-E72D297353CC}">
                <c16:uniqueId val="{00000003-3B5B-4344-8D90-F3AD99C0FA5E}"/>
              </c:ext>
            </c:extLst>
          </c:dPt>
          <c:dPt>
            <c:idx val="4"/>
            <c:bubble3D val="0"/>
            <c:spPr>
              <a:solidFill>
                <a:srgbClr val="FFCC00"/>
              </a:solidFill>
            </c:spPr>
            <c:extLst>
              <c:ext xmlns:c16="http://schemas.microsoft.com/office/drawing/2014/chart" uri="{C3380CC4-5D6E-409C-BE32-E72D297353CC}">
                <c16:uniqueId val="{00000004-3B5B-4344-8D90-F3AD99C0FA5E}"/>
              </c:ext>
            </c:extLst>
          </c:dPt>
          <c:dPt>
            <c:idx val="5"/>
            <c:bubble3D val="0"/>
            <c:spPr>
              <a:solidFill>
                <a:schemeClr val="accent2"/>
              </a:solidFill>
            </c:spPr>
            <c:extLst>
              <c:ext xmlns:c16="http://schemas.microsoft.com/office/drawing/2014/chart" uri="{C3380CC4-5D6E-409C-BE32-E72D297353CC}">
                <c16:uniqueId val="{00000005-3B5B-4344-8D90-F3AD99C0FA5E}"/>
              </c:ext>
            </c:extLst>
          </c:dPt>
          <c:dLbls>
            <c:dLbl>
              <c:idx val="0"/>
              <c:layout>
                <c:manualLayout>
                  <c:x val="0.13480450808822425"/>
                  <c:y val="-8.5947571981091528E-2"/>
                </c:manualLayout>
              </c:layout>
              <c:tx>
                <c:rich>
                  <a:bodyPr/>
                  <a:lstStyle/>
                  <a:p>
                    <a:r>
                      <a:rPr lang="en-US" b="1" noProof="0" dirty="0" err="1">
                        <a:solidFill>
                          <a:schemeClr val="accent4"/>
                        </a:solidFill>
                      </a:rPr>
                      <a:t>Bâtiments</a:t>
                    </a:r>
                    <a:endParaRPr lang="en-US" b="1" noProof="0" dirty="0">
                      <a:solidFill>
                        <a:schemeClr val="accent4"/>
                      </a:solidFill>
                    </a:endParaRP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B5B-4344-8D90-F3AD99C0FA5E}"/>
                </c:ext>
              </c:extLst>
            </c:dLbl>
            <c:dLbl>
              <c:idx val="1"/>
              <c:layout>
                <c:manualLayout>
                  <c:x val="0.15150432678983958"/>
                  <c:y val="3.4371905081536912E-5"/>
                </c:manualLayout>
              </c:layout>
              <c:tx>
                <c:rich>
                  <a:bodyPr anchorCtr="0"/>
                  <a:lstStyle/>
                  <a:p>
                    <a:pPr algn="l">
                      <a:defRPr sz="1800" b="1">
                        <a:solidFill>
                          <a:schemeClr val="accent3"/>
                        </a:solidFill>
                      </a:defRPr>
                    </a:pPr>
                    <a:r>
                      <a:rPr lang="en-US" dirty="0"/>
                      <a:t>Industries</a:t>
                    </a:r>
                  </a:p>
                </c:rich>
              </c:tx>
              <c:numFmt formatCode="@" sourceLinked="0"/>
              <c:spPr>
                <a:ln>
                  <a:noFill/>
                </a:ln>
              </c:spPr>
              <c:showLegendKey val="0"/>
              <c:showVal val="0"/>
              <c:showCatName val="1"/>
              <c:showSerName val="0"/>
              <c:showPercent val="0"/>
              <c:showBubbleSize val="0"/>
              <c:separator>, </c:separator>
              <c:extLst>
                <c:ext xmlns:c15="http://schemas.microsoft.com/office/drawing/2012/chart" uri="{CE6537A1-D6FC-4f65-9D91-7224C49458BB}">
                  <c15:layout>
                    <c:manualLayout>
                      <c:w val="0.1708281429826406"/>
                      <c:h val="0.1026847307353041"/>
                    </c:manualLayout>
                  </c15:layout>
                  <c15:showDataLabelsRange val="0"/>
                </c:ext>
                <c:ext xmlns:c16="http://schemas.microsoft.com/office/drawing/2014/chart" uri="{C3380CC4-5D6E-409C-BE32-E72D297353CC}">
                  <c16:uniqueId val="{00000001-3B5B-4344-8D90-F3AD99C0FA5E}"/>
                </c:ext>
              </c:extLst>
            </c:dLbl>
            <c:dLbl>
              <c:idx val="2"/>
              <c:layout>
                <c:manualLayout>
                  <c:x val="0.17084148997404483"/>
                  <c:y val="7.0115124510890456E-2"/>
                </c:manualLayout>
              </c:layout>
              <c:numFmt formatCode="@" sourceLinked="0"/>
              <c:spPr>
                <a:noFill/>
                <a:ln>
                  <a:noFill/>
                </a:ln>
                <a:effectLst/>
              </c:spPr>
              <c:txPr>
                <a:bodyPr/>
                <a:lstStyle/>
                <a:p>
                  <a:pPr>
                    <a:defRPr sz="1800" b="1">
                      <a:solidFill>
                        <a:schemeClr val="accent5"/>
                      </a:solidFill>
                    </a:defRPr>
                  </a:pPr>
                  <a:endParaRPr lang="fr-FR"/>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5B-4344-8D90-F3AD99C0FA5E}"/>
                </c:ext>
              </c:extLst>
            </c:dLbl>
            <c:dLbl>
              <c:idx val="3"/>
              <c:layout>
                <c:manualLayout>
                  <c:x val="-0.14093844903545932"/>
                  <c:y val="5.6193790581777439E-2"/>
                </c:manualLayout>
              </c:layout>
              <c:tx>
                <c:rich>
                  <a:bodyPr/>
                  <a:lstStyle/>
                  <a:p>
                    <a:pPr>
                      <a:defRPr lang="fr-FR" sz="1800" b="1" noProof="0">
                        <a:solidFill>
                          <a:schemeClr val="accent1"/>
                        </a:solidFill>
                      </a:defRPr>
                    </a:pPr>
                    <a:r>
                      <a:rPr lang="en-US" sz="1800" b="1" noProof="0" dirty="0">
                        <a:solidFill>
                          <a:schemeClr val="accent1"/>
                        </a:solidFill>
                      </a:rPr>
                      <a:t>S</a:t>
                    </a:r>
                    <a:r>
                      <a:rPr lang="en-US" b="1" noProof="0" dirty="0">
                        <a:solidFill>
                          <a:schemeClr val="accent1"/>
                        </a:solidFill>
                      </a:rPr>
                      <a:t>ervices</a:t>
                    </a:r>
                  </a:p>
                  <a:p>
                    <a:pPr>
                      <a:defRPr lang="fr-FR" sz="1800" b="1" noProof="0">
                        <a:solidFill>
                          <a:schemeClr val="accent1"/>
                        </a:solidFill>
                      </a:defRPr>
                    </a:pPr>
                    <a:r>
                      <a:rPr lang="en-US" b="1" noProof="0" dirty="0" err="1">
                        <a:solidFill>
                          <a:schemeClr val="accent1"/>
                        </a:solidFill>
                      </a:rPr>
                      <a:t>collectifs</a:t>
                    </a:r>
                    <a:endParaRPr lang="en-US" b="1" noProof="0" dirty="0">
                      <a:solidFill>
                        <a:schemeClr val="accent1"/>
                      </a:solidFill>
                    </a:endParaRPr>
                  </a:p>
                </c:rich>
              </c:tx>
              <c:numFmt formatCode="@" sourceLinked="0"/>
              <c:spPr/>
              <c:showLegendKey val="0"/>
              <c:showVal val="0"/>
              <c:showCatName val="1"/>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3-3B5B-4344-8D90-F3AD99C0FA5E}"/>
                </c:ext>
              </c:extLst>
            </c:dLbl>
            <c:dLbl>
              <c:idx val="4"/>
              <c:layout>
                <c:manualLayout>
                  <c:x val="-0.15487796278249266"/>
                  <c:y val="-1.3909045527814447E-4"/>
                </c:manualLayout>
              </c:layout>
              <c:tx>
                <c:rich>
                  <a:bodyPr/>
                  <a:lstStyle/>
                  <a:p>
                    <a:r>
                      <a:rPr lang="en-US" sz="1800" b="1" dirty="0">
                        <a:solidFill>
                          <a:srgbClr val="FFCC00"/>
                        </a:solidFill>
                      </a:rPr>
                      <a:t>Agriculture</a:t>
                    </a:r>
                    <a:r>
                      <a:rPr lang="en-US" sz="1800" b="1" baseline="0" dirty="0">
                        <a:solidFill>
                          <a:srgbClr val="FFCC00"/>
                        </a:solidFill>
                      </a:rPr>
                      <a:t> </a:t>
                    </a:r>
                    <a:endParaRPr lang="en-US" b="1" dirty="0">
                      <a:solidFill>
                        <a:srgbClr val="FFCC00"/>
                      </a:solidFill>
                    </a:endParaRPr>
                  </a:p>
                </c:rich>
              </c:tx>
              <c:showLegendKey val="0"/>
              <c:showVal val="0"/>
              <c:showCatName val="1"/>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4-3B5B-4344-8D90-F3AD99C0FA5E}"/>
                </c:ext>
              </c:extLst>
            </c:dLbl>
            <c:dLbl>
              <c:idx val="5"/>
              <c:layout>
                <c:manualLayout>
                  <c:x val="-0.1529507412992592"/>
                  <c:y val="-6.0734800093534366E-2"/>
                </c:manualLayout>
              </c:layout>
              <c:numFmt formatCode="@" sourceLinked="0"/>
              <c:spPr/>
              <c:txPr>
                <a:bodyPr/>
                <a:lstStyle/>
                <a:p>
                  <a:pPr>
                    <a:defRPr sz="1800" b="1">
                      <a:solidFill>
                        <a:schemeClr val="accent2"/>
                      </a:solidFill>
                    </a:defRPr>
                  </a:pPr>
                  <a:endParaRPr lang="fr-FR"/>
                </a:p>
              </c:txPr>
              <c:showLegendKey val="0"/>
              <c:showVal val="0"/>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3B5B-4344-8D90-F3AD99C0FA5E}"/>
                </c:ext>
              </c:extLst>
            </c:dLbl>
            <c:numFmt formatCode="@" sourceLinked="0"/>
            <c:spPr>
              <a:noFill/>
              <a:ln>
                <a:noFill/>
              </a:ln>
              <a:effectLst/>
            </c:spPr>
            <c:txPr>
              <a:bodyPr/>
              <a:lstStyle/>
              <a:p>
                <a:pPr>
                  <a:defRPr sz="1800"/>
                </a:pPr>
                <a:endParaRPr lang="fr-FR"/>
              </a:p>
            </c:txPr>
            <c:showLegendKey val="0"/>
            <c:showVal val="0"/>
            <c:showCatName val="1"/>
            <c:showSerName val="0"/>
            <c:showPercent val="0"/>
            <c:showBubbleSize val="0"/>
            <c:separator>, </c:separator>
            <c:showLeaderLines val="0"/>
            <c:extLst>
              <c:ext xmlns:c15="http://schemas.microsoft.com/office/drawing/2012/chart" uri="{CE6537A1-D6FC-4f65-9D91-7224C49458BB}"/>
            </c:extLst>
          </c:dLbls>
          <c:cat>
            <c:strRef>
              <c:f>Feuil1!$A$2:$A$7</c:f>
              <c:strCache>
                <c:ptCount val="6"/>
                <c:pt idx="0">
                  <c:v>Énergie des logements</c:v>
                </c:pt>
                <c:pt idx="1">
                  <c:v>Construction &amp; gros œuvre</c:v>
                </c:pt>
                <c:pt idx="2">
                  <c:v>Biens de consommation</c:v>
                </c:pt>
                <c:pt idx="3">
                  <c:v>Services collectifs</c:v>
                </c:pt>
                <c:pt idx="4">
                  <c:v>Alimentation</c:v>
                </c:pt>
                <c:pt idx="5">
                  <c:v>Transports</c:v>
                </c:pt>
              </c:strCache>
            </c:strRef>
          </c:cat>
          <c:val>
            <c:numRef>
              <c:f>Feuil1!$B$2:$B$7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6-3B5B-4344-8D90-F3AD99C0FA5E}"/>
            </c:ext>
          </c:extLst>
        </c:ser>
        <c:dLbls>
          <c:showLegendKey val="0"/>
          <c:showVal val="1"/>
          <c:showCatName val="0"/>
          <c:showSerName val="0"/>
          <c:showPercent val="0"/>
          <c:showBubbleSize val="0"/>
          <c:showLeaderLines val="0"/>
        </c:dLbls>
        <c:firstSliceAng val="0"/>
        <c:holeSize val="60"/>
      </c:doughnutChart>
    </c:plotArea>
    <c:plotVisOnly val="1"/>
    <c:dispBlanksAs val="zero"/>
    <c:showDLblsOverMax val="0"/>
  </c:chart>
  <c:txPr>
    <a:bodyPr/>
    <a:lstStyle/>
    <a:p>
      <a:pPr>
        <a:defRPr sz="1800"/>
      </a:pPr>
      <a:endParaRPr lang="fr-F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1"/>
          <c:order val="1"/>
          <c:tx>
            <c:strRef>
              <c:f>Feuil1!$C$1</c:f>
              <c:strCache>
                <c:ptCount val="1"/>
                <c:pt idx="0">
                  <c:v>Masse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B-CC7C-4C4B-A654-9DAF18E82F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D-CC7C-4C4B-A654-9DAF18E82F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F-CC7C-4C4B-A654-9DAF18E82F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1-CC7C-4C4B-A654-9DAF18E82F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3-CC7C-4C4B-A654-9DAF18E82F97}"/>
              </c:ext>
            </c:extLst>
          </c:dPt>
          <c:cat>
            <c:strRef>
              <c:f>Feuil1!$A$2:$A$6</c:f>
              <c:strCache>
                <c:ptCount val="5"/>
                <c:pt idx="0">
                  <c:v>Hydrogène (H)</c:v>
                </c:pt>
                <c:pt idx="1">
                  <c:v>Oxygène (O)</c:v>
                </c:pt>
                <c:pt idx="2">
                  <c:v>Carbone (C)</c:v>
                </c:pt>
                <c:pt idx="3">
                  <c:v>Azote (N)</c:v>
                </c:pt>
                <c:pt idx="4">
                  <c:v>Autres</c:v>
                </c:pt>
              </c:strCache>
            </c:strRef>
          </c:cat>
          <c:val>
            <c:numRef>
              <c:f>Feuil1!$C$2:$C$6</c:f>
              <c:numCache>
                <c:formatCode>0%</c:formatCode>
                <c:ptCount val="5"/>
                <c:pt idx="0">
                  <c:v>0.1</c:v>
                </c:pt>
                <c:pt idx="1">
                  <c:v>0.65</c:v>
                </c:pt>
                <c:pt idx="2">
                  <c:v>0.18</c:v>
                </c:pt>
                <c:pt idx="3">
                  <c:v>0.03</c:v>
                </c:pt>
                <c:pt idx="4">
                  <c:v>0.04</c:v>
                </c:pt>
              </c:numCache>
            </c:numRef>
          </c:val>
          <c:extLst>
            <c:ext xmlns:c16="http://schemas.microsoft.com/office/drawing/2014/chart" uri="{C3380CC4-5D6E-409C-BE32-E72D297353CC}">
              <c16:uniqueId val="{00000001-8FA0-44BD-82AB-EA57A6F57EFF}"/>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Feuil1!$B$1</c15:sqref>
                        </c15:formulaRef>
                      </c:ext>
                    </c:extLst>
                    <c:strCache>
                      <c:ptCount val="1"/>
                      <c:pt idx="0">
                        <c:v>Nombre d'atomes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7C-4C4B-A654-9DAF18E82F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7C-4C4B-A654-9DAF18E82F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7C-4C4B-A654-9DAF18E82F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7C-4C4B-A654-9DAF18E82F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7C-4C4B-A654-9DAF18E82F97}"/>
                    </c:ext>
                  </c:extLst>
                </c:dPt>
                <c:cat>
                  <c:strRef>
                    <c:extLst>
                      <c:ext uri="{02D57815-91ED-43cb-92C2-25804820EDAC}">
                        <c15:formulaRef>
                          <c15:sqref>Feuil1!$A$2:$A$6</c15:sqref>
                        </c15:formulaRef>
                      </c:ext>
                    </c:extLst>
                    <c:strCache>
                      <c:ptCount val="5"/>
                      <c:pt idx="0">
                        <c:v>Hydrogène (H)</c:v>
                      </c:pt>
                      <c:pt idx="1">
                        <c:v>Oxygène (O)</c:v>
                      </c:pt>
                      <c:pt idx="2">
                        <c:v>Carbone (C)</c:v>
                      </c:pt>
                      <c:pt idx="3">
                        <c:v>Azote (N)</c:v>
                      </c:pt>
                      <c:pt idx="4">
                        <c:v>Autres</c:v>
                      </c:pt>
                    </c:strCache>
                  </c:strRef>
                </c:cat>
                <c:val>
                  <c:numRef>
                    <c:extLst>
                      <c:ext uri="{02D57815-91ED-43cb-92C2-25804820EDAC}">
                        <c15:formulaRef>
                          <c15:sqref>Feuil1!$B$2:$B$6</c15:sqref>
                        </c15:formulaRef>
                      </c:ext>
                    </c:extLst>
                    <c:numCache>
                      <c:formatCode>0%</c:formatCode>
                      <c:ptCount val="5"/>
                      <c:pt idx="0">
                        <c:v>0.62</c:v>
                      </c:pt>
                      <c:pt idx="1">
                        <c:v>0.24</c:v>
                      </c:pt>
                      <c:pt idx="2">
                        <c:v>0.12</c:v>
                      </c:pt>
                      <c:pt idx="3">
                        <c:v>0.01</c:v>
                      </c:pt>
                      <c:pt idx="4" formatCode="General">
                        <c:v>0</c:v>
                      </c:pt>
                    </c:numCache>
                  </c:numRef>
                </c:val>
                <c:extLst>
                  <c:ext xmlns:c16="http://schemas.microsoft.com/office/drawing/2014/chart" uri="{C3380CC4-5D6E-409C-BE32-E72D297353CC}">
                    <c16:uniqueId val="{00000000-8FA0-44BD-82AB-EA57A6F57EFF}"/>
                  </c:ext>
                </c:extLst>
              </c15:ser>
            </c15:filteredPieSeries>
          </c:ext>
        </c:extLst>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Masse corporelle (%)</c:v>
                </c:pt>
              </c:strCache>
            </c:strRef>
          </c:tx>
          <c:dPt>
            <c:idx val="0"/>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2"/>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3"/>
            <c:bubble3D val="0"/>
            <c:spPr>
              <a:gradFill rotWithShape="1">
                <a:gsLst>
                  <a:gs pos="0">
                    <a:schemeClr val="accent2">
                      <a:lumMod val="60000"/>
                      <a:tint val="100000"/>
                      <a:shade val="100000"/>
                      <a:satMod val="130000"/>
                    </a:schemeClr>
                  </a:gs>
                  <a:gs pos="100000">
                    <a:schemeClr val="accent2">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4"/>
            <c:bubble3D val="0"/>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Feuil1!$A$2:$A$6</c:f>
              <c:strCache>
                <c:ptCount val="5"/>
                <c:pt idx="0">
                  <c:v>Eau (H₂O)</c:v>
                </c:pt>
                <c:pt idx="1">
                  <c:v>Protéines</c:v>
                </c:pt>
                <c:pt idx="2">
                  <c:v>Lipides</c:v>
                </c:pt>
                <c:pt idx="3">
                  <c:v>Glucides</c:v>
                </c:pt>
                <c:pt idx="4">
                  <c:v>Acides nucléiques</c:v>
                </c:pt>
              </c:strCache>
            </c:strRef>
          </c:cat>
          <c:val>
            <c:numRef>
              <c:f>Feuil1!$B$2:$B$6</c:f>
              <c:numCache>
                <c:formatCode>General</c:formatCode>
                <c:ptCount val="5"/>
                <c:pt idx="0">
                  <c:v>60</c:v>
                </c:pt>
                <c:pt idx="1">
                  <c:v>20</c:v>
                </c:pt>
                <c:pt idx="2">
                  <c:v>15</c:v>
                </c:pt>
                <c:pt idx="3">
                  <c:v>5</c:v>
                </c:pt>
                <c:pt idx="4">
                  <c:v>0.5</c:v>
                </c:pt>
              </c:numCache>
            </c:numRef>
          </c:val>
          <c:extLst>
            <c:ext xmlns:c16="http://schemas.microsoft.com/office/drawing/2014/chart" uri="{C3380CC4-5D6E-409C-BE32-E72D297353CC}">
              <c16:uniqueId val="{00000000-82BB-4A58-948C-77D9CFEBD37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chemeClr val="accent4"/>
              </a:solidFill>
            </c:spPr>
            <c:extLst>
              <c:ext xmlns:c16="http://schemas.microsoft.com/office/drawing/2014/chart" uri="{C3380CC4-5D6E-409C-BE32-E72D297353CC}">
                <c16:uniqueId val="{00000000-4C14-E54F-92AF-7B7E814A0C6F}"/>
              </c:ext>
            </c:extLst>
          </c:dPt>
          <c:dPt>
            <c:idx val="1"/>
            <c:bubble3D val="0"/>
            <c:spPr>
              <a:solidFill>
                <a:schemeClr val="accent3"/>
              </a:solidFill>
            </c:spPr>
            <c:extLst>
              <c:ext xmlns:c16="http://schemas.microsoft.com/office/drawing/2014/chart" uri="{C3380CC4-5D6E-409C-BE32-E72D297353CC}">
                <c16:uniqueId val="{00000001-4C14-E54F-92AF-7B7E814A0C6F}"/>
              </c:ext>
            </c:extLst>
          </c:dPt>
          <c:dPt>
            <c:idx val="2"/>
            <c:bubble3D val="0"/>
            <c:spPr>
              <a:solidFill>
                <a:schemeClr val="accent5"/>
              </a:solidFill>
            </c:spPr>
            <c:extLst>
              <c:ext xmlns:c16="http://schemas.microsoft.com/office/drawing/2014/chart" uri="{C3380CC4-5D6E-409C-BE32-E72D297353CC}">
                <c16:uniqueId val="{00000002-4C14-E54F-92AF-7B7E814A0C6F}"/>
              </c:ext>
            </c:extLst>
          </c:dPt>
          <c:dPt>
            <c:idx val="3"/>
            <c:bubble3D val="0"/>
            <c:spPr>
              <a:solidFill>
                <a:schemeClr val="accent1"/>
              </a:solidFill>
            </c:spPr>
            <c:extLst>
              <c:ext xmlns:c16="http://schemas.microsoft.com/office/drawing/2014/chart" uri="{C3380CC4-5D6E-409C-BE32-E72D297353CC}">
                <c16:uniqueId val="{00000003-4C14-E54F-92AF-7B7E814A0C6F}"/>
              </c:ext>
            </c:extLst>
          </c:dPt>
          <c:dPt>
            <c:idx val="4"/>
            <c:bubble3D val="0"/>
            <c:spPr>
              <a:solidFill>
                <a:srgbClr val="FFCC00"/>
              </a:solidFill>
            </c:spPr>
            <c:extLst>
              <c:ext xmlns:c16="http://schemas.microsoft.com/office/drawing/2014/chart" uri="{C3380CC4-5D6E-409C-BE32-E72D297353CC}">
                <c16:uniqueId val="{00000004-4C14-E54F-92AF-7B7E814A0C6F}"/>
              </c:ext>
            </c:extLst>
          </c:dPt>
          <c:dPt>
            <c:idx val="5"/>
            <c:bubble3D val="0"/>
            <c:spPr>
              <a:solidFill>
                <a:schemeClr val="accent2"/>
              </a:solidFill>
            </c:spPr>
            <c:extLst>
              <c:ext xmlns:c16="http://schemas.microsoft.com/office/drawing/2014/chart" uri="{C3380CC4-5D6E-409C-BE32-E72D297353CC}">
                <c16:uniqueId val="{00000005-4C14-E54F-92AF-7B7E814A0C6F}"/>
              </c:ext>
            </c:extLst>
          </c:dPt>
          <c:dPt>
            <c:idx val="6"/>
            <c:bubble3D val="0"/>
            <c:spPr>
              <a:solidFill>
                <a:schemeClr val="accent2">
                  <a:lumMod val="60000"/>
                  <a:lumOff val="40000"/>
                </a:schemeClr>
              </a:solidFill>
            </c:spPr>
            <c:extLst>
              <c:ext xmlns:c16="http://schemas.microsoft.com/office/drawing/2014/chart" uri="{C3380CC4-5D6E-409C-BE32-E72D297353CC}">
                <c16:uniqueId val="{0000000C-B27E-49E8-8C9A-6C7CA9E7CA87}"/>
              </c:ext>
            </c:extLst>
          </c:dPt>
          <c:dPt>
            <c:idx val="7"/>
            <c:bubble3D val="0"/>
            <c:spPr>
              <a:solidFill>
                <a:schemeClr val="bg2">
                  <a:lumMod val="25000"/>
                  <a:lumOff val="75000"/>
                </a:schemeClr>
              </a:solidFill>
            </c:spPr>
            <c:extLst>
              <c:ext xmlns:c16="http://schemas.microsoft.com/office/drawing/2014/chart" uri="{C3380CC4-5D6E-409C-BE32-E72D297353CC}">
                <c16:uniqueId val="{0000000D-B27E-49E8-8C9A-6C7CA9E7CA87}"/>
              </c:ext>
            </c:extLst>
          </c:dPt>
          <c:cat>
            <c:strRef>
              <c:f>Feuil1!$A$2:$A$9</c:f>
              <c:strCache>
                <c:ptCount val="8"/>
                <c:pt idx="0">
                  <c:v>Émissions importées nettes</c:v>
                </c:pt>
                <c:pt idx="1">
                  <c:v>Agriculture</c:v>
                </c:pt>
                <c:pt idx="2">
                  <c:v>Batiments - chauffage</c:v>
                </c:pt>
                <c:pt idx="3">
                  <c:v>Industrie manufacturière</c:v>
                </c:pt>
                <c:pt idx="4">
                  <c:v>Aviation - Navigation Internationale</c:v>
                </c:pt>
                <c:pt idx="5">
                  <c:v>Transports individuels et marchandises</c:v>
                </c:pt>
                <c:pt idx="6">
                  <c:v>Adm, services publics, santé</c:v>
                </c:pt>
                <c:pt idx="7">
                  <c:v>Déchets - eau - énergie (gestion, distribution)</c:v>
                </c:pt>
              </c:strCache>
            </c:strRef>
          </c:cat>
          <c:val>
            <c:numRef>
              <c:f>Feuil1!$B$2:$B$9</c:f>
              <c:numCache>
                <c:formatCode>General</c:formatCode>
                <c:ptCount val="8"/>
                <c:pt idx="0" formatCode="0.0">
                  <c:v>53.211009174311933</c:v>
                </c:pt>
                <c:pt idx="1">
                  <c:v>6.192660550458716</c:v>
                </c:pt>
                <c:pt idx="2">
                  <c:v>6.6055045871559637</c:v>
                </c:pt>
                <c:pt idx="3">
                  <c:v>8.2568807339449553</c:v>
                </c:pt>
                <c:pt idx="4">
                  <c:v>5.5045871559633035</c:v>
                </c:pt>
                <c:pt idx="5">
                  <c:v>11.146788990825689</c:v>
                </c:pt>
                <c:pt idx="6">
                  <c:v>2.477064220183486</c:v>
                </c:pt>
                <c:pt idx="7">
                  <c:v>4.1284403669724776</c:v>
                </c:pt>
              </c:numCache>
            </c:numRef>
          </c:val>
          <c:extLst>
            <c:ext xmlns:c16="http://schemas.microsoft.com/office/drawing/2014/chart" uri="{C3380CC4-5D6E-409C-BE32-E72D297353CC}">
              <c16:uniqueId val="{00000006-4C14-E54F-92AF-7B7E814A0C6F}"/>
            </c:ext>
          </c:extLst>
        </c:ser>
        <c:dLbls>
          <c:showLegendKey val="0"/>
          <c:showVal val="0"/>
          <c:showCatName val="0"/>
          <c:showSerName val="0"/>
          <c:showPercent val="0"/>
          <c:showBubbleSize val="0"/>
          <c:showLeaderLines val="0"/>
        </c:dLbls>
        <c:firstSliceAng val="0"/>
        <c:holeSize val="61"/>
      </c:doughnutChart>
    </c:plotArea>
    <c:plotVisOnly val="1"/>
    <c:dispBlanksAs val="zero"/>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360759951202889E-2"/>
          <c:y val="3.0063593329584717E-2"/>
          <c:w val="0.96562499999999996"/>
          <c:h val="0.5665133906641544"/>
        </c:manualLayout>
      </c:layout>
      <c:barChart>
        <c:barDir val="bar"/>
        <c:grouping val="percentStacked"/>
        <c:varyColors val="0"/>
        <c:ser>
          <c:idx val="0"/>
          <c:order val="0"/>
          <c:tx>
            <c:strRef>
              <c:f>Feuil1!$B$1</c:f>
              <c:strCache>
                <c:ptCount val="1"/>
                <c:pt idx="0">
                  <c:v>Mobilité au quotidien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1"/>
                <c:pt idx="0">
                  <c:v>Catégorie 1</c:v>
                </c:pt>
              </c:strCache>
            </c:strRef>
          </c:cat>
          <c:val>
            <c:numRef>
              <c:f>Feuil1!$B$2:$B$5</c:f>
              <c:numCache>
                <c:formatCode>General</c:formatCode>
                <c:ptCount val="4"/>
                <c:pt idx="0" formatCode="0%">
                  <c:v>0.63</c:v>
                </c:pt>
              </c:numCache>
            </c:numRef>
          </c:val>
          <c:extLst>
            <c:ext xmlns:c16="http://schemas.microsoft.com/office/drawing/2014/chart" uri="{C3380CC4-5D6E-409C-BE32-E72D297353CC}">
              <c16:uniqueId val="{00000000-276A-4856-A8EA-DE9B7DA10501}"/>
            </c:ext>
          </c:extLst>
        </c:ser>
        <c:ser>
          <c:idx val="1"/>
          <c:order val="1"/>
          <c:tx>
            <c:strRef>
              <c:f>Feuil1!$C$1</c:f>
              <c:strCache>
                <c:ptCount val="1"/>
                <c:pt idx="0">
                  <c:v>Voyages d'une journée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1"/>
                <c:pt idx="0">
                  <c:v>Catégorie 1</c:v>
                </c:pt>
              </c:strCache>
            </c:strRef>
          </c:cat>
          <c:val>
            <c:numRef>
              <c:f>Feuil1!$C$2:$C$5</c:f>
              <c:numCache>
                <c:formatCode>General</c:formatCode>
                <c:ptCount val="4"/>
                <c:pt idx="0" formatCode="0%">
                  <c:v>0.06</c:v>
                </c:pt>
              </c:numCache>
            </c:numRef>
          </c:val>
          <c:extLst>
            <c:ext xmlns:c16="http://schemas.microsoft.com/office/drawing/2014/chart" uri="{C3380CC4-5D6E-409C-BE32-E72D297353CC}">
              <c16:uniqueId val="{00000001-276A-4856-A8EA-DE9B7DA10501}"/>
            </c:ext>
          </c:extLst>
        </c:ser>
        <c:ser>
          <c:idx val="2"/>
          <c:order val="2"/>
          <c:tx>
            <c:strRef>
              <c:f>Feuil1!$D$1</c:f>
              <c:strCache>
                <c:ptCount val="1"/>
                <c:pt idx="0">
                  <c:v>Voyage avec nuitée(s)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Feuil1!$A$2:$A$5</c:f>
              <c:strCache>
                <c:ptCount val="1"/>
                <c:pt idx="0">
                  <c:v>Catégorie 1</c:v>
                </c:pt>
              </c:strCache>
            </c:strRef>
          </c:cat>
          <c:val>
            <c:numRef>
              <c:f>Feuil1!$D$2:$D$5</c:f>
              <c:numCache>
                <c:formatCode>General</c:formatCode>
                <c:ptCount val="4"/>
                <c:pt idx="0" formatCode="0%">
                  <c:v>0.31</c:v>
                </c:pt>
              </c:numCache>
            </c:numRef>
          </c:val>
          <c:extLst>
            <c:ext xmlns:c16="http://schemas.microsoft.com/office/drawing/2014/chart" uri="{C3380CC4-5D6E-409C-BE32-E72D297353CC}">
              <c16:uniqueId val="{00000002-276A-4856-A8EA-DE9B7DA10501}"/>
            </c:ext>
          </c:extLst>
        </c:ser>
        <c:dLbls>
          <c:dLblPos val="ctr"/>
          <c:showLegendKey val="0"/>
          <c:showVal val="1"/>
          <c:showCatName val="0"/>
          <c:showSerName val="0"/>
          <c:showPercent val="0"/>
          <c:showBubbleSize val="0"/>
        </c:dLbls>
        <c:gapWidth val="79"/>
        <c:overlap val="100"/>
        <c:axId val="352895279"/>
        <c:axId val="352896111"/>
      </c:barChart>
      <c:catAx>
        <c:axId val="352895279"/>
        <c:scaling>
          <c:orientation val="minMax"/>
        </c:scaling>
        <c:delete val="1"/>
        <c:axPos val="l"/>
        <c:numFmt formatCode="General" sourceLinked="1"/>
        <c:majorTickMark val="none"/>
        <c:minorTickMark val="none"/>
        <c:tickLblPos val="nextTo"/>
        <c:crossAx val="352896111"/>
        <c:crosses val="autoZero"/>
        <c:auto val="1"/>
        <c:lblAlgn val="ctr"/>
        <c:lblOffset val="100"/>
        <c:noMultiLvlLbl val="0"/>
      </c:catAx>
      <c:valAx>
        <c:axId val="352896111"/>
        <c:scaling>
          <c:orientation val="minMax"/>
        </c:scaling>
        <c:delete val="1"/>
        <c:axPos val="b"/>
        <c:numFmt formatCode="0%" sourceLinked="1"/>
        <c:majorTickMark val="none"/>
        <c:minorTickMark val="none"/>
        <c:tickLblPos val="nextTo"/>
        <c:crossAx val="352895279"/>
        <c:crosses val="autoZero"/>
        <c:crossBetween val="between"/>
      </c:valAx>
      <c:spPr>
        <a:noFill/>
        <a:ln>
          <a:noFill/>
        </a:ln>
        <a:effectLst/>
      </c:spPr>
    </c:plotArea>
    <c:legend>
      <c:legendPos val="t"/>
      <c:layout>
        <c:manualLayout>
          <c:xMode val="edge"/>
          <c:yMode val="edge"/>
          <c:x val="3.2064303020144388E-2"/>
          <c:y val="0.58201148892877386"/>
          <c:w val="0.89999999117337526"/>
          <c:h val="8.346495843837592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pattFill prst="pct90">
                <a:fgClr>
                  <a:schemeClr val="accent2"/>
                </a:fgClr>
                <a:bgClr>
                  <a:schemeClr val="bg1"/>
                </a:bgClr>
              </a:pattFill>
              <a:ln w="19050">
                <a:solidFill>
                  <a:schemeClr val="lt1"/>
                </a:solidFill>
              </a:ln>
              <a:effectLst/>
            </c:spPr>
            <c:extLst>
              <c:ext xmlns:c16="http://schemas.microsoft.com/office/drawing/2014/chart" uri="{C3380CC4-5D6E-409C-BE32-E72D297353CC}">
                <c16:uniqueId val="{00000008-4A3B-CA4C-9DF8-F8E92B0221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4A3B-CA4C-9DF8-F8E92B0221B8}"/>
              </c:ext>
            </c:extLst>
          </c:dPt>
          <c:dPt>
            <c:idx val="2"/>
            <c:bubble3D val="0"/>
            <c:spPr>
              <a:pattFill prst="pct90">
                <a:fgClr>
                  <a:schemeClr val="accent5"/>
                </a:fgClr>
                <a:bgClr>
                  <a:schemeClr val="bg1"/>
                </a:bgClr>
              </a:pattFill>
              <a:ln w="19050">
                <a:solidFill>
                  <a:schemeClr val="lt1"/>
                </a:solidFill>
              </a:ln>
              <a:effectLst/>
            </c:spPr>
            <c:extLst>
              <c:ext xmlns:c16="http://schemas.microsoft.com/office/drawing/2014/chart" uri="{C3380CC4-5D6E-409C-BE32-E72D297353CC}">
                <c16:uniqueId val="{0000000A-4A3B-CA4C-9DF8-F8E92B0221B8}"/>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9-4A3B-CA4C-9DF8-F8E92B0221B8}"/>
              </c:ext>
            </c:extLst>
          </c:dPt>
          <c:dPt>
            <c:idx val="4"/>
            <c:bubble3D val="0"/>
            <c:spPr>
              <a:pattFill prst="pct90">
                <a:fgClr>
                  <a:schemeClr val="accent3"/>
                </a:fgClr>
                <a:bgClr>
                  <a:schemeClr val="bg1"/>
                </a:bgClr>
              </a:pattFill>
              <a:ln w="19050">
                <a:solidFill>
                  <a:schemeClr val="lt1"/>
                </a:solidFill>
              </a:ln>
              <a:effectLst/>
            </c:spPr>
            <c:extLst>
              <c:ext xmlns:c16="http://schemas.microsoft.com/office/drawing/2014/chart" uri="{C3380CC4-5D6E-409C-BE32-E72D297353CC}">
                <c16:uniqueId val="{00000006-4A3B-CA4C-9DF8-F8E92B0221B8}"/>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5-4A3B-CA4C-9DF8-F8E92B0221B8}"/>
              </c:ext>
            </c:extLst>
          </c:dPt>
          <c:dLbls>
            <c:dLbl>
              <c:idx val="0"/>
              <c:layout>
                <c:manualLayout>
                  <c:x val="-6.5252571359873911E-3"/>
                  <c:y val="0.18200434483599479"/>
                </c:manualLayout>
              </c:layout>
              <c:spPr>
                <a:solidFill>
                  <a:schemeClr val="accent2"/>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5.088472866429096E-2"/>
                      <c:h val="5.6952080309883725E-2"/>
                    </c:manualLayout>
                  </c15:layout>
                </c:ext>
                <c:ext xmlns:c16="http://schemas.microsoft.com/office/drawing/2014/chart" uri="{C3380CC4-5D6E-409C-BE32-E72D297353CC}">
                  <c16:uniqueId val="{00000008-4A3B-CA4C-9DF8-F8E92B0221B8}"/>
                </c:ext>
              </c:extLst>
            </c:dLbl>
            <c:dLbl>
              <c:idx val="2"/>
              <c:layout>
                <c:manualLayout>
                  <c:x val="-0.11112887416710598"/>
                  <c:y val="4.6798484045723995E-2"/>
                </c:manualLayout>
              </c:layout>
              <c:spPr>
                <a:solidFill>
                  <a:schemeClr val="accent5"/>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5.258874893112981E-2"/>
                      <c:h val="5.1676297048199267E-2"/>
                    </c:manualLayout>
                  </c15:layout>
                </c:ext>
                <c:ext xmlns:c16="http://schemas.microsoft.com/office/drawing/2014/chart" uri="{C3380CC4-5D6E-409C-BE32-E72D297353CC}">
                  <c16:uniqueId val="{0000000A-4A3B-CA4C-9DF8-F8E92B0221B8}"/>
                </c:ext>
              </c:extLst>
            </c:dLbl>
            <c:dLbl>
              <c:idx val="3"/>
              <c:layout>
                <c:manualLayout>
                  <c:x val="-9.9556800604568216E-2"/>
                  <c:y val="-2.6704570470552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3B-CA4C-9DF8-F8E92B0221B8}"/>
                </c:ext>
              </c:extLst>
            </c:dLbl>
            <c:dLbl>
              <c:idx val="4"/>
              <c:layout>
                <c:manualLayout>
                  <c:x val="-3.9973936617254152E-2"/>
                  <c:y val="-0.27906762183065192"/>
                </c:manualLayout>
              </c:layout>
              <c:spPr>
                <a:solidFill>
                  <a:schemeClr val="accent3"/>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6.2616304414767648E-2"/>
                      <c:h val="5.9589971940725954E-2"/>
                    </c:manualLayout>
                  </c15:layout>
                </c:ext>
                <c:ext xmlns:c16="http://schemas.microsoft.com/office/drawing/2014/chart" uri="{C3380CC4-5D6E-409C-BE32-E72D297353CC}">
                  <c16:uniqueId val="{00000006-4A3B-CA4C-9DF8-F8E92B0221B8}"/>
                </c:ext>
              </c:extLst>
            </c:dLbl>
            <c:dLbl>
              <c:idx val="5"/>
              <c:layout>
                <c:manualLayout>
                  <c:x val="0.15112525615218605"/>
                  <c:y val="4.1169556448321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3B-CA4C-9DF8-F8E92B0221B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Feuil1!$A$2:$A$7</c:f>
              <c:strCache>
                <c:ptCount val="6"/>
                <c:pt idx="0">
                  <c:v>Data centers - Fabrication</c:v>
                </c:pt>
                <c:pt idx="1">
                  <c:v>Data centers - Usage</c:v>
                </c:pt>
                <c:pt idx="2">
                  <c:v>Réseau - Fabrication</c:v>
                </c:pt>
                <c:pt idx="3">
                  <c:v>Réseau - Usage</c:v>
                </c:pt>
                <c:pt idx="4">
                  <c:v>Equipements numériques - Fabrication</c:v>
                </c:pt>
                <c:pt idx="5">
                  <c:v>Equipements numériques - Usages</c:v>
                </c:pt>
              </c:strCache>
            </c:strRef>
          </c:cat>
          <c:val>
            <c:numRef>
              <c:f>Feuil1!$B$2:$B$7</c:f>
              <c:numCache>
                <c:formatCode>0%</c:formatCode>
                <c:ptCount val="6"/>
                <c:pt idx="0">
                  <c:v>0.01</c:v>
                </c:pt>
                <c:pt idx="1">
                  <c:v>0.14000000000000001</c:v>
                </c:pt>
                <c:pt idx="2">
                  <c:v>0.04</c:v>
                </c:pt>
                <c:pt idx="3">
                  <c:v>0.11</c:v>
                </c:pt>
                <c:pt idx="4">
                  <c:v>0.33</c:v>
                </c:pt>
                <c:pt idx="5">
                  <c:v>0.38</c:v>
                </c:pt>
              </c:numCache>
            </c:numRef>
          </c:val>
          <c:extLst>
            <c:ext xmlns:c16="http://schemas.microsoft.com/office/drawing/2014/chart" uri="{C3380CC4-5D6E-409C-BE32-E72D297353CC}">
              <c16:uniqueId val="{00000000-4A3B-CA4C-9DF8-F8E92B0221B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dPt>
            <c:idx val="0"/>
            <c:bubble3D val="0"/>
            <c:spPr>
              <a:pattFill prst="pct90">
                <a:fgClr>
                  <a:schemeClr val="accent2"/>
                </a:fgClr>
                <a:bgClr>
                  <a:schemeClr val="bg1"/>
                </a:bgClr>
              </a:pattFill>
              <a:ln w="19050">
                <a:solidFill>
                  <a:schemeClr val="lt1"/>
                </a:solidFill>
              </a:ln>
              <a:effectLst/>
            </c:spPr>
            <c:extLst>
              <c:ext xmlns:c16="http://schemas.microsoft.com/office/drawing/2014/chart" uri="{C3380CC4-5D6E-409C-BE32-E72D297353CC}">
                <c16:uniqueId val="{00000001-8A91-9B4D-B7DE-92F9768B3F5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91-9B4D-B7DE-92F9768B3F5E}"/>
              </c:ext>
            </c:extLst>
          </c:dPt>
          <c:dPt>
            <c:idx val="2"/>
            <c:bubble3D val="0"/>
            <c:spPr>
              <a:pattFill prst="pct90">
                <a:fgClr>
                  <a:schemeClr val="accent5"/>
                </a:fgClr>
                <a:bgClr>
                  <a:schemeClr val="bg1"/>
                </a:bgClr>
              </a:pattFill>
              <a:ln w="19050">
                <a:solidFill>
                  <a:schemeClr val="lt1"/>
                </a:solidFill>
              </a:ln>
              <a:effectLst/>
            </c:spPr>
            <c:extLst>
              <c:ext xmlns:c16="http://schemas.microsoft.com/office/drawing/2014/chart" uri="{C3380CC4-5D6E-409C-BE32-E72D297353CC}">
                <c16:uniqueId val="{00000005-8A91-9B4D-B7DE-92F9768B3F5E}"/>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8A91-9B4D-B7DE-92F9768B3F5E}"/>
              </c:ext>
            </c:extLst>
          </c:dPt>
          <c:dPt>
            <c:idx val="4"/>
            <c:bubble3D val="0"/>
            <c:spPr>
              <a:pattFill prst="pct90">
                <a:fgClr>
                  <a:schemeClr val="accent3"/>
                </a:fgClr>
                <a:bgClr>
                  <a:schemeClr val="bg1"/>
                </a:bgClr>
              </a:pattFill>
              <a:ln w="19050">
                <a:solidFill>
                  <a:schemeClr val="lt1"/>
                </a:solidFill>
              </a:ln>
              <a:effectLst/>
            </c:spPr>
            <c:extLst>
              <c:ext xmlns:c16="http://schemas.microsoft.com/office/drawing/2014/chart" uri="{C3380CC4-5D6E-409C-BE32-E72D297353CC}">
                <c16:uniqueId val="{00000009-8A91-9B4D-B7DE-92F9768B3F5E}"/>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8A91-9B4D-B7DE-92F9768B3F5E}"/>
              </c:ext>
            </c:extLst>
          </c:dPt>
          <c:dLbls>
            <c:dLbl>
              <c:idx val="0"/>
              <c:delete val="1"/>
              <c:extLst>
                <c:ext xmlns:c15="http://schemas.microsoft.com/office/drawing/2012/chart" uri="{CE6537A1-D6FC-4f65-9D91-7224C49458BB}"/>
                <c:ext xmlns:c16="http://schemas.microsoft.com/office/drawing/2014/chart" uri="{C3380CC4-5D6E-409C-BE32-E72D297353CC}">
                  <c16:uniqueId val="{00000001-8A91-9B4D-B7DE-92F9768B3F5E}"/>
                </c:ext>
              </c:extLst>
            </c:dLbl>
            <c:dLbl>
              <c:idx val="1"/>
              <c:delete val="1"/>
              <c:extLst>
                <c:ext xmlns:c15="http://schemas.microsoft.com/office/drawing/2012/chart" uri="{CE6537A1-D6FC-4f65-9D91-7224C49458BB}"/>
                <c:ext xmlns:c16="http://schemas.microsoft.com/office/drawing/2014/chart" uri="{C3380CC4-5D6E-409C-BE32-E72D297353CC}">
                  <c16:uniqueId val="{00000003-8A91-9B4D-B7DE-92F9768B3F5E}"/>
                </c:ext>
              </c:extLst>
            </c:dLbl>
            <c:dLbl>
              <c:idx val="2"/>
              <c:delete val="1"/>
              <c:extLst>
                <c:ext xmlns:c15="http://schemas.microsoft.com/office/drawing/2012/chart" uri="{CE6537A1-D6FC-4f65-9D91-7224C49458BB}"/>
                <c:ext xmlns:c16="http://schemas.microsoft.com/office/drawing/2014/chart" uri="{C3380CC4-5D6E-409C-BE32-E72D297353CC}">
                  <c16:uniqueId val="{00000005-8A91-9B4D-B7DE-92F9768B3F5E}"/>
                </c:ext>
              </c:extLst>
            </c:dLbl>
            <c:dLbl>
              <c:idx val="3"/>
              <c:delete val="1"/>
              <c:extLst>
                <c:ext xmlns:c15="http://schemas.microsoft.com/office/drawing/2012/chart" uri="{CE6537A1-D6FC-4f65-9D91-7224C49458BB}"/>
                <c:ext xmlns:c16="http://schemas.microsoft.com/office/drawing/2014/chart" uri="{C3380CC4-5D6E-409C-BE32-E72D297353CC}">
                  <c16:uniqueId val="{00000007-8A91-9B4D-B7DE-92F9768B3F5E}"/>
                </c:ext>
              </c:extLst>
            </c:dLbl>
            <c:dLbl>
              <c:idx val="4"/>
              <c:layout>
                <c:manualLayout>
                  <c:x val="-3.9973936617254152E-2"/>
                  <c:y val="-0.27906762183065192"/>
                </c:manualLayout>
              </c:layout>
              <c:spPr>
                <a:solidFill>
                  <a:schemeClr val="accent3"/>
                </a:solid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6.2616304414767648E-2"/>
                      <c:h val="5.9589971940725954E-2"/>
                    </c:manualLayout>
                  </c15:layout>
                </c:ext>
                <c:ext xmlns:c16="http://schemas.microsoft.com/office/drawing/2014/chart" uri="{C3380CC4-5D6E-409C-BE32-E72D297353CC}">
                  <c16:uniqueId val="{00000009-8A91-9B4D-B7DE-92F9768B3F5E}"/>
                </c:ext>
              </c:extLst>
            </c:dLbl>
            <c:dLbl>
              <c:idx val="5"/>
              <c:layout>
                <c:manualLayout>
                  <c:x val="0.15112525615218605"/>
                  <c:y val="4.1169556448321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91-9B4D-B7DE-92F9768B3F5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Feuil1!$A$2:$A$7</c:f>
              <c:strCache>
                <c:ptCount val="6"/>
                <c:pt idx="0">
                  <c:v>Data centers - Fabrication</c:v>
                </c:pt>
                <c:pt idx="1">
                  <c:v>Data centers - Usage</c:v>
                </c:pt>
                <c:pt idx="2">
                  <c:v>Réseau - Fabrication</c:v>
                </c:pt>
                <c:pt idx="3">
                  <c:v>Réseau - Usage</c:v>
                </c:pt>
                <c:pt idx="4">
                  <c:v>Equipements numériques - Fabrication</c:v>
                </c:pt>
                <c:pt idx="5">
                  <c:v>Equipements numériques - Usages</c:v>
                </c:pt>
              </c:strCache>
            </c:strRef>
          </c:cat>
          <c:val>
            <c:numRef>
              <c:f>Feuil1!$B$2:$B$7</c:f>
              <c:numCache>
                <c:formatCode>0%</c:formatCode>
                <c:ptCount val="6"/>
                <c:pt idx="0">
                  <c:v>0.01</c:v>
                </c:pt>
                <c:pt idx="1">
                  <c:v>0.14000000000000001</c:v>
                </c:pt>
                <c:pt idx="2">
                  <c:v>0.04</c:v>
                </c:pt>
                <c:pt idx="3">
                  <c:v>0.11</c:v>
                </c:pt>
                <c:pt idx="4">
                  <c:v>0.33</c:v>
                </c:pt>
                <c:pt idx="5">
                  <c:v>0.38</c:v>
                </c:pt>
              </c:numCache>
            </c:numRef>
          </c:val>
          <c:extLst>
            <c:ext xmlns:c16="http://schemas.microsoft.com/office/drawing/2014/chart" uri="{C3380CC4-5D6E-409C-BE32-E72D297353CC}">
              <c16:uniqueId val="{0000000C-8A91-9B4D-B7DE-92F9768B3F5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2335-AE43-B406-A912DA1E66B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335-AE43-B406-A912DA1E66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35-AE43-B406-A912DA1E66B6}"/>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2335-AE43-B406-A912DA1E66B6}"/>
              </c:ext>
            </c:extLst>
          </c:dPt>
          <c:cat>
            <c:strRef>
              <c:f>Feuil1!$A$2:$A$5</c:f>
              <c:strCache>
                <c:ptCount val="2"/>
                <c:pt idx="0">
                  <c:v>1er trim.</c:v>
                </c:pt>
                <c:pt idx="1">
                  <c:v>2e trim.</c:v>
                </c:pt>
              </c:strCache>
            </c:strRef>
          </c:cat>
          <c:val>
            <c:numRef>
              <c:f>Feuil1!$B$2:$B$5</c:f>
              <c:numCache>
                <c:formatCode>General</c:formatCode>
                <c:ptCount val="4"/>
                <c:pt idx="0">
                  <c:v>30</c:v>
                </c:pt>
                <c:pt idx="1">
                  <c:v>71</c:v>
                </c:pt>
              </c:numCache>
            </c:numRef>
          </c:val>
          <c:extLst>
            <c:ext xmlns:c16="http://schemas.microsoft.com/office/drawing/2014/chart" uri="{C3380CC4-5D6E-409C-BE32-E72D297353CC}">
              <c16:uniqueId val="{00000008-2335-AE43-B406-A912DA1E66B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Ventes</c:v>
                </c:pt>
              </c:strCache>
            </c:strRef>
          </c:tx>
          <c:spPr>
            <a:solidFill>
              <a:schemeClr val="accent3"/>
            </a:solidFill>
          </c:spPr>
          <c:dPt>
            <c:idx val="0"/>
            <c:bubble3D val="0"/>
            <c:spPr>
              <a:solidFill>
                <a:schemeClr val="accent4"/>
              </a:solidFill>
              <a:ln w="19050">
                <a:solidFill>
                  <a:schemeClr val="lt1"/>
                </a:solidFill>
              </a:ln>
              <a:effectLst/>
            </c:spPr>
            <c:extLst>
              <c:ext xmlns:c16="http://schemas.microsoft.com/office/drawing/2014/chart" uri="{C3380CC4-5D6E-409C-BE32-E72D297353CC}">
                <c16:uniqueId val="{00000001-AC02-F544-8589-48D20287B702}"/>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C02-F544-8589-48D20287B70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C02-F544-8589-48D20287B702}"/>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AC02-F544-8589-48D20287B702}"/>
              </c:ext>
            </c:extLst>
          </c:dPt>
          <c:cat>
            <c:strRef>
              <c:f>Feuil1!$A$2:$A$5</c:f>
              <c:strCache>
                <c:ptCount val="2"/>
                <c:pt idx="0">
                  <c:v>1er trim.</c:v>
                </c:pt>
                <c:pt idx="1">
                  <c:v>2e trim.</c:v>
                </c:pt>
              </c:strCache>
            </c:strRef>
          </c:cat>
          <c:val>
            <c:numRef>
              <c:f>Feuil1!$B$2:$B$5</c:f>
              <c:numCache>
                <c:formatCode>General</c:formatCode>
                <c:ptCount val="4"/>
                <c:pt idx="0">
                  <c:v>30</c:v>
                </c:pt>
                <c:pt idx="1">
                  <c:v>71</c:v>
                </c:pt>
              </c:numCache>
            </c:numRef>
          </c:val>
          <c:extLst>
            <c:ext xmlns:c16="http://schemas.microsoft.com/office/drawing/2014/chart" uri="{C3380CC4-5D6E-409C-BE32-E72D297353CC}">
              <c16:uniqueId val="{00000008-AC02-F544-8589-48D20287B70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Feuil1!$B$1</c:f>
              <c:strCache>
                <c:ptCount val="1"/>
                <c:pt idx="0">
                  <c:v>Colonne1</c:v>
                </c:pt>
              </c:strCache>
            </c:strRef>
          </c:tx>
          <c:dPt>
            <c:idx val="0"/>
            <c:bubble3D val="0"/>
            <c:spPr>
              <a:solidFill>
                <a:schemeClr val="accent4"/>
              </a:solidFill>
            </c:spPr>
            <c:extLst>
              <c:ext xmlns:c16="http://schemas.microsoft.com/office/drawing/2014/chart" uri="{C3380CC4-5D6E-409C-BE32-E72D297353CC}">
                <c16:uniqueId val="{00000001-AF23-486E-B660-1C26C9222CA2}"/>
              </c:ext>
            </c:extLst>
          </c:dPt>
          <c:dPt>
            <c:idx val="1"/>
            <c:bubble3D val="0"/>
            <c:spPr>
              <a:solidFill>
                <a:schemeClr val="accent3"/>
              </a:solidFill>
            </c:spPr>
            <c:extLst>
              <c:ext xmlns:c16="http://schemas.microsoft.com/office/drawing/2014/chart" uri="{C3380CC4-5D6E-409C-BE32-E72D297353CC}">
                <c16:uniqueId val="{00000003-AF23-486E-B660-1C26C9222CA2}"/>
              </c:ext>
            </c:extLst>
          </c:dPt>
          <c:dPt>
            <c:idx val="2"/>
            <c:bubble3D val="0"/>
            <c:spPr>
              <a:solidFill>
                <a:schemeClr val="accent5"/>
              </a:solidFill>
            </c:spPr>
            <c:extLst>
              <c:ext xmlns:c16="http://schemas.microsoft.com/office/drawing/2014/chart" uri="{C3380CC4-5D6E-409C-BE32-E72D297353CC}">
                <c16:uniqueId val="{00000005-AF23-486E-B660-1C26C9222CA2}"/>
              </c:ext>
            </c:extLst>
          </c:dPt>
          <c:dPt>
            <c:idx val="3"/>
            <c:bubble3D val="0"/>
            <c:spPr>
              <a:solidFill>
                <a:schemeClr val="accent1"/>
              </a:solidFill>
            </c:spPr>
            <c:extLst>
              <c:ext xmlns:c16="http://schemas.microsoft.com/office/drawing/2014/chart" uri="{C3380CC4-5D6E-409C-BE32-E72D297353CC}">
                <c16:uniqueId val="{00000007-AF23-486E-B660-1C26C9222CA2}"/>
              </c:ext>
            </c:extLst>
          </c:dPt>
          <c:dPt>
            <c:idx val="4"/>
            <c:bubble3D val="0"/>
            <c:spPr>
              <a:solidFill>
                <a:srgbClr val="FFCC00"/>
              </a:solidFill>
            </c:spPr>
            <c:extLst>
              <c:ext xmlns:c16="http://schemas.microsoft.com/office/drawing/2014/chart" uri="{C3380CC4-5D6E-409C-BE32-E72D297353CC}">
                <c16:uniqueId val="{00000009-AF23-486E-B660-1C26C9222CA2}"/>
              </c:ext>
            </c:extLst>
          </c:dPt>
          <c:dPt>
            <c:idx val="5"/>
            <c:bubble3D val="0"/>
            <c:spPr>
              <a:solidFill>
                <a:schemeClr val="accent2"/>
              </a:solidFill>
            </c:spPr>
            <c:extLst>
              <c:ext xmlns:c16="http://schemas.microsoft.com/office/drawing/2014/chart" uri="{C3380CC4-5D6E-409C-BE32-E72D297353CC}">
                <c16:uniqueId val="{0000000B-AF23-486E-B660-1C26C9222CA2}"/>
              </c:ext>
            </c:extLst>
          </c:dPt>
          <c:dPt>
            <c:idx val="7"/>
            <c:bubble3D val="0"/>
            <c:spPr>
              <a:solidFill>
                <a:schemeClr val="bg2">
                  <a:lumMod val="10000"/>
                  <a:lumOff val="90000"/>
                </a:schemeClr>
              </a:solidFill>
            </c:spPr>
            <c:extLst>
              <c:ext xmlns:c16="http://schemas.microsoft.com/office/drawing/2014/chart" uri="{C3380CC4-5D6E-409C-BE32-E72D297353CC}">
                <c16:uniqueId val="{0000000C-53EF-453E-9082-C85C30CE7DA3}"/>
              </c:ext>
            </c:extLst>
          </c:dPt>
          <c:cat>
            <c:strRef>
              <c:f>Feuil1!$A$2:$A$9</c:f>
              <c:strCache>
                <c:ptCount val="8"/>
                <c:pt idx="0">
                  <c:v>Émissions importées nettes</c:v>
                </c:pt>
                <c:pt idx="1">
                  <c:v>Agriculture</c:v>
                </c:pt>
                <c:pt idx="2">
                  <c:v>Batiments - chauffage</c:v>
                </c:pt>
                <c:pt idx="3">
                  <c:v>Industrie manufacturière</c:v>
                </c:pt>
                <c:pt idx="4">
                  <c:v>Aviation - Navigation Internationale</c:v>
                </c:pt>
                <c:pt idx="5">
                  <c:v>Transports individuels et marchandises</c:v>
                </c:pt>
                <c:pt idx="6">
                  <c:v>Adm, services publics, santé</c:v>
                </c:pt>
                <c:pt idx="7">
                  <c:v>Déchets - eau - énergie (gestion, distribution)</c:v>
                </c:pt>
              </c:strCache>
            </c:strRef>
          </c:cat>
          <c:val>
            <c:numRef>
              <c:f>Feuil1!$B$2:$B$9</c:f>
              <c:numCache>
                <c:formatCode>General</c:formatCode>
                <c:ptCount val="8"/>
                <c:pt idx="0">
                  <c:v>53</c:v>
                </c:pt>
                <c:pt idx="1">
                  <c:v>6</c:v>
                </c:pt>
                <c:pt idx="2">
                  <c:v>7</c:v>
                </c:pt>
                <c:pt idx="3">
                  <c:v>8</c:v>
                </c:pt>
                <c:pt idx="4">
                  <c:v>5</c:v>
                </c:pt>
                <c:pt idx="5">
                  <c:v>11</c:v>
                </c:pt>
                <c:pt idx="6">
                  <c:v>3</c:v>
                </c:pt>
                <c:pt idx="7">
                  <c:v>4</c:v>
                </c:pt>
              </c:numCache>
            </c:numRef>
          </c:val>
          <c:extLst>
            <c:ext xmlns:c16="http://schemas.microsoft.com/office/drawing/2014/chart" uri="{C3380CC4-5D6E-409C-BE32-E72D297353CC}">
              <c16:uniqueId val="{0000000C-AF23-486E-B660-1C26C9222CA2}"/>
            </c:ext>
          </c:extLst>
        </c:ser>
        <c:dLbls>
          <c:showLegendKey val="0"/>
          <c:showVal val="0"/>
          <c:showCatName val="0"/>
          <c:showSerName val="0"/>
          <c:showPercent val="0"/>
          <c:showBubbleSize val="0"/>
          <c:showLeaderLines val="0"/>
        </c:dLbls>
        <c:firstSliceAng val="0"/>
        <c:holeSize val="61"/>
      </c:doughnutChart>
    </c:plotArea>
    <c:plotVisOnly val="1"/>
    <c:dispBlanksAs val="zero"/>
    <c:showDLblsOverMax val="0"/>
  </c:chart>
  <c:txPr>
    <a:bodyPr/>
    <a:lstStyle/>
    <a:p>
      <a:pPr>
        <a:defRPr sz="1800"/>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4183" cy="502596"/>
          </a:xfrm>
          <a:prstGeom prst="rect">
            <a:avLst/>
          </a:prstGeom>
          <a:noFill/>
          <a:ln>
            <a:noFill/>
          </a:ln>
        </p:spPr>
        <p:txBody>
          <a:bodyPr anchorCtr="0" anchor="t" bIns="48250" lIns="96550" spcFirstLastPara="1" rIns="96550" wrap="square" tIns="4825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00799" y="0"/>
            <a:ext cx="2984183" cy="502596"/>
          </a:xfrm>
          <a:prstGeom prst="rect">
            <a:avLst/>
          </a:prstGeom>
          <a:noFill/>
          <a:ln>
            <a:noFill/>
          </a:ln>
        </p:spPr>
        <p:txBody>
          <a:bodyPr anchorCtr="0" anchor="t" bIns="48250" lIns="96550" spcFirstLastPara="1" rIns="96550" wrap="square" tIns="48250">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514531"/>
            <a:ext cx="2984183" cy="502595"/>
          </a:xfrm>
          <a:prstGeom prst="rect">
            <a:avLst/>
          </a:prstGeom>
          <a:noFill/>
          <a:ln>
            <a:noFill/>
          </a:ln>
        </p:spPr>
        <p:txBody>
          <a:bodyPr anchorCtr="0" anchor="b" bIns="48250" lIns="96550" spcFirstLastPara="1" rIns="96550" wrap="square" tIns="4825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blic.wmo.int/fr/medias/communiqu%C3%A9s-de-presse/mont%C3%A9e-en-fl%C3%A8che-des-concentrations-de-gaz-%C3%A0-effet-de-serre-nouveau" TargetMode="Externa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iques.developpement-durable.gouv.fr/edition-numerique/bilan-energetique-2019/pdf/document.pdf" TargetMode="External"/><Relationship Id="rId3" Type="http://schemas.openxmlformats.org/officeDocument/2006/relationships/hyperlink" Target="https://www.statistiques.developpement-durable.gouv.fr/edition-numerique/bilan-energetique-2019/pdf/document.pdf" TargetMode="External"/><Relationship Id="rId4" Type="http://schemas.openxmlformats.org/officeDocument/2006/relationships/hyperlink" Target="http://www.carbone4.com/wp-content/uploads/2020/06/Publication-FE-Chaleur-et-e%CC%81lectricite%CC%81-.pdf" TargetMode="External"/><Relationship Id="rId5" Type="http://schemas.openxmlformats.org/officeDocument/2006/relationships/hyperlink" Target="https://www.ecologie.gouv.fr/electricite-baisse-6-des-emissions-francaises-co2-en-2019" TargetMode="External"/><Relationship Id="rId6" Type="http://schemas.openxmlformats.org/officeDocument/2006/relationships/hyperlink" Target="https://bilan-electrique-2019.rte-france.com/emissions-de-co2/" TargetMode="External"/><Relationship Id="rId7" Type="http://schemas.openxmlformats.org/officeDocument/2006/relationships/hyperlink" Target="https://librairie.ademe.fr/cadic/5460/presentation-synthese-etude-instrumentation-cuisson-domestique-2016.pdf" TargetMode="Externa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blic.wmo.int/fr/medias/communiqu%C3%A9s-de-presse/mont%C3%A9e-en-fl%C3%A8che-des-concentrations-de-gaz-%C3%A0-effet-de-serre-nouveau"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8KrgPPO1h0A?si=6QAa1Om8sxGmkAEv"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sd.admin.ch/newsd/message/attachments/67198.pdf" TargetMode="External"/><Relationship Id="rId3" Type="http://schemas.openxmlformats.org/officeDocument/2006/relationships/hyperlink" Target="https://www.admin.ch/gov/fr/accueil/documentation/communiques.msg-id-84908.html"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meter.com/app/presentation/64acff87b2e7976a77c430db47298c89/729f9a136759" TargetMode="External"/><Relationship Id="rId3" Type="http://schemas.openxmlformats.org/officeDocument/2006/relationships/hyperlink" Target="https://www.mentimeter.com/app/presentation/64acff87b2e7976a77c430db47298c89/729f9a136759" TargetMode="External"/><Relationship Id="rId4" Type="http://schemas.openxmlformats.org/officeDocument/2006/relationships/hyperlink" Target="https://www.mentimeter.com/app/presentation/64acff87b2e7976a77c430db47298c89/729f9a136759" TargetMode="External"/><Relationship Id="rId5" Type="http://schemas.openxmlformats.org/officeDocument/2006/relationships/hyperlink" Target="https://www.mentimeter.com/app/presentation/64acff87b2e7976a77c430db47298c89/729f9a136759"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fs.admin.ch/bfs/fr/home/statistiques/espace-environnement/comptabilite-environnementale/emissions-air.assetdetail.23464604.html" TargetMode="External"/><Relationship Id="rId3" Type="http://schemas.openxmlformats.org/officeDocument/2006/relationships/hyperlink" Target="https://www.bfs.admin.ch/bfs/fr/home/statistiques/catalogues-banques-donnees/publications.assetdetail.4322943.html" TargetMode="External"/><Relationship Id="rId4" Type="http://schemas.openxmlformats.org/officeDocument/2006/relationships/hyperlink" Target="https://www.bfs.admin.ch/bfs/fr/home/statistiques/espace-environnement/indicateurs-environnement/tous-les-indicateurs/emissions-et-dechets/emissions-gaz-effet-de-serre.html" TargetMode="External"/><Relationship Id="rId5" Type="http://schemas.openxmlformats.org/officeDocument/2006/relationships/hyperlink" Target="https://www.admin.ch/gov/fr/accueil/documentation/communiques.msg-id-92234.html#:~:text=L'aviation%20contribue%20au%20r%C3%A9chauffement,de%20serre%20de%20notre%20pays." TargetMode="External"/><Relationship Id="rId6" Type="http://schemas.openxmlformats.org/officeDocument/2006/relationships/hyperlink" Target="https://docs.google.com/spreadsheets/d/1TfqOUzLFreP517tAA8K9PdA2Yb7Eq2cv/edit?usp=sharing&amp;ouid=109208288263836363480&amp;rtpof=true&amp;sd=true"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conomie.gouv.fr/files/files/directions_services/cge/filieres-dechets-recyclage.pdf?v=1625048807"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shiftproject.org/wp-content/uploads/2021/03/Note-danalyse_Numerique-et-5G_30-mars-2021.pdf" TargetMode="External"/><Relationship Id="rId3" Type="http://schemas.openxmlformats.org/officeDocument/2006/relationships/hyperlink" Target="https://theshiftproject.org/wp-content/uploads/2021/03/Note-danalyse_Numerique-et-5G_30-mars-2021.pdf" TargetMode="External"/><Relationship Id="rId4" Type="http://schemas.openxmlformats.org/officeDocument/2006/relationships/hyperlink" Target="https://theshiftproject.org/wp-content/uploads/2021/03/Note-danalyse_Numerique-et-5G_30-mars-2021.pdf"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fs.admin.ch/bfs/fr/home/statistiques/construction-logement/batiments/domaine-energetique.html" TargetMode="External"/><Relationship Id="rId3" Type="http://schemas.openxmlformats.org/officeDocument/2006/relationships/hyperlink" Target="https://www.statistiques.developpement-durable.gouv.fr/edition-numerique/bilan-energetique-2019/pdf/document.pdf" TargetMode="External"/><Relationship Id="rId4" Type="http://schemas.openxmlformats.org/officeDocument/2006/relationships/hyperlink" Target="http://www.carbone4.com/wp-content/uploads/2020/06/Publication-FE-Chaleur-et-e%CC%81lectricite%CC%81-.pdf" TargetMode="External"/><Relationship Id="rId5" Type="http://schemas.openxmlformats.org/officeDocument/2006/relationships/hyperlink" Target="https://www.ecologie.gouv.fr/electricite-baisse-6-des-emissions-francaises-co2-en-2019" TargetMode="External"/><Relationship Id="rId6" Type="http://schemas.openxmlformats.org/officeDocument/2006/relationships/hyperlink" Target="https://bilan-electrique-2019.rte-france.com/emissions-de-co2/" TargetMode="External"/><Relationship Id="rId7" Type="http://schemas.openxmlformats.org/officeDocument/2006/relationships/hyperlink" Target="https://www.bfs.admin.ch/asset/fr/23184664"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400"/>
              <a:buNone/>
            </a:pPr>
            <a:r>
              <a:t/>
            </a:r>
            <a:endParaRPr/>
          </a:p>
        </p:txBody>
      </p:sp>
      <p:sp>
        <p:nvSpPr>
          <p:cNvPr id="377" name="Google Shape;377;p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rPr lang="fr-FR"/>
              <a:t>Présentation de l’association Suisse.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fr-FR"/>
              <a:t>Pour Alternatiba : </a:t>
            </a:r>
            <a:endParaRPr/>
          </a:p>
          <a:p>
            <a:pPr indent="0" lvl="0" marL="0" rtl="0" algn="l">
              <a:lnSpc>
                <a:spcPct val="100000"/>
              </a:lnSpc>
              <a:spcBef>
                <a:spcPts val="0"/>
              </a:spcBef>
              <a:spcAft>
                <a:spcPts val="0"/>
              </a:spcAft>
              <a:buSzPts val="1400"/>
              <a:buNone/>
            </a:pPr>
            <a:r>
              <a:rPr lang="fr-FR"/>
              <a:t>Cette conférence GP s’inscrit dans nos actions de sensibilisation. Nous ne pourrons pas dérouler l’intégralité de la présentation et nous vous demanderons dans la deuxième partie de choisir ce que nous vous présenterons. </a:t>
            </a:r>
            <a:endParaRPr/>
          </a:p>
          <a:p>
            <a:pPr indent="0" lvl="0" marL="0" rtl="0" algn="l">
              <a:lnSpc>
                <a:spcPct val="100000"/>
              </a:lnSpc>
              <a:spcBef>
                <a:spcPts val="0"/>
              </a:spcBef>
              <a:spcAft>
                <a:spcPts val="0"/>
              </a:spcAft>
              <a:buSzPts val="1400"/>
              <a:buNone/>
            </a:pPr>
            <a:r>
              <a:rPr lang="fr-FR"/>
              <a:t>Si vous souhaitez assister à une conférence complète, demander une conférence pour votre commune, votre entreprise ou votre école, n’hésitez pas à nous contacter à la fin. Nous avons d’autres formats d’intervention. </a:t>
            </a:r>
            <a:endParaRPr/>
          </a:p>
        </p:txBody>
      </p:sp>
      <p:sp>
        <p:nvSpPr>
          <p:cNvPr id="477" name="Google Shape;477;p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5" name="Shape 2915"/>
        <p:cNvGrpSpPr/>
        <p:nvPr/>
      </p:nvGrpSpPr>
      <p:grpSpPr>
        <a:xfrm>
          <a:off x="0" y="0"/>
          <a:ext cx="0" cy="0"/>
          <a:chOff x="0" y="0"/>
          <a:chExt cx="0" cy="0"/>
        </a:xfrm>
      </p:grpSpPr>
      <p:sp>
        <p:nvSpPr>
          <p:cNvPr id="2916" name="Google Shape;2916;p7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7" name="Google Shape;2917;p7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Certains de ces gaz sont dits « à effet de serre ». Mais pas tous ! L’oxygène n’en est pas un, par exemple. L’azote non plus. Les gaz nobles n’en sont pas non plus. En fait, vous avez ici les principaux gaz à effet de serre présents dans l’atmosphère de la Terre : il y en a quatre – il existe plusieurs autres gaz à effet de serre dans l’atmosphère, mais ils sont présents en quantité infime, et l’effet de serre qu’ils génèrent est lui aussi tout petit.</a:t>
            </a:r>
            <a:endParaRPr/>
          </a:p>
          <a:p>
            <a:pPr indent="0" lvl="0" marL="0" rtl="0" algn="just">
              <a:lnSpc>
                <a:spcPct val="100000"/>
              </a:lnSpc>
              <a:spcBef>
                <a:spcPts val="0"/>
              </a:spcBef>
              <a:spcAft>
                <a:spcPts val="0"/>
              </a:spcAft>
              <a:buClr>
                <a:srgbClr val="595959"/>
              </a:buClr>
              <a:buSzPts val="900"/>
              <a:buNone/>
            </a:pPr>
            <a:r>
              <a:rPr i="1" lang="fr-FR" sz="1300">
                <a:solidFill>
                  <a:srgbClr val="595959"/>
                </a:solidFill>
              </a:rPr>
              <a:t>(si question du public : les autres gaz à effet de serre sont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l’ozone, produit naturellement et artificiellement, mais que la nature recycle très vite, comme la vapeur d’eau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le dioxyde d’azote, le même que celui qui a déclenché le « dieselgate », qui est produit par toute combustion à suffisamment haute température d’un combustible liquide ou solide, comme le gazole, bien sûr, mais aussi l’essence, le fioul domestique des chaudières au fioul, ou encore le bois des poêles à bois à foyer fermé ou des centrales électriques à biomasse, et que, comme l’ozone et la vapeur d’eau, la nature recycle très vite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d’autres molécules plus complexes appelées « hydrocarbures halogénés », en particulier les « chlorofluorocarbures » (CFC) destructeurs de la « couche d’ozone » stratosphérique et les « hydrofluorocarbures » (HFC) qui les ont remplacés comme gaz réfrigérants dans nos réfrigérateurs et nos climatisations)</a:t>
            </a:r>
            <a:r>
              <a:rPr lang="fr-FR" sz="1300">
                <a:solidFill>
                  <a:srgbClr val="595959"/>
                </a:solidFill>
              </a:rPr>
              <a:t>.</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plus important de ces gaz, c’est la vapeur d’eau : c’est surtout grâce à la vapeur d’eau qu’à la surface de la Terre, il fait en moyenne près de 15°C plutôt que </a:t>
            </a:r>
            <a:r>
              <a:rPr lang="fr-FR">
                <a:solidFill>
                  <a:srgbClr val="595959"/>
                </a:solidFill>
                <a:latin typeface="Calibri"/>
                <a:ea typeface="Calibri"/>
                <a:cs typeface="Calibri"/>
                <a:sym typeface="Calibri"/>
              </a:rPr>
              <a:t>−</a:t>
            </a:r>
            <a:r>
              <a:rPr b="1" lang="fr-FR" sz="1300">
                <a:solidFill>
                  <a:srgbClr val="C90345"/>
                </a:solidFill>
                <a:latin typeface="Arial Rounded"/>
                <a:ea typeface="Arial Rounded"/>
                <a:cs typeface="Arial Rounded"/>
                <a:sym typeface="Arial Rounded"/>
              </a:rPr>
              <a:t>18°C !</a:t>
            </a:r>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second d’entre eux, c’est le fameux CO</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 Le troisième, c’est le méthane, noté CH</a:t>
            </a:r>
            <a:r>
              <a:rPr b="1" baseline="-25000" lang="fr-FR" sz="1300">
                <a:solidFill>
                  <a:srgbClr val="C90345"/>
                </a:solidFill>
                <a:latin typeface="Arial Rounded"/>
                <a:ea typeface="Arial Rounded"/>
                <a:cs typeface="Arial Rounded"/>
                <a:sym typeface="Arial Rounded"/>
              </a:rPr>
              <a:t>4</a:t>
            </a:r>
            <a:r>
              <a:rPr b="1" lang="fr-FR" sz="1300">
                <a:solidFill>
                  <a:srgbClr val="C90345"/>
                </a:solidFill>
                <a:latin typeface="Arial Rounded"/>
                <a:ea typeface="Arial Rounded"/>
                <a:cs typeface="Arial Rounded"/>
                <a:sym typeface="Arial Rounded"/>
              </a:rPr>
              <a:t>, et le quatrième, c’est le protoxyde d’azote, noté N</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O.</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D’où viennent ces gaz à effet de serre ? La vapeur d’eau vient de ce qu’on appelle le « cycle naturel de l’eau » : la Terre est couverte aux deux-tiers de mers et d’océans, et sous l’effet du rayonnement solaire, ça a tendance à provoquer l’évaporation d’eau en surface. Sur les terres émergées, les sols contiennent aussi de l’eau, et cette eau aussi peut s’évaporer sous l’effet du rayonnement solaire, et se retrouver dans l’air sous forme de gaz. Il se trouve que l’atmosphère est déjà saturée en vapeur d’eau, donc si on essaie d’en ajouter, elle se condense, c’est-à-dire qu’elle se transforme en eau liquide, en quelques heures ou au maximum quelques jours (souvent, c’est même encore beaucoup plus rapide). Moralité : les humains ne peuvent pas vraiment ajouter de la vapeur d’eau dans l’atmosphère, et ainsi augmenter l’effet de serre.</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gaz à effet de serre suivant, c’est le CO</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 : c’est le principal gaz à effet de serre émis par les humains. Et depuis le début de la révolution industrielle, les humains en ont beaucoup augmenté la quantité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 On est passé de 280 ppm à 415 ppm, et les humains continuent de faire augmenter</a:t>
            </a:r>
            <a:r>
              <a:rPr lang="fr-FR" sz="1300">
                <a:solidFill>
                  <a:srgbClr val="595959"/>
                </a:solidFill>
              </a:rPr>
              <a:t> </a:t>
            </a:r>
            <a:r>
              <a:rPr b="1" lang="fr-FR" sz="1300">
                <a:solidFill>
                  <a:srgbClr val="C90345"/>
                </a:solidFill>
                <a:latin typeface="Arial Rounded"/>
                <a:ea typeface="Arial Rounded"/>
                <a:cs typeface="Arial Rounded"/>
                <a:sym typeface="Arial Rounded"/>
              </a:rPr>
              <a:t>ce chiffre</a:t>
            </a:r>
            <a:r>
              <a:rPr lang="fr-FR" sz="1300">
                <a:solidFill>
                  <a:srgbClr val="595959"/>
                </a:solidFill>
              </a:rPr>
              <a:t>, de presque 2 ppm chaque année en ce début de XXI</a:t>
            </a:r>
            <a:r>
              <a:rPr baseline="30000" lang="fr-FR" sz="1300">
                <a:solidFill>
                  <a:srgbClr val="595959"/>
                </a:solidFill>
              </a:rPr>
              <a:t>e</a:t>
            </a:r>
            <a:r>
              <a:rPr lang="fr-FR" sz="1300">
                <a:solidFill>
                  <a:srgbClr val="595959"/>
                </a:solidFill>
              </a:rPr>
              <a:t> siècle </a:t>
            </a:r>
            <a:r>
              <a:rPr i="1" lang="fr-FR" sz="1300">
                <a:solidFill>
                  <a:srgbClr val="595959"/>
                </a:solidFill>
              </a:rPr>
              <a:t>[Clic]</a:t>
            </a:r>
            <a:r>
              <a:rPr lang="fr-FR" sz="1300">
                <a:solidFill>
                  <a:srgbClr val="595959"/>
                </a:solidFill>
              </a:rPr>
              <a:t>, essentiellement en brûlant des combustibles fossiles – pétrole, charbon, gaz naturel – que ce soit pour nous déplacer (en voiture ou en avion), pour nous chauffer (chez nous ou au travail), pour faire cuire notre nourriture (un petit peu aussi), ou pour produire l’électricité que beaucoup de nos machines consomment.</a:t>
            </a:r>
            <a:endParaRPr/>
          </a:p>
          <a:p>
            <a:pPr indent="0" lvl="0" marL="0" rtl="0" algn="just">
              <a:lnSpc>
                <a:spcPct val="100000"/>
              </a:lnSpc>
              <a:spcBef>
                <a:spcPts val="0"/>
              </a:spcBef>
              <a:spcAft>
                <a:spcPts val="0"/>
              </a:spcAft>
              <a:buClr>
                <a:schemeClr val="dk1"/>
              </a:buClr>
              <a:buSzPts val="1200"/>
              <a:buNone/>
            </a:pPr>
            <a:r>
              <a:t/>
            </a:r>
            <a:endParaRPr sz="1300">
              <a:solidFill>
                <a:srgbClr val="595959"/>
              </a:solidFill>
            </a:endParaRPr>
          </a:p>
          <a:p>
            <a:pPr indent="0" lvl="0" marL="0" rtl="0" algn="just">
              <a:lnSpc>
                <a:spcPct val="100000"/>
              </a:lnSpc>
              <a:spcBef>
                <a:spcPts val="0"/>
              </a:spcBef>
              <a:spcAft>
                <a:spcPts val="0"/>
              </a:spcAft>
              <a:buClr>
                <a:srgbClr val="595959"/>
              </a:buClr>
              <a:buSzPts val="1200"/>
              <a:buNone/>
            </a:pPr>
            <a:r>
              <a:rPr lang="fr-FR" sz="1300">
                <a:solidFill>
                  <a:srgbClr val="595959"/>
                </a:solidFill>
              </a:rPr>
              <a:t>Le gaz à effet de serre suivant, c’est le méthane, ou gaz naturel. C’est, en importance, le second gaz à effet de serre émis par les humains. La nature, plus exactement les volcans, en émettent un peu </a:t>
            </a:r>
            <a:r>
              <a:rPr i="1" lang="fr-FR" sz="1300">
                <a:solidFill>
                  <a:srgbClr val="595959"/>
                </a:solidFill>
              </a:rPr>
              <a:t>[Clic]</a:t>
            </a:r>
            <a:r>
              <a:rPr lang="fr-FR" sz="1300">
                <a:solidFill>
                  <a:srgbClr val="595959"/>
                </a:solidFill>
              </a:rPr>
              <a:t>, mais la quasi-totalité, environ 90%, est d’origine humaine </a:t>
            </a:r>
            <a:r>
              <a:rPr i="1" lang="fr-FR" sz="1300">
                <a:solidFill>
                  <a:srgbClr val="595959"/>
                </a:solidFill>
              </a:rPr>
              <a:t>(Source 2019 : </a:t>
            </a:r>
            <a:r>
              <a:rPr i="1" lang="fr-FR"/>
              <a:t>Petrenko, V. V., Smith, A. M., Schaefer, H., Riedel, K., Brook, E., Baggenstos, D.... &amp; Fain, X. (2017) « Minimal geological methane emissions during the Younger Dryas–Preboreal abrupt warming event ». Nature, 548(7668), 443)</a:t>
            </a:r>
            <a:r>
              <a:rPr lang="fr-FR"/>
              <a:t>. Le méthane est essentiellement émis dans deux situations : quand des matières organiques, animales ou végétales, fermentent en l'absence d'oxygène – par exemple au fonds des zones humides peu oxygénées comme les marécages, les rizières – mais aussi dans le système digestif de nombreux animaux (y compris celui des hommes), et en premier lieu les animaux qui font fermenter leur nourriture au cours de leur digestion </a:t>
            </a:r>
            <a:r>
              <a:rPr i="1" lang="fr-FR"/>
              <a:t>[Clic]</a:t>
            </a:r>
            <a:r>
              <a:rPr lang="fr-FR"/>
              <a:t> – les animaux ruminants ! (Les humains aussi peuvent ruminer, mais quand ça arrive, c’est dans le cerveau que ça se passe, et en consommant beaucoup d’oxygène, donc ça ne produit pas de méthane ! ;-) )</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900"/>
              <a:buNone/>
            </a:pPr>
            <a:r>
              <a:rPr b="1" lang="fr-FR" sz="1300">
                <a:solidFill>
                  <a:srgbClr val="C90345"/>
                </a:solidFill>
                <a:latin typeface="Arial Rounded"/>
                <a:ea typeface="Arial Rounded"/>
                <a:cs typeface="Arial Rounded"/>
                <a:sym typeface="Arial Rounded"/>
              </a:rPr>
              <a:t>Le troisième et dernier gaz à effet de serre que l’on va voir, c’est le protoxyde d’azote. C’est le troisième grand gaz à effet de serre émis par les humains.</a:t>
            </a:r>
            <a:r>
              <a:rPr b="1" i="1" lang="fr-FR" sz="1300">
                <a:solidFill>
                  <a:srgbClr val="C90345"/>
                </a:solidFill>
                <a:latin typeface="Arial Rounded"/>
                <a:ea typeface="Arial Rounded"/>
                <a:cs typeface="Arial Rounded"/>
                <a:sym typeface="Arial Rounded"/>
              </a:rPr>
              <a:t> [Clic]</a:t>
            </a:r>
            <a:r>
              <a:rPr b="1" lang="fr-FR" sz="1300">
                <a:solidFill>
                  <a:srgbClr val="C90345"/>
                </a:solidFill>
                <a:latin typeface="Arial Rounded"/>
                <a:ea typeface="Arial Rounded"/>
                <a:cs typeface="Arial Rounded"/>
                <a:sym typeface="Arial Rounded"/>
              </a:rPr>
              <a:t> Une petite moitié est d’origine naturelle, et une grosse moitié d’origine humaine </a:t>
            </a:r>
            <a:r>
              <a:rPr b="1" i="1" lang="fr-FR" sz="1300">
                <a:solidFill>
                  <a:srgbClr val="C90345"/>
                </a:solidFill>
                <a:latin typeface="Arial Rounded"/>
                <a:ea typeface="Arial Rounded"/>
                <a:cs typeface="Arial Rounded"/>
                <a:sym typeface="Arial Rounded"/>
              </a:rPr>
              <a:t>(Source 2019 : « Montée en flèche des concentrations de gaz à effet de serre : nouveau record », Organisation Météorologique Mondiale, Bulletin de l'OMM sur les gaz à effet de serre, 30 octobre 2017, </a:t>
            </a:r>
            <a:r>
              <a:rPr i="1" lang="fr-FR" u="sng">
                <a:solidFill>
                  <a:schemeClr val="hlink"/>
                </a:solidFill>
                <a:hlinkClick r:id="rId2"/>
              </a:rPr>
              <a:t>https://public.wmo.int/fr/medias/communiqu%C3%A9s-de-presse/mont%C3%A9e-en-fl%C3%A8che-des-concentrations-de-gaz-%C3%A0-effet-de-serre-nouveau</a:t>
            </a:r>
            <a:r>
              <a:rPr i="1" lang="fr-FR"/>
              <a:t> </a:t>
            </a:r>
            <a:r>
              <a:rPr b="1" i="1" lang="fr-FR" sz="1300">
                <a:solidFill>
                  <a:srgbClr val="C90345"/>
                </a:solidFill>
                <a:latin typeface="Arial Rounded"/>
                <a:ea typeface="Arial Rounded"/>
                <a:cs typeface="Arial Rounded"/>
                <a:sym typeface="Arial Rounded"/>
              </a:rPr>
              <a:t>).</a:t>
            </a:r>
            <a:r>
              <a:rPr b="1" lang="fr-FR" sz="1300">
                <a:solidFill>
                  <a:srgbClr val="C90345"/>
                </a:solidFill>
                <a:latin typeface="Arial Rounded"/>
                <a:ea typeface="Arial Rounded"/>
                <a:cs typeface="Arial Rounded"/>
                <a:sym typeface="Arial Rounded"/>
              </a:rPr>
              <a:t> Il est émis de manière naturelle par des micro-organismes du sol et des océans. Les humains, quant à eux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en émettent notamment du fait de l'épandage de lisier ou d’autres engrais azotés sur les champs cultivés et sur les pâturages.</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chemeClr val="dk1"/>
              </a:buClr>
              <a:buSzPts val="1200"/>
              <a:buNone/>
            </a:pPr>
            <a:r>
              <a:t/>
            </a:r>
            <a:endParaRPr b="1" i="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Tous les gaz à effet de serre n’ont pas la même importance : on vous a donné ici leur abondance relative dans l’atmosphère aujourd’hui. Mais l’abondance d’un gaz à effet de serre ne vous donne pas forcément son importance.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Selon le gaz à effet de serre que vous regardez, chaque ppm supplémentaire n’a pas le même effet : de manière générale, moins vous en avez au départ, plus votre ppm supplémentaire réchauffe le climat !</a:t>
            </a:r>
            <a:endParaRPr/>
          </a:p>
          <a:p>
            <a:pPr indent="0" lvl="0" marL="0" rtl="0" algn="l">
              <a:lnSpc>
                <a:spcPct val="100000"/>
              </a:lnSpc>
              <a:spcBef>
                <a:spcPts val="0"/>
              </a:spcBef>
              <a:spcAft>
                <a:spcPts val="0"/>
              </a:spcAft>
              <a:buSzPts val="1400"/>
              <a:buNone/>
            </a:pPr>
            <a:r>
              <a:t/>
            </a:r>
            <a:endParaRPr/>
          </a:p>
        </p:txBody>
      </p:sp>
      <p:sp>
        <p:nvSpPr>
          <p:cNvPr id="2918" name="Google Shape;2918;p7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9" name="Shape 3009"/>
        <p:cNvGrpSpPr/>
        <p:nvPr/>
      </p:nvGrpSpPr>
      <p:grpSpPr>
        <a:xfrm>
          <a:off x="0" y="0"/>
          <a:ext cx="0" cy="0"/>
          <a:chOff x="0" y="0"/>
          <a:chExt cx="0" cy="0"/>
        </a:xfrm>
      </p:grpSpPr>
      <p:sp>
        <p:nvSpPr>
          <p:cNvPr id="3010" name="Google Shape;3010;p7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1" name="Google Shape;3011;p7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i="1" lang="fr-FR" sz="1300">
                <a:solidFill>
                  <a:srgbClr val="595959"/>
                </a:solidFill>
              </a:rPr>
              <a:t>[ATTENTION - Slide à activer dans le cas où la section précédente est utilisée]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Revenons à notre atmosphère…</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Pourquoi appelle-t-on ces gaz des « gaz à effet de serre » ? Parce que quand le rayonnement solaire arrive à la surface de la Terre…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 ces gaz vont avoir pour effet de piéger une partie de la chaleur renvoyée par la surface de la Terre, et de la retenir près du sol.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C’est grâce à ce phénomène TOTALEMENT NATUREL que la température qui règne en moyenne à la surface de la Terre est d’environ +15°C, ce qui rend la Terre vivable. Bien sûr, il y a toujours des contrastes de température (entre le jour et la nuit, entre les pôles et l’équateur, entre les plaines et les sommets des montagnes), mais considérablement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D’après Wikipédia: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L'atmosphère terrestre est l'enveloppe gazeuse entourant la Terre que l'on appelle air. L'air </a:t>
            </a:r>
            <a:r>
              <a:rPr b="1" i="1" lang="fr-FR" sz="1300">
                <a:solidFill>
                  <a:srgbClr val="595959"/>
                </a:solidFill>
              </a:rPr>
              <a:t>sec</a:t>
            </a:r>
            <a:r>
              <a:rPr i="1" lang="fr-FR" sz="1300">
                <a:solidFill>
                  <a:srgbClr val="595959"/>
                </a:solidFill>
              </a:rPr>
              <a:t> (c’est-à-dire, hormis la vapeur d’eau)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Parce qu’ils sont liquides, voire solides pour certains, les nuages ne sont pas considérés comme des constituants de l'atmosphère (que l’on considère n’être constituée que de gaz). En revanche, la vapeur d'eau contenue dans l'air humide représente en moyenne 0,25 % de la masse totale de l'atmosphère. La vapeur d'eau dispose de la particularité notable d'être le seul gaz de l'atmosphère susceptible de changer de phase (gazeux vers liquide ou solide, et inversement),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Il n'y a pas de frontière définie entre l'atmosphère et l'espace. L’atmosphère devient de plus en plus ténue avec l’altitude, et s'évanouit peu à peu dans l'espace. L'altitude de 120 km marque la limite où les effets atmosphériques deviennent notables durant la rentrée atmosphérique. La ligne de Kármán, à 100 km, est aussi fréquemment considérée comme la frontière entre l'atmosphère et l'espace.</a:t>
            </a:r>
            <a:r>
              <a:rPr lang="fr-FR" sz="1300">
                <a:solidFill>
                  <a:srgbClr val="595959"/>
                </a:solidFill>
              </a:rPr>
              <a:t> Revenons à notre atmosphère…</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Pourquoi appelle-t-on ces gaz des « gaz à effet de serre » ? Parce que quand le rayonnement solaire arrive à la surface de la Terre…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 ces gaz vont avoir pour effet de piéger une partie de la chaleur renvoyée par la surface de la Terre, et de la retenir près du sol.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C’est grâce à ce phénomène TOTALEMENT NATUREL que la température qui règne en moyenne à la surface de la Terre est d’environ +15°C, ce qui rend la Terre vivable. Bien sûr, il y a toujours des contrastes de température (entre le jour et la nuit, entre les pôles et l’équateur, entre les plaines et les sommets des montagnes), mais considérablement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b="1" i="1"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Notes sur le visuel </a:t>
            </a:r>
            <a:r>
              <a:rPr i="1" lang="fr-FR" sz="1300">
                <a:solidFill>
                  <a:srgbClr val="595959"/>
                </a:solidFill>
              </a:rPr>
              <a:t>:</a:t>
            </a:r>
            <a:endParaRPr/>
          </a:p>
          <a:p>
            <a:pPr indent="0" lvl="0" marL="0" rtl="0" algn="l">
              <a:lnSpc>
                <a:spcPct val="100000"/>
              </a:lnSpc>
              <a:spcBef>
                <a:spcPts val="0"/>
              </a:spcBef>
              <a:spcAft>
                <a:spcPts val="0"/>
              </a:spcAft>
              <a:buClr>
                <a:schemeClr val="dk1"/>
              </a:buClr>
              <a:buSzPts val="1400"/>
              <a:buNone/>
            </a:pPr>
            <a:r>
              <a:rPr i="1" lang="fr-FR"/>
              <a:t>0. la plus gde partie de l'énergie additionnelle de la terre provient du soleil</a:t>
            </a:r>
            <a:endParaRPr/>
          </a:p>
          <a:p>
            <a:pPr indent="0" lvl="0" marL="0" rtl="0" algn="l">
              <a:lnSpc>
                <a:spcPct val="100000"/>
              </a:lnSpc>
              <a:spcBef>
                <a:spcPts val="0"/>
              </a:spcBef>
              <a:spcAft>
                <a:spcPts val="0"/>
              </a:spcAft>
              <a:buClr>
                <a:schemeClr val="dk1"/>
              </a:buClr>
              <a:buSzPts val="1400"/>
              <a:buNone/>
            </a:pPr>
            <a:r>
              <a:rPr i="1" lang="fr-FR"/>
              <a:t>1, une partie n’arrive pas sur Terre, elle est renvoyée dans l’espace</a:t>
            </a:r>
            <a:endParaRPr/>
          </a:p>
          <a:p>
            <a:pPr indent="0" lvl="0" marL="0" rtl="0" algn="l">
              <a:lnSpc>
                <a:spcPct val="100000"/>
              </a:lnSpc>
              <a:spcBef>
                <a:spcPts val="0"/>
              </a:spcBef>
              <a:spcAft>
                <a:spcPts val="0"/>
              </a:spcAft>
              <a:buClr>
                <a:schemeClr val="dk1"/>
              </a:buClr>
              <a:buSzPts val="1400"/>
              <a:buNone/>
            </a:pPr>
            <a:r>
              <a:rPr i="1" lang="fr-FR"/>
              <a:t>2, le reste arrive sur Terre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3, l’énergie captée est dissipée par 2 « moyens »</a:t>
            </a:r>
            <a:endParaRPr/>
          </a:p>
          <a:p>
            <a:pPr indent="0" lvl="0" marL="0" rtl="0" algn="l">
              <a:lnSpc>
                <a:spcPct val="100000"/>
              </a:lnSpc>
              <a:spcBef>
                <a:spcPts val="0"/>
              </a:spcBef>
              <a:spcAft>
                <a:spcPts val="0"/>
              </a:spcAft>
              <a:buClr>
                <a:schemeClr val="dk1"/>
              </a:buClr>
              <a:buSzPts val="1400"/>
              <a:buNone/>
            </a:pPr>
            <a:r>
              <a:rPr i="1" lang="fr-FR"/>
              <a:t>	-&gt; l’évaporation  (surtout par les océans)</a:t>
            </a:r>
            <a:endParaRPr/>
          </a:p>
          <a:p>
            <a:pPr indent="0" lvl="0" marL="0" rtl="0" algn="l">
              <a:lnSpc>
                <a:spcPct val="100000"/>
              </a:lnSpc>
              <a:spcBef>
                <a:spcPts val="0"/>
              </a:spcBef>
              <a:spcAft>
                <a:spcPts val="0"/>
              </a:spcAft>
              <a:buClr>
                <a:schemeClr val="dk1"/>
              </a:buClr>
              <a:buSzPts val="1400"/>
              <a:buNone/>
            </a:pPr>
            <a:r>
              <a:rPr i="1" lang="fr-FR"/>
              <a:t>	-&gt; la convection (les terres)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4. Mais aussi et surtout par rayonnement infrarouge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5, une partie de ce rayonnement est interception par les gaz à effet de serre</a:t>
            </a:r>
            <a:endParaRPr/>
          </a:p>
          <a:p>
            <a:pPr indent="0" lvl="0" marL="0" rtl="0" algn="l">
              <a:lnSpc>
                <a:spcPct val="100000"/>
              </a:lnSpc>
              <a:spcBef>
                <a:spcPts val="0"/>
              </a:spcBef>
              <a:spcAft>
                <a:spcPts val="0"/>
              </a:spcAft>
              <a:buClr>
                <a:schemeClr val="dk1"/>
              </a:buClr>
              <a:buSzPts val="1400"/>
              <a:buNone/>
            </a:pPr>
            <a:r>
              <a:rPr i="1" lang="fr-FR"/>
              <a:t>	-&gt; qui captent les infrarouge et les ré-émettent à nouveau</a:t>
            </a:r>
            <a:endParaRPr/>
          </a:p>
          <a:p>
            <a:pPr indent="0" lvl="0" marL="0" rtl="0" algn="l">
              <a:lnSpc>
                <a:spcPct val="100000"/>
              </a:lnSpc>
              <a:spcBef>
                <a:spcPts val="0"/>
              </a:spcBef>
              <a:spcAft>
                <a:spcPts val="0"/>
              </a:spcAft>
              <a:buClr>
                <a:schemeClr val="dk1"/>
              </a:buClr>
              <a:buSzPts val="1400"/>
              <a:buNone/>
            </a:pPr>
            <a:r>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D’après Wikipédia: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L'atmosphère terrestre est l'enveloppe gazeuse entourant la Terre que l'on appelle air. L'air </a:t>
            </a:r>
            <a:r>
              <a:rPr b="1" i="1" lang="fr-FR" sz="1300">
                <a:solidFill>
                  <a:srgbClr val="595959"/>
                </a:solidFill>
              </a:rPr>
              <a:t>sec</a:t>
            </a:r>
            <a:r>
              <a:rPr i="1" lang="fr-FR" sz="1300">
                <a:solidFill>
                  <a:srgbClr val="595959"/>
                </a:solidFill>
              </a:rPr>
              <a:t> (c’est-à-dire, hormis la vapeur d’eau)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Parce qu’ils sont liquides, voire solides pour certains, les nuages ne sont pas considérés comme des constituants de l'atmosphère (que l’on considère n’être constituée que de gaz). En revanche, la vapeur d'eau contenue dans l'air humide représente en moyenne 0,25 % de la masse totale de l'atmosphère. La vapeur d'eau dispose de la particularité notable d'être le seul gaz de l'atmosphère susceptible de changer de phase (gazeux vers liquide ou solide, et inversement),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Il n'y a pas de frontière définie entre l'atmosphère et l'espace. L’atmosphère devient de plus en plus ténue avec l’altitude, et s'évanouit peu à peu dans l'espace. L'altitude de 120 km marque la limite où les effets atmosphériques deviennent notables durant la rentrée atmosphérique. La ligne de Kármán, à 100 km, est aussi fréquemment considérée comme la frontière entre l'atmosphère et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chemeClr val="dk1"/>
              </a:buClr>
              <a:buSzPts val="1200"/>
              <a:buNone/>
            </a:pPr>
            <a:r>
              <a:rPr lang="fr-FR"/>
              <a:t>Le problème aujourd’hui, c’est que nous sommes près de 8 milliards d’êtres humains et que la plupart de nos activités – industrielles, de transport, agricoles, etc. – émettent de grandes quantités de gaz à effet de serre, en particulier quand nous brûlons des énergies fossiles !</a:t>
            </a:r>
            <a:endParaRPr/>
          </a:p>
          <a:p>
            <a:pPr indent="0" lvl="0" marL="0" rtl="0" algn="l">
              <a:lnSpc>
                <a:spcPct val="100000"/>
              </a:lnSpc>
              <a:spcBef>
                <a:spcPts val="0"/>
              </a:spcBef>
              <a:spcAft>
                <a:spcPts val="0"/>
              </a:spcAft>
              <a:buClr>
                <a:schemeClr val="dk1"/>
              </a:buClr>
              <a:buSzPts val="1200"/>
              <a:buNone/>
            </a:pPr>
            <a:r>
              <a:rPr i="1" lang="fr-FR"/>
              <a:t>[Clic]</a:t>
            </a:r>
            <a:r>
              <a:rPr lang="fr-FR"/>
              <a:t> Qui dit plus de gaz à effet de serre dans l’atmosphère, dit plus de chaleur retenue près du sol. Autrement dit : il fait globalement plus chaud.</a:t>
            </a:r>
            <a:endParaRPr/>
          </a:p>
          <a:p>
            <a:pPr indent="0" lvl="0" marL="0" rtl="0" algn="l">
              <a:lnSpc>
                <a:spcPct val="100000"/>
              </a:lnSpc>
              <a:spcBef>
                <a:spcPts val="0"/>
              </a:spcBef>
              <a:spcAft>
                <a:spcPts val="0"/>
              </a:spcAft>
              <a:buClr>
                <a:schemeClr val="dk1"/>
              </a:buClr>
              <a:buSzPts val="1200"/>
              <a:buNone/>
            </a:pPr>
            <a:r>
              <a:rPr i="1" lang="fr-FR"/>
              <a:t>(option : faire l’analogie avec la couette que vous rajoutez le soir. Une couche de plus = plus de chaleur reste près de votre corps au lieu de s’échapper du lit = votre corps est plus au chaud !)</a:t>
            </a:r>
            <a:endParaRPr/>
          </a:p>
          <a:p>
            <a:pPr indent="0" lvl="0" marL="0" rtl="0" algn="l">
              <a:lnSpc>
                <a:spcPct val="100000"/>
              </a:lnSpc>
              <a:spcBef>
                <a:spcPts val="0"/>
              </a:spcBef>
              <a:spcAft>
                <a:spcPts val="0"/>
              </a:spcAft>
              <a:buClr>
                <a:schemeClr val="dk1"/>
              </a:buClr>
              <a:buSzPts val="1200"/>
              <a:buNone/>
            </a:pPr>
            <a:r>
              <a:rPr lang="fr-FR"/>
              <a:t>En plus, plus il y a de gaz à effet de serre dans l’atmosphère, plus les contrastes de température (entre nuit et jour, entre pôles et équateur, entre sommets de montagnes et plaines, etc.) sont atténués.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[Interaction optionnelle avant de passer à la séquence « dernière glaciation » : Demander « à votre avis, quelques degrés de plus, c’est grave, ou c’est rien ?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1" i="1" lang="fr-FR"/>
              <a:t>Notes sur le visuel </a:t>
            </a:r>
            <a:r>
              <a:rPr i="1" lang="fr-FR"/>
              <a:t>:</a:t>
            </a:r>
            <a:endParaRPr/>
          </a:p>
          <a:p>
            <a:pPr indent="0" lvl="0" marL="0" rtl="0" algn="l">
              <a:lnSpc>
                <a:spcPct val="100000"/>
              </a:lnSpc>
              <a:spcBef>
                <a:spcPts val="0"/>
              </a:spcBef>
              <a:spcAft>
                <a:spcPts val="0"/>
              </a:spcAft>
              <a:buClr>
                <a:schemeClr val="dk1"/>
              </a:buClr>
              <a:buSzPts val="1400"/>
              <a:buNone/>
            </a:pPr>
            <a:r>
              <a:rPr i="1" lang="fr-FR"/>
              <a:t>6. Depuis + de 200 ans, nous avons développé des machines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7, Ces machines émettent des GES dans l’atmosphere qui le stocke (sans l’éliminer)</a:t>
            </a:r>
            <a:endParaRPr/>
          </a:p>
          <a:p>
            <a:pPr indent="0" lvl="0" marL="0" rtl="0" algn="l">
              <a:lnSpc>
                <a:spcPct val="100000"/>
              </a:lnSpc>
              <a:spcBef>
                <a:spcPts val="0"/>
              </a:spcBef>
              <a:spcAft>
                <a:spcPts val="0"/>
              </a:spcAft>
              <a:buClr>
                <a:schemeClr val="dk1"/>
              </a:buClr>
              <a:buSzPts val="1400"/>
              <a:buNone/>
            </a:pPr>
            <a:r>
              <a:rPr i="1" lang="fr-FR"/>
              <a:t>	-&gt; en conséquence, la rémission des infrarouges vers la terre augmente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8, + d’énergie vers la terre implique</a:t>
            </a:r>
            <a:endParaRPr/>
          </a:p>
          <a:p>
            <a:pPr indent="0" lvl="0" marL="0" rtl="0" algn="l">
              <a:lnSpc>
                <a:spcPct val="100000"/>
              </a:lnSpc>
              <a:spcBef>
                <a:spcPts val="0"/>
              </a:spcBef>
              <a:spcAft>
                <a:spcPts val="0"/>
              </a:spcAft>
              <a:buClr>
                <a:schemeClr val="dk1"/>
              </a:buClr>
              <a:buSzPts val="1400"/>
              <a:buNone/>
            </a:pPr>
            <a:r>
              <a:rPr i="1" lang="fr-FR"/>
              <a:t>	-&gt; plus de ré-emission d’infra rouge</a:t>
            </a:r>
            <a:endParaRPr/>
          </a:p>
          <a:p>
            <a:pPr indent="0" lvl="0" marL="0" rtl="0" algn="l">
              <a:lnSpc>
                <a:spcPct val="100000"/>
              </a:lnSpc>
              <a:spcBef>
                <a:spcPts val="0"/>
              </a:spcBef>
              <a:spcAft>
                <a:spcPts val="0"/>
              </a:spcAft>
              <a:buClr>
                <a:schemeClr val="dk1"/>
              </a:buClr>
              <a:buSzPts val="1400"/>
              <a:buNone/>
            </a:pPr>
            <a:r>
              <a:rPr i="1" lang="fr-FR"/>
              <a:t>	-&gt; les couches haute de l’atmosphere se refroidissent</a:t>
            </a:r>
            <a:endParaRPr/>
          </a:p>
          <a:p>
            <a:pPr indent="0" lvl="0" marL="0" rtl="0" algn="l">
              <a:lnSpc>
                <a:spcPct val="100000"/>
              </a:lnSpc>
              <a:spcBef>
                <a:spcPts val="0"/>
              </a:spcBef>
              <a:spcAft>
                <a:spcPts val="0"/>
              </a:spcAft>
              <a:buClr>
                <a:schemeClr val="dk1"/>
              </a:buClr>
              <a:buSzPts val="1400"/>
              <a:buNone/>
            </a:pPr>
            <a:r>
              <a:rPr i="1" lang="fr-FR"/>
              <a:t>	-&gt; plus d’évaporation  (surtout par les océans)</a:t>
            </a:r>
            <a:endParaRPr/>
          </a:p>
          <a:p>
            <a:pPr indent="0" lvl="0" marL="0" rtl="0" algn="l">
              <a:lnSpc>
                <a:spcPct val="100000"/>
              </a:lnSpc>
              <a:spcBef>
                <a:spcPts val="0"/>
              </a:spcBef>
              <a:spcAft>
                <a:spcPts val="0"/>
              </a:spcAft>
              <a:buClr>
                <a:schemeClr val="dk1"/>
              </a:buClr>
              <a:buSzPts val="1400"/>
              <a:buNone/>
            </a:pPr>
            <a:r>
              <a:rPr i="1" lang="fr-FR"/>
              <a:t>	-&gt; plus de convection (les terres)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Pour bien comprendre le phénomène : https://jancovici.com/changement-climatique/aspects-physiques/quest-ce-que-leffet-de-serre/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p>
        </p:txBody>
      </p:sp>
      <p:sp>
        <p:nvSpPr>
          <p:cNvPr id="3012" name="Google Shape;3012;p7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6" name="Shape 3076"/>
        <p:cNvGrpSpPr/>
        <p:nvPr/>
      </p:nvGrpSpPr>
      <p:grpSpPr>
        <a:xfrm>
          <a:off x="0" y="0"/>
          <a:ext cx="0" cy="0"/>
          <a:chOff x="0" y="0"/>
          <a:chExt cx="0" cy="0"/>
        </a:xfrm>
      </p:grpSpPr>
      <p:sp>
        <p:nvSpPr>
          <p:cNvPr id="3077" name="Google Shape;3077;p7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8" name="Google Shape;3078;p7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[Cette slide est une slide alternative à utiliser pour expliciter très brièvement les 3 grands GES d’origine humaine. La slide similaire dans le corps de la présentation et le groupe de slides optionnel « zoom sur la composition de l’atmosphère » sont alors masquées.]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[Clic]</a:t>
            </a:r>
            <a:r>
              <a:rPr lang="fr-FR"/>
              <a:t> Parce que la Terre a une atmosphère !</a:t>
            </a:r>
            <a:endParaRPr/>
          </a:p>
          <a:p>
            <a:pPr indent="0" lvl="0" marL="0" rtl="0" algn="l">
              <a:lnSpc>
                <a:spcPct val="100000"/>
              </a:lnSpc>
              <a:spcBef>
                <a:spcPts val="0"/>
              </a:spcBef>
              <a:spcAft>
                <a:spcPts val="0"/>
              </a:spcAft>
              <a:buClr>
                <a:schemeClr val="dk1"/>
              </a:buClr>
              <a:buSzPts val="1200"/>
              <a:buNone/>
            </a:pPr>
            <a:r>
              <a:rPr i="1" lang="fr-FR"/>
              <a:t>[Clic]</a:t>
            </a:r>
            <a:r>
              <a:rPr lang="fr-FR"/>
              <a:t> Du coup, quand le rayonnement solaire arrive à la surface de la Terre… </a:t>
            </a:r>
            <a:endParaRPr/>
          </a:p>
          <a:p>
            <a:pPr indent="0" lvl="0" marL="0" rtl="0" algn="l">
              <a:lnSpc>
                <a:spcPct val="100000"/>
              </a:lnSpc>
              <a:spcBef>
                <a:spcPts val="0"/>
              </a:spcBef>
              <a:spcAft>
                <a:spcPts val="0"/>
              </a:spcAft>
              <a:buClr>
                <a:schemeClr val="dk1"/>
              </a:buClr>
              <a:buSzPts val="1200"/>
              <a:buNone/>
            </a:pPr>
            <a:r>
              <a:rPr i="1" lang="fr-FR"/>
              <a:t>[Clic]</a:t>
            </a:r>
            <a:r>
              <a:rPr lang="fr-FR"/>
              <a:t> … certains constituants de l’atmosphère ont pour effet de piéger une partie de la chaleur renvoyée par la surface de la Terre, et de la retenir près du sol. Et ces constituants de l’atmosphère, ce sont les fameux gaz à effet de serre : le CO</a:t>
            </a:r>
            <a:r>
              <a:rPr baseline="-25000" lang="fr-FR"/>
              <a:t>2</a:t>
            </a:r>
            <a:r>
              <a:rPr lang="fr-FR"/>
              <a:t>, que vous connaissez tous, mais aussi le méthane (CH</a:t>
            </a:r>
            <a:r>
              <a:rPr baseline="-25000" lang="fr-FR"/>
              <a:t>4</a:t>
            </a:r>
            <a:r>
              <a:rPr lang="fr-FR"/>
              <a:t>), la vapeur d’eau, et bien d’autres gaz encore </a:t>
            </a:r>
            <a:r>
              <a:rPr i="1" lang="fr-FR"/>
              <a:t>(si question du public : les autres principaux gaz à effet de serre sont : la vapeur d’eau, premier gaz à effet de serre et de loin, le protoxyde d’azote (N</a:t>
            </a:r>
            <a:r>
              <a:rPr baseline="-25000" i="1" lang="fr-FR"/>
              <a:t>2</a:t>
            </a:r>
            <a:r>
              <a:rPr i="1" lang="fr-FR"/>
              <a:t>O), également connu sous le nom de gaz hilarant, du fait des sensations de fous rires incontrôlés que l’on ressent quand on inhale du N</a:t>
            </a:r>
            <a:r>
              <a:rPr baseline="-25000" i="1" lang="fr-FR"/>
              <a:t>2</a:t>
            </a:r>
            <a:r>
              <a:rPr i="1" lang="fr-FR"/>
              <a:t>O concentré, et qui est principalement émis par les champs dans lesquels on a dispersé des engrais azotés ; l’ozone, produit naturellement et artificiellement, mais que la nature recycle très vite, comme la vapeur d’eau ; d’autres molécules plus complexes appelées « hydrocarbures halogénés », en particulier les « chlorofluorocarbures » (CFC) destructeurs de la « couche d’ozone » stratosphérique et les « hydrofluorocarbures » (HFC) qui les ont remplacés comme gaz réfrigérants dans nos réfrigérateurs et nos climatisations)</a:t>
            </a:r>
            <a:r>
              <a:rPr lang="fr-FR"/>
              <a:t>.</a:t>
            </a:r>
            <a:endParaRPr/>
          </a:p>
          <a:p>
            <a:pPr indent="0" lvl="0" marL="0" rtl="0" algn="l">
              <a:lnSpc>
                <a:spcPct val="100000"/>
              </a:lnSpc>
              <a:spcBef>
                <a:spcPts val="0"/>
              </a:spcBef>
              <a:spcAft>
                <a:spcPts val="0"/>
              </a:spcAft>
              <a:buClr>
                <a:schemeClr val="dk1"/>
              </a:buClr>
              <a:buSzPts val="1200"/>
              <a:buNone/>
            </a:pPr>
            <a:r>
              <a:rPr lang="fr-FR"/>
              <a:t>Grâce à ce phénomène TOTALEMENT NATUREL, la température qui règne en moyenne à la surface de la Terre est d’environ +15°C, une température qui rend la Terre vivable. Bien sûr, il y a toujours des contrastes de température (entre jour et nuit, entre pôles et équateur), mais beaucoup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Notes sur le visuel </a:t>
            </a:r>
            <a:r>
              <a:rPr i="1" lang="fr-FR" sz="1300">
                <a:solidFill>
                  <a:srgbClr val="595959"/>
                </a:solidFill>
              </a:rPr>
              <a:t>:</a:t>
            </a:r>
            <a:endParaRPr/>
          </a:p>
          <a:p>
            <a:pPr indent="0" lvl="0" marL="0" rtl="0" algn="l">
              <a:lnSpc>
                <a:spcPct val="100000"/>
              </a:lnSpc>
              <a:spcBef>
                <a:spcPts val="0"/>
              </a:spcBef>
              <a:spcAft>
                <a:spcPts val="0"/>
              </a:spcAft>
              <a:buClr>
                <a:schemeClr val="dk1"/>
              </a:buClr>
              <a:buSzPts val="1400"/>
              <a:buNone/>
            </a:pPr>
            <a:r>
              <a:rPr i="1" lang="fr-FR"/>
              <a:t>0. la plus gde partie de l'énergie additionnelle de la terre provient du soleil</a:t>
            </a:r>
            <a:endParaRPr/>
          </a:p>
          <a:p>
            <a:pPr indent="0" lvl="0" marL="0" rtl="0" algn="l">
              <a:lnSpc>
                <a:spcPct val="100000"/>
              </a:lnSpc>
              <a:spcBef>
                <a:spcPts val="0"/>
              </a:spcBef>
              <a:spcAft>
                <a:spcPts val="0"/>
              </a:spcAft>
              <a:buClr>
                <a:schemeClr val="dk1"/>
              </a:buClr>
              <a:buSzPts val="1400"/>
              <a:buNone/>
            </a:pPr>
            <a:r>
              <a:rPr i="1" lang="fr-FR"/>
              <a:t>1, une partie n’arrive pas sur Terre, elle est renvoyée dans l’espace</a:t>
            </a:r>
            <a:endParaRPr/>
          </a:p>
          <a:p>
            <a:pPr indent="0" lvl="0" marL="0" rtl="0" algn="l">
              <a:lnSpc>
                <a:spcPct val="100000"/>
              </a:lnSpc>
              <a:spcBef>
                <a:spcPts val="0"/>
              </a:spcBef>
              <a:spcAft>
                <a:spcPts val="0"/>
              </a:spcAft>
              <a:buClr>
                <a:schemeClr val="dk1"/>
              </a:buClr>
              <a:buSzPts val="1400"/>
              <a:buNone/>
            </a:pPr>
            <a:r>
              <a:rPr i="1" lang="fr-FR"/>
              <a:t>2, le reste arrive sur Terre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3, l’énergie captée est dissipée par 2 « moyens »</a:t>
            </a:r>
            <a:endParaRPr/>
          </a:p>
          <a:p>
            <a:pPr indent="0" lvl="0" marL="0" rtl="0" algn="l">
              <a:lnSpc>
                <a:spcPct val="100000"/>
              </a:lnSpc>
              <a:spcBef>
                <a:spcPts val="0"/>
              </a:spcBef>
              <a:spcAft>
                <a:spcPts val="0"/>
              </a:spcAft>
              <a:buClr>
                <a:schemeClr val="dk1"/>
              </a:buClr>
              <a:buSzPts val="1400"/>
              <a:buNone/>
            </a:pPr>
            <a:r>
              <a:rPr i="1" lang="fr-FR"/>
              <a:t>	-&gt; l’évaporation  (surtout par les océans)</a:t>
            </a:r>
            <a:endParaRPr/>
          </a:p>
          <a:p>
            <a:pPr indent="0" lvl="0" marL="0" rtl="0" algn="l">
              <a:lnSpc>
                <a:spcPct val="100000"/>
              </a:lnSpc>
              <a:spcBef>
                <a:spcPts val="0"/>
              </a:spcBef>
              <a:spcAft>
                <a:spcPts val="0"/>
              </a:spcAft>
              <a:buClr>
                <a:schemeClr val="dk1"/>
              </a:buClr>
              <a:buSzPts val="1400"/>
              <a:buNone/>
            </a:pPr>
            <a:r>
              <a:rPr i="1" lang="fr-FR"/>
              <a:t>	-&gt; la convection (les terres)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4. Mais aussi et surtout par rayonnement infrarouge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5, une partie de ce rayonnement est interception par les gaz à effet de serre</a:t>
            </a:r>
            <a:endParaRPr/>
          </a:p>
          <a:p>
            <a:pPr indent="0" lvl="0" marL="0" rtl="0" algn="l">
              <a:lnSpc>
                <a:spcPct val="100000"/>
              </a:lnSpc>
              <a:spcBef>
                <a:spcPts val="0"/>
              </a:spcBef>
              <a:spcAft>
                <a:spcPts val="0"/>
              </a:spcAft>
              <a:buClr>
                <a:schemeClr val="dk1"/>
              </a:buClr>
              <a:buSzPts val="1400"/>
              <a:buNone/>
            </a:pPr>
            <a:r>
              <a:rPr i="1" lang="fr-FR"/>
              <a:t>	-&gt; qui captent les infrarouge et les ré-émettent à nouveau</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1" i="1" lang="fr-FR"/>
              <a:t>D’après wikipedia: </a:t>
            </a:r>
            <a:endParaRPr/>
          </a:p>
          <a:p>
            <a:pPr indent="0" lvl="0" marL="0" rtl="0" algn="l">
              <a:lnSpc>
                <a:spcPct val="100000"/>
              </a:lnSpc>
              <a:spcBef>
                <a:spcPts val="0"/>
              </a:spcBef>
              <a:spcAft>
                <a:spcPts val="0"/>
              </a:spcAft>
              <a:buClr>
                <a:schemeClr val="dk1"/>
              </a:buClr>
              <a:buSzPts val="1200"/>
              <a:buNone/>
            </a:pPr>
            <a:r>
              <a:rPr i="1" lang="fr-FR"/>
              <a:t>L'atmosphère terrestre est l'enveloppe gazeuse entourant la Terre que l'on appelle air. L'air sec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Les nuages qui sont liquides, parfois solides, ne sont pas considérés comme des constituants de l'atmosphère. En revanche la vapeur d'eau contenue dans l'air humide représente en moyenne 0,25 % de la masse totale de l'atmosphère. La vapeur d'eau dispose de la particularité notable d'être le seul gaz de l'atmosphère susceptible de changer de phase,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Il n'y a pas de frontière définie entre l'atmosphère et l'espace. Elle devient de plus en plus ténue et s'évanouit peu à peu dans l'espace. L'altitude de 120 km marque la limite où les effets atmosphériques deviennent notables durant la rentrée atmosphérique. La ligne de Kármán, à 100 km, est aussi fréquemment considérée comme la frontière entre l'atmosphère et l'espace.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Le problème aujourd’hui, c’est que nous sommes près de 8 milliards d’êtres humains et que la plupart de nos activités – industrielles, de transport, agricoles, etc. – émettent de grandes quantités de gaz à effet de serre, en particulier quand nous brûlons des énergies fossiles !</a:t>
            </a:r>
            <a:endParaRPr/>
          </a:p>
          <a:p>
            <a:pPr indent="0" lvl="0" marL="0" rtl="0" algn="l">
              <a:lnSpc>
                <a:spcPct val="100000"/>
              </a:lnSpc>
              <a:spcBef>
                <a:spcPts val="0"/>
              </a:spcBef>
              <a:spcAft>
                <a:spcPts val="0"/>
              </a:spcAft>
              <a:buClr>
                <a:schemeClr val="dk1"/>
              </a:buClr>
              <a:buSzPts val="1200"/>
              <a:buNone/>
            </a:pPr>
            <a:r>
              <a:rPr i="1" lang="fr-FR"/>
              <a:t>[Clic]</a:t>
            </a:r>
            <a:r>
              <a:rPr lang="fr-FR"/>
              <a:t> Qui dit plus de gaz à effet de serre dans l’atmosphère, dit plus de chaleur retenue près du sol. Autrement dit : il fait globalement plus chaud.</a:t>
            </a:r>
            <a:endParaRPr/>
          </a:p>
          <a:p>
            <a:pPr indent="0" lvl="0" marL="0" rtl="0" algn="l">
              <a:lnSpc>
                <a:spcPct val="100000"/>
              </a:lnSpc>
              <a:spcBef>
                <a:spcPts val="0"/>
              </a:spcBef>
              <a:spcAft>
                <a:spcPts val="0"/>
              </a:spcAft>
              <a:buClr>
                <a:schemeClr val="dk1"/>
              </a:buClr>
              <a:buSzPts val="1200"/>
              <a:buNone/>
            </a:pPr>
            <a:r>
              <a:rPr i="1" lang="fr-FR"/>
              <a:t>(option : faire l’analogie avec la couette que vous rajoutez le soir. Une couche de plus = plus de chaleur reste près de votre corps au lieu de s’échapper du lit = votre corps est plus au chaud !)</a:t>
            </a:r>
            <a:endParaRPr/>
          </a:p>
          <a:p>
            <a:pPr indent="0" lvl="0" marL="0" rtl="0" algn="l">
              <a:lnSpc>
                <a:spcPct val="100000"/>
              </a:lnSpc>
              <a:spcBef>
                <a:spcPts val="0"/>
              </a:spcBef>
              <a:spcAft>
                <a:spcPts val="0"/>
              </a:spcAft>
              <a:buClr>
                <a:schemeClr val="dk1"/>
              </a:buClr>
              <a:buSzPts val="1200"/>
              <a:buNone/>
            </a:pPr>
            <a:r>
              <a:rPr lang="fr-FR"/>
              <a:t>En plus, plus il y a de gaz à effet de serre dans l’atmosphère, plus les contrastes de température (entre nuit et jour, entre pôles et équateur, entre sommets de montagnes et plaines, etc.) sont atténués.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[Interaction optionnelle avant de passer à la séquence « dernière glaciation » : Demander « à votre avis, quelques degrés de plus, c’est grave, ou c’est rien ? »]</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b="1" i="1" lang="fr-FR"/>
              <a:t>Notes sur le visuel </a:t>
            </a:r>
            <a:r>
              <a:rPr i="1" lang="fr-FR"/>
              <a:t>:</a:t>
            </a:r>
            <a:endParaRPr/>
          </a:p>
          <a:p>
            <a:pPr indent="0" lvl="0" marL="0" rtl="0" algn="l">
              <a:lnSpc>
                <a:spcPct val="100000"/>
              </a:lnSpc>
              <a:spcBef>
                <a:spcPts val="0"/>
              </a:spcBef>
              <a:spcAft>
                <a:spcPts val="0"/>
              </a:spcAft>
              <a:buClr>
                <a:schemeClr val="dk1"/>
              </a:buClr>
              <a:buSzPts val="1400"/>
              <a:buNone/>
            </a:pPr>
            <a:r>
              <a:rPr i="1" lang="fr-FR"/>
              <a:t>6. Depuis + de 200 ans, nous avons développé des machines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7, Ces machines émettent des GES dans l’atmosphere qui le stocke (sans l’éliminer)</a:t>
            </a:r>
            <a:endParaRPr/>
          </a:p>
          <a:p>
            <a:pPr indent="0" lvl="0" marL="0" rtl="0" algn="l">
              <a:lnSpc>
                <a:spcPct val="100000"/>
              </a:lnSpc>
              <a:spcBef>
                <a:spcPts val="0"/>
              </a:spcBef>
              <a:spcAft>
                <a:spcPts val="0"/>
              </a:spcAft>
              <a:buClr>
                <a:schemeClr val="dk1"/>
              </a:buClr>
              <a:buSzPts val="1400"/>
              <a:buNone/>
            </a:pPr>
            <a:r>
              <a:rPr i="1" lang="fr-FR"/>
              <a:t>	-&gt; en conséquence, la rémission des infrarouges vers la terre augmente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8, + d’énergie vers la terre implique</a:t>
            </a:r>
            <a:endParaRPr/>
          </a:p>
          <a:p>
            <a:pPr indent="0" lvl="0" marL="0" rtl="0" algn="l">
              <a:lnSpc>
                <a:spcPct val="100000"/>
              </a:lnSpc>
              <a:spcBef>
                <a:spcPts val="0"/>
              </a:spcBef>
              <a:spcAft>
                <a:spcPts val="0"/>
              </a:spcAft>
              <a:buClr>
                <a:schemeClr val="dk1"/>
              </a:buClr>
              <a:buSzPts val="1400"/>
              <a:buNone/>
            </a:pPr>
            <a:r>
              <a:rPr i="1" lang="fr-FR"/>
              <a:t>	-&gt; plus de ré-emission d’infra rouge</a:t>
            </a:r>
            <a:endParaRPr/>
          </a:p>
          <a:p>
            <a:pPr indent="0" lvl="0" marL="0" rtl="0" algn="l">
              <a:lnSpc>
                <a:spcPct val="100000"/>
              </a:lnSpc>
              <a:spcBef>
                <a:spcPts val="0"/>
              </a:spcBef>
              <a:spcAft>
                <a:spcPts val="0"/>
              </a:spcAft>
              <a:buClr>
                <a:schemeClr val="dk1"/>
              </a:buClr>
              <a:buSzPts val="1400"/>
              <a:buNone/>
            </a:pPr>
            <a:r>
              <a:rPr i="1" lang="fr-FR"/>
              <a:t>	-&gt; les couches haute de l’atmosphere se refroidissent</a:t>
            </a:r>
            <a:endParaRPr/>
          </a:p>
          <a:p>
            <a:pPr indent="0" lvl="0" marL="0" rtl="0" algn="l">
              <a:lnSpc>
                <a:spcPct val="100000"/>
              </a:lnSpc>
              <a:spcBef>
                <a:spcPts val="0"/>
              </a:spcBef>
              <a:spcAft>
                <a:spcPts val="0"/>
              </a:spcAft>
              <a:buClr>
                <a:schemeClr val="dk1"/>
              </a:buClr>
              <a:buSzPts val="1400"/>
              <a:buNone/>
            </a:pPr>
            <a:r>
              <a:rPr i="1" lang="fr-FR"/>
              <a:t>	-&gt; plus d’évaporation  (surtout par les océans)</a:t>
            </a:r>
            <a:endParaRPr/>
          </a:p>
          <a:p>
            <a:pPr indent="0" lvl="0" marL="0" rtl="0" algn="l">
              <a:lnSpc>
                <a:spcPct val="100000"/>
              </a:lnSpc>
              <a:spcBef>
                <a:spcPts val="0"/>
              </a:spcBef>
              <a:spcAft>
                <a:spcPts val="0"/>
              </a:spcAft>
              <a:buClr>
                <a:schemeClr val="dk1"/>
              </a:buClr>
              <a:buSzPts val="1400"/>
              <a:buNone/>
            </a:pPr>
            <a:r>
              <a:rPr i="1" lang="fr-FR"/>
              <a:t>	-&gt; plus de convection (les terres)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Pour bien comprendre le phénomène : https://jancovici.com/changement-climatique/aspects-physiques/quest-ce-que-leffet-de-serre/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SzPts val="1400"/>
              <a:buNone/>
            </a:pPr>
            <a:r>
              <a:t/>
            </a:r>
            <a:endParaRPr/>
          </a:p>
        </p:txBody>
      </p:sp>
      <p:sp>
        <p:nvSpPr>
          <p:cNvPr id="3079" name="Google Shape;3079;p7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p8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7" name="Google Shape;3147;p8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lang="fr-FR"/>
              <a:t>[Slide Optionnelle]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Petite question, au passage : à votre avis, combien de temps il nous a fallu, depuis qu’on envoie du CO</a:t>
            </a:r>
            <a:r>
              <a:rPr baseline="-25000" lang="fr-FR"/>
              <a:t>2</a:t>
            </a:r>
            <a:r>
              <a:rPr lang="fr-FR"/>
              <a:t> dans l’atmosphère, pour émettre la première moitié de tout ce CO</a:t>
            </a:r>
            <a:r>
              <a:rPr baseline="-25000" lang="fr-FR"/>
              <a:t>2</a:t>
            </a:r>
            <a:r>
              <a:rPr lang="fr-FR"/>
              <a:t> (juste le CO</a:t>
            </a:r>
            <a:r>
              <a:rPr baseline="-25000" lang="fr-FR"/>
              <a:t>2</a:t>
            </a:r>
            <a:r>
              <a:rPr lang="fr-FR"/>
              <a:t>, sans compter les autres gaz à effet de serre), et combien d’années on a mis pour émettre la seconde moitié ? </a:t>
            </a:r>
            <a:r>
              <a:rPr i="1" lang="fr-FR"/>
              <a:t>[Interaction avec le public]</a:t>
            </a:r>
            <a:r>
              <a:rPr lang="fr-FR"/>
              <a:t> Réponse : le point milieu, c’est 1982</a:t>
            </a:r>
            <a:r>
              <a:rPr i="1" lang="fr-FR"/>
              <a:t>.</a:t>
            </a:r>
            <a:r>
              <a:rPr lang="fr-FR"/>
              <a:t> </a:t>
            </a:r>
            <a:r>
              <a:rPr i="1" lang="fr-FR"/>
              <a:t>[Clic]</a:t>
            </a:r>
            <a:r>
              <a:rPr lang="fr-FR"/>
              <a:t> Depuis 1982, nous avons envoyé dans l’atmosphère autant de CO</a:t>
            </a:r>
            <a:r>
              <a:rPr baseline="-25000" lang="fr-FR"/>
              <a:t>2</a:t>
            </a:r>
            <a:r>
              <a:rPr lang="fr-FR"/>
              <a:t> que tout ce que l’humanité avait envoyé depuis la nuit des temps jusqu’en 1982. Un certain nombre d’entre vous étaient déjà nés en 1982, et pour ceux qui sont plus jeunes, vos parents avaient déjà atteint l’âge adulte à ce moment-là.</a:t>
            </a:r>
            <a:endParaRPr/>
          </a:p>
          <a:p>
            <a:pPr indent="0" lvl="0" marL="0" rtl="0" algn="l">
              <a:lnSpc>
                <a:spcPct val="100000"/>
              </a:lnSpc>
              <a:spcBef>
                <a:spcPts val="0"/>
              </a:spcBef>
              <a:spcAft>
                <a:spcPts val="0"/>
              </a:spcAft>
              <a:buClr>
                <a:schemeClr val="dk1"/>
              </a:buClr>
              <a:buSzPts val="1200"/>
              <a:buNone/>
            </a:pPr>
            <a:r>
              <a:t/>
            </a:r>
            <a:endParaRPr u="none"/>
          </a:p>
          <a:p>
            <a:pPr indent="0" lvl="0" marL="0" rtl="0" algn="l">
              <a:lnSpc>
                <a:spcPct val="100000"/>
              </a:lnSpc>
              <a:spcBef>
                <a:spcPts val="0"/>
              </a:spcBef>
              <a:spcAft>
                <a:spcPts val="0"/>
              </a:spcAft>
              <a:buClr>
                <a:schemeClr val="dk1"/>
              </a:buClr>
              <a:buSzPts val="1200"/>
              <a:buNone/>
            </a:pPr>
            <a:r>
              <a:rPr i="1" lang="fr-FR" u="none"/>
              <a:t>[A ne dire que si la slide qui découpe en 6 les émissions historiques n’est pas masquée] </a:t>
            </a:r>
            <a:r>
              <a:rPr lang="fr-FR" u="none"/>
              <a:t>On peut même aller plus loin : si on découpe en 3 parts égales chacune de ces 2 moitiés, voilà ce que cela donne.</a:t>
            </a:r>
            <a:endParaRPr u="sng"/>
          </a:p>
          <a:p>
            <a:pPr indent="0" lvl="0" marL="0" rtl="0" algn="l">
              <a:lnSpc>
                <a:spcPct val="100000"/>
              </a:lnSpc>
              <a:spcBef>
                <a:spcPts val="0"/>
              </a:spcBef>
              <a:spcAft>
                <a:spcPts val="0"/>
              </a:spcAft>
              <a:buClr>
                <a:schemeClr val="dk1"/>
              </a:buClr>
              <a:buSzPts val="1200"/>
              <a:buNone/>
            </a:pPr>
            <a:r>
              <a:t/>
            </a:r>
            <a:endParaRPr/>
          </a:p>
        </p:txBody>
      </p:sp>
      <p:sp>
        <p:nvSpPr>
          <p:cNvPr id="3148" name="Google Shape;3148;p8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8" name="Shape 3178"/>
        <p:cNvGrpSpPr/>
        <p:nvPr/>
      </p:nvGrpSpPr>
      <p:grpSpPr>
        <a:xfrm>
          <a:off x="0" y="0"/>
          <a:ext cx="0" cy="0"/>
          <a:chOff x="0" y="0"/>
          <a:chExt cx="0" cy="0"/>
        </a:xfrm>
      </p:grpSpPr>
      <p:sp>
        <p:nvSpPr>
          <p:cNvPr id="3179" name="Google Shape;3179;p8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0" name="Google Shape;3180;p8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lang="fr-FR"/>
              <a:t>[Slide Optionnelle]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lang="fr-FR"/>
              <a:t>Là, vous voyez à quel point nos émissions ont accéléré ces dernières années.</a:t>
            </a:r>
            <a:endParaRPr/>
          </a:p>
          <a:p>
            <a:pPr indent="0" lvl="0" marL="0" rtl="0" algn="l">
              <a:lnSpc>
                <a:spcPct val="100000"/>
              </a:lnSpc>
              <a:spcBef>
                <a:spcPts val="0"/>
              </a:spcBef>
              <a:spcAft>
                <a:spcPts val="0"/>
              </a:spcAft>
              <a:buClr>
                <a:schemeClr val="dk1"/>
              </a:buClr>
              <a:buSzPts val="1200"/>
              <a:buNone/>
            </a:pPr>
            <a:r>
              <a:rPr lang="fr-FR"/>
              <a:t>Vous voyez par exemple que ces 9 dernières années, on a émis autant qu’entre 1982 et 1998, c’est-à-dire que deux fois plus longtemps. Ou autant qu’entre 1850 et 1928, soit plus de 3/4 de siècle.</a:t>
            </a:r>
            <a:endParaRPr/>
          </a:p>
          <a:p>
            <a:pPr indent="0" lvl="0" marL="0" rtl="0" algn="l">
              <a:lnSpc>
                <a:spcPct val="100000"/>
              </a:lnSpc>
              <a:spcBef>
                <a:spcPts val="0"/>
              </a:spcBef>
              <a:spcAft>
                <a:spcPts val="0"/>
              </a:spcAft>
              <a:buClr>
                <a:schemeClr val="dk1"/>
              </a:buClr>
              <a:buSzPts val="1200"/>
              <a:buNone/>
            </a:pPr>
            <a:r>
              <a:rPr lang="fr-FR"/>
              <a:t>Depuis que le protocole de Kyoto a été signé, en gros une vingtaine d’années, on a émis à peu près autant – 1/3 de la totalité des émissions – qu’entre 1928 et 1982 – soit plus d’un demi-siècle ; on a à peu près émis la moitié (en plus !) de tout ce qu’on avait émis pendant tout le XIX</a:t>
            </a:r>
            <a:r>
              <a:rPr baseline="30000" lang="fr-FR"/>
              <a:t>e</a:t>
            </a:r>
            <a:r>
              <a:rPr lang="fr-FR"/>
              <a:t> et le XX</a:t>
            </a:r>
            <a:r>
              <a:rPr baseline="30000" lang="fr-FR"/>
              <a:t>e</a:t>
            </a:r>
            <a:r>
              <a:rPr lang="fr-FR"/>
              <a:t> siècle.</a:t>
            </a:r>
            <a:endParaRPr/>
          </a:p>
          <a:p>
            <a:pPr indent="0" lvl="0" marL="0" rtl="0" algn="l">
              <a:lnSpc>
                <a:spcPct val="100000"/>
              </a:lnSpc>
              <a:spcBef>
                <a:spcPts val="0"/>
              </a:spcBef>
              <a:spcAft>
                <a:spcPts val="0"/>
              </a:spcAft>
              <a:buClr>
                <a:schemeClr val="dk1"/>
              </a:buClr>
              <a:buSzPts val="1200"/>
              <a:buNone/>
            </a:pPr>
            <a:r>
              <a:rPr lang="fr-FR"/>
              <a:t>Donc cette affaire de gaz à effet de serre, c’est pour une bonne part notre génération qui en est à l’origine, et c’est à notre génération de s’occuper du sujet.</a:t>
            </a:r>
            <a:endParaRPr i="1"/>
          </a:p>
          <a:p>
            <a:pPr indent="0" lvl="0" marL="0" rtl="0" algn="l">
              <a:lnSpc>
                <a:spcPct val="100000"/>
              </a:lnSpc>
              <a:spcBef>
                <a:spcPts val="0"/>
              </a:spcBef>
              <a:spcAft>
                <a:spcPts val="0"/>
              </a:spcAft>
              <a:buClr>
                <a:schemeClr val="dk1"/>
              </a:buClr>
              <a:buSzPts val="1200"/>
              <a:buNone/>
            </a:pPr>
            <a:r>
              <a:t/>
            </a:r>
            <a:endParaRPr u="sng"/>
          </a:p>
          <a:p>
            <a:pPr indent="0" lvl="0" marL="0" rtl="0" algn="l">
              <a:lnSpc>
                <a:spcPct val="100000"/>
              </a:lnSpc>
              <a:spcBef>
                <a:spcPts val="0"/>
              </a:spcBef>
              <a:spcAft>
                <a:spcPts val="0"/>
              </a:spcAft>
              <a:buClr>
                <a:schemeClr val="dk1"/>
              </a:buClr>
              <a:buSzPts val="1200"/>
              <a:buNone/>
            </a:pPr>
            <a:r>
              <a:rPr i="1" lang="fr-FR"/>
              <a:t>Source émissions de CO</a:t>
            </a:r>
            <a:r>
              <a:rPr baseline="-25000" i="1" lang="fr-FR"/>
              <a:t>2</a:t>
            </a:r>
            <a:r>
              <a:rPr i="1" lang="fr-FR"/>
              <a:t> 1850-2020 : Global Carbon Project (2021).</a:t>
            </a:r>
            <a:endParaRPr/>
          </a:p>
          <a:p>
            <a:pPr indent="0" lvl="0" marL="0" rtl="0" algn="l">
              <a:lnSpc>
                <a:spcPct val="100000"/>
              </a:lnSpc>
              <a:spcBef>
                <a:spcPts val="0"/>
              </a:spcBef>
              <a:spcAft>
                <a:spcPts val="0"/>
              </a:spcAft>
              <a:buClr>
                <a:schemeClr val="dk1"/>
              </a:buClr>
              <a:buSzPts val="1200"/>
              <a:buNone/>
            </a:pPr>
            <a:r>
              <a:rPr i="1" lang="fr-FR"/>
              <a:t>Source estimation émissions de CO</a:t>
            </a:r>
            <a:r>
              <a:rPr baseline="-25000" i="1" lang="fr-FR"/>
              <a:t>2</a:t>
            </a:r>
            <a:r>
              <a:rPr i="1" lang="fr-FR"/>
              <a:t> pour 2021 : AIE</a:t>
            </a:r>
            <a:endParaRPr/>
          </a:p>
          <a:p>
            <a:pPr indent="0" lvl="0" marL="0" rtl="0" algn="l">
              <a:lnSpc>
                <a:spcPct val="100000"/>
              </a:lnSpc>
              <a:spcBef>
                <a:spcPts val="0"/>
              </a:spcBef>
              <a:spcAft>
                <a:spcPts val="0"/>
              </a:spcAft>
              <a:buClr>
                <a:schemeClr val="dk1"/>
              </a:buClr>
              <a:buSzPts val="1200"/>
              <a:buNone/>
            </a:pPr>
            <a:r>
              <a:t/>
            </a:r>
            <a:endParaRPr/>
          </a:p>
        </p:txBody>
      </p:sp>
      <p:sp>
        <p:nvSpPr>
          <p:cNvPr id="3181" name="Google Shape;3181;p8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5" name="Shape 3215"/>
        <p:cNvGrpSpPr/>
        <p:nvPr/>
      </p:nvGrpSpPr>
      <p:grpSpPr>
        <a:xfrm>
          <a:off x="0" y="0"/>
          <a:ext cx="0" cy="0"/>
          <a:chOff x="0" y="0"/>
          <a:chExt cx="0" cy="0"/>
        </a:xfrm>
      </p:grpSpPr>
      <p:sp>
        <p:nvSpPr>
          <p:cNvPr id="3216" name="Google Shape;3216;p8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7" name="Google Shape;3217;p8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Clr>
                <a:schemeClr val="dk1"/>
              </a:buClr>
              <a:buSzPts val="480"/>
              <a:buNone/>
            </a:pPr>
            <a:r>
              <a:rPr i="1" lang="fr-FR" sz="500"/>
              <a:t>[Version de la slide dans laquelle les petits nuages de CO</a:t>
            </a:r>
            <a:r>
              <a:rPr baseline="-25000" i="1" lang="fr-FR" sz="500"/>
              <a:t>2</a:t>
            </a:r>
            <a:r>
              <a:rPr i="1" lang="fr-FR" sz="500"/>
              <a:t> s’affichent à chaque étape du cycle de vie]</a:t>
            </a:r>
            <a:endParaRPr sz="500"/>
          </a:p>
          <a:p>
            <a:pPr indent="0" lvl="0" marL="0" rtl="0" algn="l">
              <a:lnSpc>
                <a:spcPct val="80000"/>
              </a:lnSpc>
              <a:spcBef>
                <a:spcPts val="0"/>
              </a:spcBef>
              <a:spcAft>
                <a:spcPts val="0"/>
              </a:spcAft>
              <a:buClr>
                <a:schemeClr val="dk1"/>
              </a:buClr>
              <a:buSzPts val="480"/>
              <a:buNone/>
            </a:pPr>
            <a:r>
              <a:t/>
            </a:r>
            <a:endParaRPr i="1" sz="500"/>
          </a:p>
          <a:p>
            <a:pPr indent="0" lvl="0" marL="0" rtl="0" algn="l">
              <a:lnSpc>
                <a:spcPct val="80000"/>
              </a:lnSpc>
              <a:spcBef>
                <a:spcPts val="0"/>
              </a:spcBef>
              <a:spcAft>
                <a:spcPts val="0"/>
              </a:spcAft>
              <a:buClr>
                <a:schemeClr val="dk1"/>
              </a:buClr>
              <a:buSzPts val="480"/>
              <a:buNone/>
            </a:pPr>
            <a:r>
              <a:rPr i="1" lang="fr-FR" sz="500"/>
              <a:t>[Proposition d’interaction avec le public : demander « </a:t>
            </a:r>
            <a:r>
              <a:rPr lang="fr-FR" sz="500"/>
              <a:t>à votre avis, un portable, à quel moment dans sa vie, il commence à émettre du CO</a:t>
            </a:r>
            <a:r>
              <a:rPr baseline="-25000" lang="fr-FR" sz="500"/>
              <a:t>2</a:t>
            </a:r>
            <a:r>
              <a:rPr lang="fr-FR" sz="500"/>
              <a:t> ?</a:t>
            </a:r>
            <a:r>
              <a:rPr i="1" lang="fr-FR" sz="500"/>
              <a:t> » </a:t>
            </a:r>
            <a:r>
              <a:rPr lang="fr-FR" sz="500"/>
              <a:t>→</a:t>
            </a:r>
            <a:r>
              <a:rPr i="1" lang="fr-FR" sz="500"/>
              <a:t> 1</a:t>
            </a:r>
            <a:r>
              <a:rPr baseline="30000" i="1" lang="fr-FR" sz="500"/>
              <a:t>ère</a:t>
            </a:r>
            <a:r>
              <a:rPr i="1" lang="fr-FR" sz="500"/>
              <a:t> réponse probable du public : quand il est fabriqué ; puis certains dans l’assistance se diront alors probablement que pour le fabriquer, il faut des matières premières, et ils donneront une nouvelle réponse.</a:t>
            </a:r>
            <a:br>
              <a:rPr i="1" lang="fr-FR" sz="500"/>
            </a:br>
            <a:r>
              <a:rPr i="1" lang="fr-FR" sz="500"/>
              <a:t>Avantage de cette interaction : le public aura alors déroulé mentalement plusieurs étapes cruciales du cycle de vie, et mieux, il les aura déroulées dans l’ordre – fût-ce l’ordre inverse. Du coup, la compréhension du public quand on va ensuite dérouler ce cycle de vie par oral sera grandement facilitée.]</a:t>
            </a:r>
            <a:endParaRPr/>
          </a:p>
          <a:p>
            <a:pPr indent="0" lvl="0" marL="0" rtl="0" algn="l">
              <a:lnSpc>
                <a:spcPct val="80000"/>
              </a:lnSpc>
              <a:spcBef>
                <a:spcPts val="0"/>
              </a:spcBef>
              <a:spcAft>
                <a:spcPts val="0"/>
              </a:spcAft>
              <a:buClr>
                <a:schemeClr val="dk1"/>
              </a:buClr>
              <a:buSzPts val="480"/>
              <a:buNone/>
            </a:pPr>
            <a:r>
              <a:t/>
            </a:r>
            <a:endParaRPr sz="500" u="sng"/>
          </a:p>
          <a:p>
            <a:pPr indent="0" lvl="0" marL="0" rtl="0" algn="l">
              <a:lnSpc>
                <a:spcPct val="80000"/>
              </a:lnSpc>
              <a:spcBef>
                <a:spcPts val="0"/>
              </a:spcBef>
              <a:spcAft>
                <a:spcPts val="0"/>
              </a:spcAft>
              <a:buClr>
                <a:schemeClr val="dk1"/>
              </a:buClr>
              <a:buSzPts val="480"/>
              <a:buNone/>
            </a:pPr>
            <a:r>
              <a:rPr i="1" lang="fr-FR" sz="500"/>
              <a:t>[Clic]</a:t>
            </a:r>
            <a:r>
              <a:rPr lang="fr-FR" sz="500"/>
              <a:t> Effectivement, pour pouvoir utiliser un portable, il faut le fabriquer, et pour pouvoir le fabriquer, il faut commencer par récupérer les matières premières dont il est constitué.</a:t>
            </a:r>
            <a:endParaRPr sz="500"/>
          </a:p>
          <a:p>
            <a:pPr indent="0" lvl="0" marL="0" rtl="0" algn="l">
              <a:lnSpc>
                <a:spcPct val="80000"/>
              </a:lnSpc>
              <a:spcBef>
                <a:spcPts val="0"/>
              </a:spcBef>
              <a:spcAft>
                <a:spcPts val="0"/>
              </a:spcAft>
              <a:buClr>
                <a:schemeClr val="dk1"/>
              </a:buClr>
              <a:buSzPts val="480"/>
              <a:buNone/>
            </a:pPr>
            <a:r>
              <a:rPr lang="fr-FR" sz="500"/>
              <a:t>Ces matières premières sont le plus souvent tirées de minerais : </a:t>
            </a:r>
            <a:r>
              <a:rPr i="1" lang="fr-FR" sz="500"/>
              <a:t>[Clic]</a:t>
            </a:r>
            <a:r>
              <a:rPr lang="fr-FR" sz="500"/>
              <a:t> on peut citer l’étain, qui provient de divers endroits du monde ; le cobalt, que l’on trouve en Asie ou en Afrique ; ou encore le coltan, dont l’essentiel des réserves mondiales se trouvent dans un pays d’Afrique très démocratique et respectueux des droits de ses travailleurs que l’on appelle la République Démocratique du Congo – c’est forcément un pays démocratique, sinon, ce ne serait pas écrit dessus…</a:t>
            </a:r>
            <a:endParaRPr sz="500"/>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Les minerais bruts, tels quels, on ne peut pas en faire grand-chose, donc il faut commencer par les raffiner, ce qui veut dire transporter les minerais jusqu’à une usine de raffinage, qui, généralement, ne se trouve pas au pied de la mine. Raffiner des minerais exige de consommer beaucoup d’énergie (chaleur et électricité), en général sous forme de charbon et de pétrole.</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Une fois raffinés, il faut transporter ces matériaux jusqu’à l’usine de fabrication – en général, située en Chine, donc transportés par bateau, qui consomme du fioul.</a:t>
            </a:r>
            <a:endParaRPr/>
          </a:p>
          <a:p>
            <a:pPr indent="0" lvl="0" marL="0" rtl="0" algn="l">
              <a:lnSpc>
                <a:spcPct val="80000"/>
              </a:lnSpc>
              <a:spcBef>
                <a:spcPts val="0"/>
              </a:spcBef>
              <a:spcAft>
                <a:spcPts val="0"/>
              </a:spcAft>
              <a:buClr>
                <a:schemeClr val="dk1"/>
              </a:buClr>
              <a:buSzPts val="480"/>
              <a:buNone/>
            </a:pPr>
            <a:r>
              <a:t/>
            </a:r>
            <a:endParaRPr i="1" sz="500"/>
          </a:p>
          <a:p>
            <a:pPr indent="0" lvl="0" marL="0" rtl="0" algn="l">
              <a:lnSpc>
                <a:spcPct val="80000"/>
              </a:lnSpc>
              <a:spcBef>
                <a:spcPts val="0"/>
              </a:spcBef>
              <a:spcAft>
                <a:spcPts val="0"/>
              </a:spcAft>
              <a:buClr>
                <a:schemeClr val="dk1"/>
              </a:buClr>
              <a:buSzPts val="480"/>
              <a:buNone/>
            </a:pPr>
            <a:r>
              <a:rPr i="1" lang="fr-FR" sz="500"/>
              <a:t>[Clic]</a:t>
            </a:r>
            <a:r>
              <a:rPr lang="fr-FR" sz="500"/>
              <a:t> À ce moment, on peut enfin fabriquer le portable. Mais fabriquer des puces électroniques consomme énormément d’électricité, et en Chine, l’électricité est ultra-majoritairement obtenue en brûlant du charbon.</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Une fois fabriqué, le portable est envoyé dans des entrepôts du pays où il va être vendu : donc transporté par bateau, puis par camion.</a:t>
            </a:r>
            <a:endParaRPr/>
          </a:p>
          <a:p>
            <a:pPr indent="0" lvl="0" marL="0" rtl="0" algn="l">
              <a:lnSpc>
                <a:spcPct val="80000"/>
              </a:lnSpc>
              <a:spcBef>
                <a:spcPts val="0"/>
              </a:spcBef>
              <a:spcAft>
                <a:spcPts val="0"/>
              </a:spcAft>
              <a:buClr>
                <a:schemeClr val="dk1"/>
              </a:buClr>
              <a:buSzPts val="480"/>
              <a:buNone/>
            </a:pPr>
            <a:r>
              <a:t/>
            </a:r>
            <a:endParaRPr i="1" sz="500"/>
          </a:p>
          <a:p>
            <a:pPr indent="0" lvl="0" marL="0" rtl="0" algn="l">
              <a:lnSpc>
                <a:spcPct val="80000"/>
              </a:lnSpc>
              <a:spcBef>
                <a:spcPts val="0"/>
              </a:spcBef>
              <a:spcAft>
                <a:spcPts val="0"/>
              </a:spcAft>
              <a:buClr>
                <a:schemeClr val="dk1"/>
              </a:buClr>
              <a:buSzPts val="480"/>
              <a:buNone/>
            </a:pPr>
            <a:r>
              <a:rPr i="1" lang="fr-FR" sz="500"/>
              <a:t>[Clic]</a:t>
            </a:r>
            <a:r>
              <a:rPr lang="fr-FR" sz="500"/>
              <a:t> Ensuite, le portable va voyager de l’entrepôt jusqu’au magasin : encore par camion !</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Et seulement ensuite, vous allez pouvoir l’acheter, puis l’utiliser. Et comment êtes-vous allé jusqu’au magasin, puis êtes rentré chez vous avec votre portable tout neuf ? En France, presque toujours en voiture. Et ne croyez pas qu’en commandant sur Internet, ce soit beaucoup mieux : votre portable n’arrive pas jusqu’à chez vous par l’opération du Saint-Esprit, il a bien fallu qu’un camion le transporte !</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Et une fois que vous avez marre de votre portable, vous le jetez, ou vous l’oubliez dans un tiroir : c’est la dernière phase de la vie du portable.</a:t>
            </a:r>
            <a:endParaRPr/>
          </a:p>
          <a:p>
            <a:pPr indent="0" lvl="0" marL="0" rtl="0" algn="l">
              <a:lnSpc>
                <a:spcPct val="80000"/>
              </a:lnSpc>
              <a:spcBef>
                <a:spcPts val="0"/>
              </a:spcBef>
              <a:spcAft>
                <a:spcPts val="0"/>
              </a:spcAft>
              <a:buClr>
                <a:schemeClr val="dk1"/>
              </a:buClr>
              <a:buSzPts val="480"/>
              <a:buNone/>
            </a:pPr>
            <a:r>
              <a:t/>
            </a:r>
            <a:endParaRPr i="1" sz="500"/>
          </a:p>
          <a:p>
            <a:pPr indent="0" lvl="0" marL="0" rtl="0" algn="l">
              <a:lnSpc>
                <a:spcPct val="80000"/>
              </a:lnSpc>
              <a:spcBef>
                <a:spcPts val="0"/>
              </a:spcBef>
              <a:spcAft>
                <a:spcPts val="0"/>
              </a:spcAft>
              <a:buClr>
                <a:schemeClr val="dk1"/>
              </a:buClr>
              <a:buSzPts val="480"/>
              <a:buNone/>
            </a:pPr>
            <a:r>
              <a:rPr i="1" lang="fr-FR" sz="500"/>
              <a:t>[Clic]</a:t>
            </a:r>
            <a:r>
              <a:rPr lang="fr-FR" sz="500"/>
              <a:t> Et à chacune de ces phases, il y a des émissions.</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[Clic]</a:t>
            </a:r>
            <a:r>
              <a:rPr lang="fr-FR" sz="500"/>
              <a:t> Quand vous entendez parler d’émissions de CO</a:t>
            </a:r>
            <a:r>
              <a:rPr baseline="-25000" lang="fr-FR" sz="500"/>
              <a:t>2</a:t>
            </a:r>
            <a:r>
              <a:rPr lang="fr-FR" sz="500"/>
              <a:t>, notamment dans les médias, il s’agit le plus souvent des émissions qui ont lieu sur le territoire national – ici, montrées par ce rectangle violet. Mais vous aurez compris que les émissions ne s’arrêtaient pas à la frontière : votre usage du portable génère des émissions à des tas d’étapes de sa vie où il n’est pas sur le territoire national. </a:t>
            </a:r>
            <a:endParaRPr/>
          </a:p>
          <a:p>
            <a:pPr indent="0" lvl="0" marL="0" rtl="0" algn="l">
              <a:lnSpc>
                <a:spcPct val="80000"/>
              </a:lnSpc>
              <a:spcBef>
                <a:spcPts val="0"/>
              </a:spcBef>
              <a:spcAft>
                <a:spcPts val="0"/>
              </a:spcAft>
              <a:buClr>
                <a:schemeClr val="dk1"/>
              </a:buClr>
              <a:buSzPts val="480"/>
              <a:buNone/>
            </a:pPr>
            <a:r>
              <a:rPr i="1" lang="fr-FR" sz="500"/>
              <a:t>[Clic] </a:t>
            </a:r>
            <a:r>
              <a:rPr lang="fr-FR" sz="500"/>
              <a:t>En fait, il en émet à toutes les étapes de son cycle de vie – partout à l’intérieur de ce rectangle vert. Et ce rectangle vert, c’est ça, les véritables émissions engendrées par notre usage du portable. Et ça, c’est ce qu’on appelle « notre empreinte carbone ».</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lang="fr-FR" sz="500"/>
              <a:t>Dans la suite de cette conférence, quand on parlera d’émissions de CO</a:t>
            </a:r>
            <a:r>
              <a:rPr baseline="-25000" lang="fr-FR" sz="500"/>
              <a:t>2</a:t>
            </a:r>
            <a:r>
              <a:rPr lang="fr-FR" sz="500"/>
              <a:t> et de gaz à effet de serre, on parlera toujours de ce qui se trouve dans le rectangle vert, parce que ce sont toutes ces émissions, et pas seulement celles qui ont lieu sur le sol français, qu’il va falloir réduire.</a:t>
            </a:r>
            <a:endParaRPr/>
          </a:p>
          <a:p>
            <a:pPr indent="0" lvl="0" marL="0" rtl="0" algn="l">
              <a:lnSpc>
                <a:spcPct val="80000"/>
              </a:lnSpc>
              <a:spcBef>
                <a:spcPts val="0"/>
              </a:spcBef>
              <a:spcAft>
                <a:spcPts val="0"/>
              </a:spcAft>
              <a:buClr>
                <a:schemeClr val="dk1"/>
              </a:buClr>
              <a:buSzPts val="480"/>
              <a:buNone/>
            </a:pPr>
            <a:r>
              <a:t/>
            </a:r>
            <a:endParaRPr sz="500"/>
          </a:p>
          <a:p>
            <a:pPr indent="0" lvl="0" marL="0" rtl="0" algn="l">
              <a:lnSpc>
                <a:spcPct val="80000"/>
              </a:lnSpc>
              <a:spcBef>
                <a:spcPts val="0"/>
              </a:spcBef>
              <a:spcAft>
                <a:spcPts val="0"/>
              </a:spcAft>
              <a:buClr>
                <a:schemeClr val="dk1"/>
              </a:buClr>
              <a:buSzPts val="480"/>
              <a:buNone/>
            </a:pPr>
            <a:r>
              <a:rPr i="1" lang="fr-FR" sz="500"/>
              <a:t>Pour une étude complète sur le cycle de fabrication du smartphone (au-delà de la seule empreinte carbone), présentant notamment les matériaux utilisés et une carte analogue à celle de la diapo (en plus détaillé), voir FNE / ADEME 2017: https://ged.fne.asso.fr/silverpeas/LinkFile/Key/784c9b6d-ac63-49d5-b437-4b59ceddf931/Note_FNE_empreinte_cachee_smartphones_sept2017.pdf</a:t>
            </a:r>
            <a:endParaRPr sz="500"/>
          </a:p>
          <a:p>
            <a:pPr indent="0" lvl="0" marL="0" rtl="0" algn="l">
              <a:lnSpc>
                <a:spcPct val="80000"/>
              </a:lnSpc>
              <a:spcBef>
                <a:spcPts val="0"/>
              </a:spcBef>
              <a:spcAft>
                <a:spcPts val="0"/>
              </a:spcAft>
              <a:buClr>
                <a:schemeClr val="dk1"/>
              </a:buClr>
              <a:buSzPts val="480"/>
              <a:buNone/>
            </a:pPr>
            <a:r>
              <a:t/>
            </a:r>
            <a:endParaRPr i="1" sz="500"/>
          </a:p>
          <a:p>
            <a:pPr indent="0" lvl="0" marL="0" rtl="0" algn="l">
              <a:lnSpc>
                <a:spcPct val="80000"/>
              </a:lnSpc>
              <a:spcBef>
                <a:spcPts val="0"/>
              </a:spcBef>
              <a:spcAft>
                <a:spcPts val="0"/>
              </a:spcAft>
              <a:buClr>
                <a:schemeClr val="dk1"/>
              </a:buClr>
              <a:buSzPts val="480"/>
              <a:buNone/>
            </a:pPr>
            <a:r>
              <a:rPr i="1" lang="fr-FR" sz="500"/>
              <a:t>À noter : la Stratégie Nationale Bas-Carbone surveille l’inventaire national des émissions (=le carré violet + les émissions générées par ce que la France produit et exporte) et non l’empreinte carbone (=le rectangle vert). La différence est de taille : en 2019, de l’ordre de 50% d’émissions en plus dans l’empreinte (9,9 t CO</a:t>
            </a:r>
            <a:r>
              <a:rPr baseline="-25000" i="1" lang="fr-FR" sz="500"/>
              <a:t>2</a:t>
            </a:r>
            <a:r>
              <a:rPr i="1" lang="fr-FR" sz="500"/>
              <a:t>e contre 6,5 t CO</a:t>
            </a:r>
            <a:r>
              <a:rPr baseline="-25000" i="1" lang="fr-FR" sz="500"/>
              <a:t>2</a:t>
            </a:r>
            <a:r>
              <a:rPr i="1" lang="fr-FR" sz="500"/>
              <a:t>e par Français en 2019, source ministère de l’écologie)</a:t>
            </a:r>
            <a:endParaRPr sz="500"/>
          </a:p>
        </p:txBody>
      </p:sp>
      <p:sp>
        <p:nvSpPr>
          <p:cNvPr id="3218" name="Google Shape;3218;p8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2" name="Shape 3272"/>
        <p:cNvGrpSpPr/>
        <p:nvPr/>
      </p:nvGrpSpPr>
      <p:grpSpPr>
        <a:xfrm>
          <a:off x="0" y="0"/>
          <a:ext cx="0" cy="0"/>
          <a:chOff x="0" y="0"/>
          <a:chExt cx="0" cy="0"/>
        </a:xfrm>
      </p:grpSpPr>
      <p:sp>
        <p:nvSpPr>
          <p:cNvPr id="3273" name="Google Shape;3273;p8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4" name="Google Shape;3274;p8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SzPts val="1400"/>
              <a:buNone/>
            </a:pPr>
            <a:r>
              <a:rPr i="1" lang="fr-FR"/>
              <a:t>[Proposition d’interaction avec le public : demander « </a:t>
            </a:r>
            <a:r>
              <a:rPr lang="fr-FR"/>
              <a:t>à votre avis, un portable, à quel moment dans sa vie, il commence à émettre du CO</a:t>
            </a:r>
            <a:r>
              <a:rPr baseline="-25000" lang="fr-FR"/>
              <a:t>2</a:t>
            </a:r>
            <a:r>
              <a:rPr lang="fr-FR"/>
              <a:t> ?</a:t>
            </a:r>
            <a:r>
              <a:rPr i="1" lang="fr-FR"/>
              <a:t> » </a:t>
            </a:r>
            <a:r>
              <a:rPr lang="fr-FR"/>
              <a:t>→</a:t>
            </a:r>
            <a:r>
              <a:rPr i="1" lang="fr-FR"/>
              <a:t> 1</a:t>
            </a:r>
            <a:r>
              <a:rPr baseline="30000" i="1" lang="fr-FR"/>
              <a:t>ère</a:t>
            </a:r>
            <a:r>
              <a:rPr i="1" lang="fr-FR"/>
              <a:t> réponse probable du public : quand il est fabriqué ; puis certains dans l’assistance se diront alors probablement que pour le fabriquer, il faut des matières premières, et ils donneront une nouvelle réponse.</a:t>
            </a:r>
            <a:br>
              <a:rPr i="1" lang="fr-FR"/>
            </a:br>
            <a:r>
              <a:rPr i="1" lang="fr-FR"/>
              <a:t>Avantage de cette interaction : le public aura alors déroulé mentalement plusieurs étapes cruciales du cycle de vie, et mieux, il les aura déroulées dans l’ordre – fût-ce l’ordre inverse. Du coup, la compréhension du public quand on va ensuite dérouler ce cycle de vie par oral sera grandement facilitée.]</a:t>
            </a:r>
            <a:endParaRPr/>
          </a:p>
          <a:p>
            <a:pPr indent="0" lvl="0" marL="0" rtl="0" algn="l">
              <a:lnSpc>
                <a:spcPct val="80000"/>
              </a:lnSpc>
              <a:spcBef>
                <a:spcPts val="0"/>
              </a:spcBef>
              <a:spcAft>
                <a:spcPts val="0"/>
              </a:spcAft>
              <a:buSzPts val="1400"/>
              <a:buNone/>
            </a:pPr>
            <a:r>
              <a:t/>
            </a:r>
            <a:endParaRPr u="sng"/>
          </a:p>
          <a:p>
            <a:pPr indent="0" lvl="0" marL="0" rtl="0" algn="l">
              <a:lnSpc>
                <a:spcPct val="80000"/>
              </a:lnSpc>
              <a:spcBef>
                <a:spcPts val="0"/>
              </a:spcBef>
              <a:spcAft>
                <a:spcPts val="0"/>
              </a:spcAft>
              <a:buSzPts val="1400"/>
              <a:buNone/>
            </a:pPr>
            <a:r>
              <a:rPr i="1" lang="fr-FR"/>
              <a:t>[Clic]</a:t>
            </a:r>
            <a:r>
              <a:rPr lang="fr-FR"/>
              <a:t> Effectivement, pour pouvoir utiliser un portable, il faut le fabriquer, et pour pouvoir le fabriquer, il faut commencer par récupérer les matières premières dont il est constitué.</a:t>
            </a:r>
            <a:endParaRPr/>
          </a:p>
          <a:p>
            <a:pPr indent="0" lvl="0" marL="0" rtl="0" algn="l">
              <a:lnSpc>
                <a:spcPct val="80000"/>
              </a:lnSpc>
              <a:spcBef>
                <a:spcPts val="0"/>
              </a:spcBef>
              <a:spcAft>
                <a:spcPts val="0"/>
              </a:spcAft>
              <a:buSzPts val="1400"/>
              <a:buNone/>
            </a:pPr>
            <a:r>
              <a:rPr lang="fr-FR"/>
              <a:t>Ces matières premières sont le plus souvent tirées de minerais : </a:t>
            </a:r>
            <a:r>
              <a:rPr i="1" lang="fr-FR"/>
              <a:t>[Clic]</a:t>
            </a:r>
            <a:r>
              <a:rPr lang="fr-FR"/>
              <a:t> on peut citer l’étain, qui provient de divers endroits du monde ; le cobalt, que l’on trouve en Asie ou en Afrique ; ou encore le coltan, dont l’essentiel des réserves mondiales se trouvent dans un pays d’Afrique très démocratique et respectueux des droits de ses travailleurs que l’on appelle la République Démocratique du Congo – c’est forcément un pays démocratique, sinon, ce ne serait pas écrit dessus…</a:t>
            </a:r>
            <a:endParaRPr/>
          </a:p>
          <a:p>
            <a:pPr indent="0" lvl="0" marL="0" rtl="0" algn="l">
              <a:lnSpc>
                <a:spcPct val="80000"/>
              </a:lnSpc>
              <a:spcBef>
                <a:spcPts val="0"/>
              </a:spcBef>
              <a:spcAft>
                <a:spcPts val="0"/>
              </a:spcAft>
              <a:buSzPts val="1400"/>
              <a:buNone/>
            </a:pPr>
            <a:r>
              <a:t/>
            </a:r>
            <a:endParaRPr/>
          </a:p>
          <a:p>
            <a:pPr indent="0" lvl="0" marL="0" rtl="0" algn="l">
              <a:lnSpc>
                <a:spcPct val="80000"/>
              </a:lnSpc>
              <a:spcBef>
                <a:spcPts val="0"/>
              </a:spcBef>
              <a:spcAft>
                <a:spcPts val="0"/>
              </a:spcAft>
              <a:buSzPts val="1400"/>
              <a:buNone/>
            </a:pPr>
            <a:r>
              <a:rPr i="1" lang="fr-FR"/>
              <a:t>[Clic]</a:t>
            </a:r>
            <a:r>
              <a:rPr lang="fr-FR"/>
              <a:t> Les minerais bruts, tels quels, on ne peut pas en faire grand-chose, donc il faut commencer par les raffiner, ce qui veut dire transporter les minerais jusqu’à une usine de raffinage, qui, généralement, ne se trouve pas au pied de la mine. Raffiner des minerais exige de consommer beaucoup d’énergie (chaleur et électricité), en général sous forme de charbon et de pétrole.</a:t>
            </a:r>
            <a:endParaRPr/>
          </a:p>
        </p:txBody>
      </p:sp>
      <p:sp>
        <p:nvSpPr>
          <p:cNvPr id="3275" name="Google Shape;3275;p8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3" name="Shape 3303"/>
        <p:cNvGrpSpPr/>
        <p:nvPr/>
      </p:nvGrpSpPr>
      <p:grpSpPr>
        <a:xfrm>
          <a:off x="0" y="0"/>
          <a:ext cx="0" cy="0"/>
          <a:chOff x="0" y="0"/>
          <a:chExt cx="0" cy="0"/>
        </a:xfrm>
      </p:grpSpPr>
      <p:sp>
        <p:nvSpPr>
          <p:cNvPr id="3304" name="Google Shape;3304;p8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5" name="Google Shape;3305;p8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Clr>
                <a:schemeClr val="dk1"/>
              </a:buClr>
              <a:buSzPts val="1200"/>
              <a:buNone/>
            </a:pPr>
            <a:r>
              <a:rPr i="1" lang="fr-FR"/>
              <a:t>[Clic]</a:t>
            </a:r>
            <a:r>
              <a:rPr lang="fr-FR"/>
              <a:t> Une fois raffinés, il faut transporter ces matériaux jusqu’à l’usine de fabrication – en général, située en Chine, donc transportés par bateau, qui consomme du fioul.</a:t>
            </a:r>
            <a:endParaRPr/>
          </a:p>
        </p:txBody>
      </p:sp>
      <p:sp>
        <p:nvSpPr>
          <p:cNvPr id="3306" name="Google Shape;3306;p8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9" name="Shape 3319"/>
        <p:cNvGrpSpPr/>
        <p:nvPr/>
      </p:nvGrpSpPr>
      <p:grpSpPr>
        <a:xfrm>
          <a:off x="0" y="0"/>
          <a:ext cx="0" cy="0"/>
          <a:chOff x="0" y="0"/>
          <a:chExt cx="0" cy="0"/>
        </a:xfrm>
      </p:grpSpPr>
      <p:sp>
        <p:nvSpPr>
          <p:cNvPr id="3320" name="Google Shape;3320;p8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1" name="Google Shape;3321;p8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SzPts val="1400"/>
              <a:buNone/>
            </a:pPr>
            <a:r>
              <a:rPr i="1" lang="fr-FR"/>
              <a:t>[Clic]</a:t>
            </a:r>
            <a:r>
              <a:rPr lang="fr-FR"/>
              <a:t> À ce moment, on peut enfin fabriquer le portable. Mais fabriquer des puces électroniques consomme énormément d’électricité, et en Chine, l’électricité est ultra-majoritairement obtenue en brûlant du charbon.</a:t>
            </a:r>
            <a:endParaRPr/>
          </a:p>
          <a:p>
            <a:pPr indent="0" lvl="0" marL="0" rtl="0" algn="l">
              <a:lnSpc>
                <a:spcPct val="100000"/>
              </a:lnSpc>
              <a:spcBef>
                <a:spcPts val="0"/>
              </a:spcBef>
              <a:spcAft>
                <a:spcPts val="0"/>
              </a:spcAft>
              <a:buSzPts val="1400"/>
              <a:buNone/>
            </a:pPr>
            <a:r>
              <a:t/>
            </a:r>
            <a:endParaRPr/>
          </a:p>
        </p:txBody>
      </p:sp>
      <p:sp>
        <p:nvSpPr>
          <p:cNvPr id="3322" name="Google Shape;3322;p8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7" name="Shape 3337"/>
        <p:cNvGrpSpPr/>
        <p:nvPr/>
      </p:nvGrpSpPr>
      <p:grpSpPr>
        <a:xfrm>
          <a:off x="0" y="0"/>
          <a:ext cx="0" cy="0"/>
          <a:chOff x="0" y="0"/>
          <a:chExt cx="0" cy="0"/>
        </a:xfrm>
      </p:grpSpPr>
      <p:sp>
        <p:nvSpPr>
          <p:cNvPr id="3338" name="Google Shape;3338;p8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9" name="Google Shape;3339;p8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SzPts val="1400"/>
              <a:buNone/>
            </a:pPr>
            <a:r>
              <a:rPr i="1" lang="fr-FR" sz="700"/>
              <a:t>[Clic]</a:t>
            </a:r>
            <a:r>
              <a:rPr lang="fr-FR" sz="700"/>
              <a:t> Une fois fabriqué, le portable est envoyé dans des entrepôts du pays où il va être vendu : donc transporté par bateau, puis par camion.</a:t>
            </a:r>
            <a:endParaRPr/>
          </a:p>
          <a:p>
            <a:pPr indent="0" lvl="0" marL="0" rtl="0" algn="l">
              <a:lnSpc>
                <a:spcPct val="80000"/>
              </a:lnSpc>
              <a:spcBef>
                <a:spcPts val="0"/>
              </a:spcBef>
              <a:spcAft>
                <a:spcPts val="0"/>
              </a:spcAft>
              <a:buSzPts val="1400"/>
              <a:buNone/>
            </a:pPr>
            <a:r>
              <a:t/>
            </a:r>
            <a:endParaRPr i="1" sz="700"/>
          </a:p>
          <a:p>
            <a:pPr indent="0" lvl="0" marL="0" rtl="0" algn="l">
              <a:lnSpc>
                <a:spcPct val="80000"/>
              </a:lnSpc>
              <a:spcBef>
                <a:spcPts val="0"/>
              </a:spcBef>
              <a:spcAft>
                <a:spcPts val="0"/>
              </a:spcAft>
              <a:buSzPts val="1400"/>
              <a:buNone/>
            </a:pPr>
            <a:r>
              <a:rPr i="1" lang="fr-FR" sz="700"/>
              <a:t>[Clic]</a:t>
            </a:r>
            <a:r>
              <a:rPr lang="fr-FR" sz="700"/>
              <a:t> Ensuite, le portable va voyager de l’entrepôt jusqu’au magasin : encore par camion !</a:t>
            </a:r>
            <a:endParaRPr/>
          </a:p>
          <a:p>
            <a:pPr indent="0" lvl="0" marL="0" rtl="0" algn="l">
              <a:lnSpc>
                <a:spcPct val="80000"/>
              </a:lnSpc>
              <a:spcBef>
                <a:spcPts val="0"/>
              </a:spcBef>
              <a:spcAft>
                <a:spcPts val="0"/>
              </a:spcAft>
              <a:buSzPts val="1400"/>
              <a:buNone/>
            </a:pPr>
            <a:r>
              <a:t/>
            </a:r>
            <a:endParaRPr sz="700"/>
          </a:p>
          <a:p>
            <a:pPr indent="0" lvl="0" marL="0" rtl="0" algn="l">
              <a:lnSpc>
                <a:spcPct val="80000"/>
              </a:lnSpc>
              <a:spcBef>
                <a:spcPts val="0"/>
              </a:spcBef>
              <a:spcAft>
                <a:spcPts val="0"/>
              </a:spcAft>
              <a:buSzPts val="1400"/>
              <a:buNone/>
            </a:pPr>
            <a:r>
              <a:rPr i="1" lang="fr-FR" sz="700"/>
              <a:t>[Clic]</a:t>
            </a:r>
            <a:r>
              <a:rPr lang="fr-FR" sz="700"/>
              <a:t> Et seulement ensuite, vous allez pouvoir l’acheter, puis l’utiliser. Et comment êtes-vous allé jusqu’au magasin, puis êtes rentré chez vous avec votre portable tout neuf ? En France, presque toujours en voiture. Et ne croyez pas qu’en commandant sur Internet, ce soit beaucoup mieux : votre portable n’arrive pas jusqu’à chez vous par l’opération du Saint-Esprit, il a bien fallu qu’un camion le transporte !</a:t>
            </a:r>
            <a:endParaRPr/>
          </a:p>
          <a:p>
            <a:pPr indent="0" lvl="0" marL="0" rtl="0" algn="l">
              <a:lnSpc>
                <a:spcPct val="80000"/>
              </a:lnSpc>
              <a:spcBef>
                <a:spcPts val="0"/>
              </a:spcBef>
              <a:spcAft>
                <a:spcPts val="0"/>
              </a:spcAft>
              <a:buSzPts val="1400"/>
              <a:buNone/>
            </a:pPr>
            <a:r>
              <a:t/>
            </a:r>
            <a:endParaRPr sz="700"/>
          </a:p>
          <a:p>
            <a:pPr indent="0" lvl="0" marL="0" rtl="0" algn="l">
              <a:lnSpc>
                <a:spcPct val="80000"/>
              </a:lnSpc>
              <a:spcBef>
                <a:spcPts val="0"/>
              </a:spcBef>
              <a:spcAft>
                <a:spcPts val="0"/>
              </a:spcAft>
              <a:buSzPts val="1400"/>
              <a:buNone/>
            </a:pPr>
            <a:r>
              <a:rPr i="1" lang="fr-FR" sz="700"/>
              <a:t>[Clic]</a:t>
            </a:r>
            <a:r>
              <a:rPr lang="fr-FR" sz="700"/>
              <a:t> Et une fois que vous avez marre de votre portable, vous le jetez, ou vous l’oubliez dans un tiroir : c’est la dernière phase de la vie du portable.</a:t>
            </a:r>
            <a:endParaRPr/>
          </a:p>
          <a:p>
            <a:pPr indent="0" lvl="0" marL="0" rtl="0" algn="l">
              <a:lnSpc>
                <a:spcPct val="80000"/>
              </a:lnSpc>
              <a:spcBef>
                <a:spcPts val="0"/>
              </a:spcBef>
              <a:spcAft>
                <a:spcPts val="0"/>
              </a:spcAft>
              <a:buSzPts val="1400"/>
              <a:buNone/>
            </a:pPr>
            <a:r>
              <a:t/>
            </a:r>
            <a:endParaRPr i="1" sz="700"/>
          </a:p>
          <a:p>
            <a:pPr indent="0" lvl="0" marL="0" rtl="0" algn="l">
              <a:lnSpc>
                <a:spcPct val="80000"/>
              </a:lnSpc>
              <a:spcBef>
                <a:spcPts val="0"/>
              </a:spcBef>
              <a:spcAft>
                <a:spcPts val="0"/>
              </a:spcAft>
              <a:buSzPts val="1400"/>
              <a:buNone/>
            </a:pPr>
            <a:r>
              <a:rPr i="1" lang="fr-FR" sz="700"/>
              <a:t>[Clic]</a:t>
            </a:r>
            <a:r>
              <a:rPr lang="fr-FR" sz="700"/>
              <a:t> Et à chacune de ces phases, il y a des émissions.</a:t>
            </a:r>
            <a:endParaRPr/>
          </a:p>
          <a:p>
            <a:pPr indent="0" lvl="0" marL="0" rtl="0" algn="l">
              <a:lnSpc>
                <a:spcPct val="80000"/>
              </a:lnSpc>
              <a:spcBef>
                <a:spcPts val="0"/>
              </a:spcBef>
              <a:spcAft>
                <a:spcPts val="0"/>
              </a:spcAft>
              <a:buSzPts val="1400"/>
              <a:buNone/>
            </a:pPr>
            <a:r>
              <a:t/>
            </a:r>
            <a:endParaRPr sz="700"/>
          </a:p>
          <a:p>
            <a:pPr indent="0" lvl="0" marL="0" rtl="0" algn="l">
              <a:lnSpc>
                <a:spcPct val="80000"/>
              </a:lnSpc>
              <a:spcBef>
                <a:spcPts val="0"/>
              </a:spcBef>
              <a:spcAft>
                <a:spcPts val="0"/>
              </a:spcAft>
              <a:buClr>
                <a:schemeClr val="dk1"/>
              </a:buClr>
              <a:buSzPts val="660"/>
              <a:buNone/>
            </a:pPr>
            <a:r>
              <a:rPr i="1" lang="fr-FR" sz="700"/>
              <a:t>[Clic]</a:t>
            </a:r>
            <a:r>
              <a:rPr lang="fr-FR" sz="700"/>
              <a:t> Quand vous entendez parler d’émissions de CO</a:t>
            </a:r>
            <a:r>
              <a:rPr baseline="-25000" lang="fr-FR" sz="700"/>
              <a:t>2</a:t>
            </a:r>
            <a:r>
              <a:rPr lang="fr-FR" sz="700"/>
              <a:t>, notamment dans les médias, il s’agit le plus souvent des émissions qui ont lieu sur le territoire national – ici, montrées par ce rectangle vert. Mais vous aurez compris que les émissions ne s’arrêtaient pas à la frontière : votre usage du portable génère des émissions à des tas d’étapes de sa vie où il n’est pas sur le territoire national. </a:t>
            </a:r>
            <a:endParaRPr/>
          </a:p>
          <a:p>
            <a:pPr indent="0" lvl="0" marL="0" rtl="0" algn="l">
              <a:lnSpc>
                <a:spcPct val="80000"/>
              </a:lnSpc>
              <a:spcBef>
                <a:spcPts val="0"/>
              </a:spcBef>
              <a:spcAft>
                <a:spcPts val="0"/>
              </a:spcAft>
              <a:buClr>
                <a:schemeClr val="dk1"/>
              </a:buClr>
              <a:buSzPts val="660"/>
              <a:buNone/>
            </a:pPr>
            <a:r>
              <a:rPr i="1" lang="fr-FR" sz="700"/>
              <a:t>[Clic] </a:t>
            </a:r>
            <a:r>
              <a:rPr lang="fr-FR" sz="700"/>
              <a:t>En fait, il en émet à toutes les étapes de son cycle de vie – partout à l’intérieur de ce rectangle rose. Et ce rectangle rose, c’est ça, les véritables émissions engendrées par notre usage du portable. Et ça, c’est ce qu’on appelle « notre empreinte carbone ».</a:t>
            </a:r>
            <a:endParaRPr/>
          </a:p>
          <a:p>
            <a:pPr indent="0" lvl="0" marL="0" rtl="0" algn="l">
              <a:lnSpc>
                <a:spcPct val="80000"/>
              </a:lnSpc>
              <a:spcBef>
                <a:spcPts val="0"/>
              </a:spcBef>
              <a:spcAft>
                <a:spcPts val="0"/>
              </a:spcAft>
              <a:buClr>
                <a:schemeClr val="dk1"/>
              </a:buClr>
              <a:buSzPts val="660"/>
              <a:buNone/>
            </a:pPr>
            <a:r>
              <a:t/>
            </a:r>
            <a:endParaRPr sz="700"/>
          </a:p>
          <a:p>
            <a:pPr indent="0" lvl="0" marL="0" rtl="0" algn="l">
              <a:lnSpc>
                <a:spcPct val="80000"/>
              </a:lnSpc>
              <a:spcBef>
                <a:spcPts val="0"/>
              </a:spcBef>
              <a:spcAft>
                <a:spcPts val="0"/>
              </a:spcAft>
              <a:buClr>
                <a:schemeClr val="dk1"/>
              </a:buClr>
              <a:buSzPts val="660"/>
              <a:buNone/>
            </a:pPr>
            <a:r>
              <a:rPr lang="fr-FR" sz="700"/>
              <a:t>Dans la suite de cette conférence, quand on parlera d’émissions de CO</a:t>
            </a:r>
            <a:r>
              <a:rPr baseline="-25000" lang="fr-FR" sz="700"/>
              <a:t>2</a:t>
            </a:r>
            <a:r>
              <a:rPr lang="fr-FR" sz="700"/>
              <a:t> et de gaz à effet de serre, on parlera toujours de ce qui se trouve dans le rectangle rose, parce que ce sont toutes ces émissions, et pas seulement celles qui ont lieu sur le sol français, qu’il a falloir réduire.</a:t>
            </a:r>
            <a:endParaRPr/>
          </a:p>
          <a:p>
            <a:pPr indent="0" lvl="0" marL="0" rtl="0" algn="l">
              <a:lnSpc>
                <a:spcPct val="80000"/>
              </a:lnSpc>
              <a:spcBef>
                <a:spcPts val="0"/>
              </a:spcBef>
              <a:spcAft>
                <a:spcPts val="0"/>
              </a:spcAft>
              <a:buClr>
                <a:schemeClr val="dk1"/>
              </a:buClr>
              <a:buSzPts val="660"/>
              <a:buNone/>
            </a:pPr>
            <a:r>
              <a:t/>
            </a:r>
            <a:endParaRPr sz="700"/>
          </a:p>
          <a:p>
            <a:pPr indent="0" lvl="0" marL="0" rtl="0" algn="l">
              <a:lnSpc>
                <a:spcPct val="80000"/>
              </a:lnSpc>
              <a:spcBef>
                <a:spcPts val="0"/>
              </a:spcBef>
              <a:spcAft>
                <a:spcPts val="0"/>
              </a:spcAft>
              <a:buClr>
                <a:schemeClr val="dk1"/>
              </a:buClr>
              <a:buSzPts val="660"/>
              <a:buNone/>
            </a:pPr>
            <a:r>
              <a:rPr i="1" lang="fr-FR" sz="700"/>
              <a:t>Pour une étude complète sur le cycle de fabrication du smartphone (au-delà de la seule empreinte carbone), présentant notamment les matériaux utilisés et une carte analogue à celle de la diapo (en plus détaillé), voir FNE / ADEME 2017: https://ged.fne.asso.fr/silverpeas/LinkFile/Key/784c9b6d-ac63-49d5-b437-4b59ceddf931/Note_FNE_empreinte_cachee_smartphones_sept2017.pdf</a:t>
            </a:r>
            <a:endParaRPr sz="700"/>
          </a:p>
          <a:p>
            <a:pPr indent="0" lvl="0" marL="0" rtl="0" algn="l">
              <a:lnSpc>
                <a:spcPct val="80000"/>
              </a:lnSpc>
              <a:spcBef>
                <a:spcPts val="0"/>
              </a:spcBef>
              <a:spcAft>
                <a:spcPts val="0"/>
              </a:spcAft>
              <a:buClr>
                <a:schemeClr val="dk1"/>
              </a:buClr>
              <a:buSzPts val="660"/>
              <a:buNone/>
            </a:pPr>
            <a:r>
              <a:t/>
            </a:r>
            <a:endParaRPr i="1" sz="700"/>
          </a:p>
          <a:p>
            <a:pPr indent="0" lvl="0" marL="0" rtl="0" algn="l">
              <a:lnSpc>
                <a:spcPct val="80000"/>
              </a:lnSpc>
              <a:spcBef>
                <a:spcPts val="0"/>
              </a:spcBef>
              <a:spcAft>
                <a:spcPts val="0"/>
              </a:spcAft>
              <a:buClr>
                <a:schemeClr val="dk1"/>
              </a:buClr>
              <a:buSzPts val="660"/>
              <a:buNone/>
            </a:pPr>
            <a:r>
              <a:rPr i="1" lang="fr-FR" sz="700"/>
              <a:t>À noter : la Stratégie Nationale Bas-Carbone surveille l’inventaire national des émissions (=le carré violet + les émissions générées par ce que la France produit et exporte) et non l’empreinte carbone (=le carré orange). La différence est de taille : en 2015, de l’ordre de 50% d’émissions en plus dans l’empreinte (10,6 t CO</a:t>
            </a:r>
            <a:r>
              <a:rPr baseline="-25000" i="1" lang="fr-FR" sz="700"/>
              <a:t>2</a:t>
            </a:r>
            <a:r>
              <a:rPr i="1" lang="fr-FR" sz="700"/>
              <a:t>e contre 6,9 t CO</a:t>
            </a:r>
            <a:r>
              <a:rPr baseline="-25000" i="1" lang="fr-FR" sz="700"/>
              <a:t>2</a:t>
            </a:r>
            <a:r>
              <a:rPr i="1" lang="fr-FR" sz="700"/>
              <a:t>e par Français en 2015, source ministère de l’écologie)</a:t>
            </a:r>
            <a:endParaRPr sz="700"/>
          </a:p>
        </p:txBody>
      </p:sp>
      <p:sp>
        <p:nvSpPr>
          <p:cNvPr id="3340" name="Google Shape;3340;p8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6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16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rPr>
              <a:t>Généralement le changement climatique est associé à des degrés supplémentaires et nous avons tous en tête l’objectif fixé à la COP21 qui fixe l’objectif de ne pas dépasser +1,5°C à +2°C de réchauffement global.</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Transition: Mais pourquoi donc ces degrés supplémentaires ?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i="1" lang="fr-FR">
                <a:solidFill>
                  <a:srgbClr val="595959"/>
                </a:solidFill>
              </a:rPr>
              <a:t>En moyenne sur la période 2010-2019, on est à +1,1°C de réchauffement global observé par rapport à l’ère préindustrielle (source AR6). Rythme de réchauffement de 0,17</a:t>
            </a:r>
            <a:r>
              <a:rPr lang="fr-FR">
                <a:solidFill>
                  <a:srgbClr val="595959"/>
                </a:solidFill>
              </a:rPr>
              <a:t>°C </a:t>
            </a:r>
            <a:r>
              <a:rPr i="1" lang="fr-FR">
                <a:solidFill>
                  <a:srgbClr val="595959"/>
                </a:solidFill>
              </a:rPr>
              <a:t>par décennie.</a:t>
            </a:r>
            <a:endParaRPr/>
          </a:p>
          <a:p>
            <a:pPr indent="0" lvl="0" marL="0" rtl="0" algn="l">
              <a:lnSpc>
                <a:spcPct val="100000"/>
              </a:lnSpc>
              <a:spcBef>
                <a:spcPts val="0"/>
              </a:spcBef>
              <a:spcAft>
                <a:spcPts val="0"/>
              </a:spcAft>
              <a:buSzPts val="1400"/>
              <a:buNone/>
            </a:pPr>
            <a:r>
              <a:t/>
            </a:r>
            <a:endParaRPr/>
          </a:p>
        </p:txBody>
      </p:sp>
      <p:sp>
        <p:nvSpPr>
          <p:cNvPr id="486" name="Google Shape;486;p16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1" name="Shape 3381"/>
        <p:cNvGrpSpPr/>
        <p:nvPr/>
      </p:nvGrpSpPr>
      <p:grpSpPr>
        <a:xfrm>
          <a:off x="0" y="0"/>
          <a:ext cx="0" cy="0"/>
          <a:chOff x="0" y="0"/>
          <a:chExt cx="0" cy="0"/>
        </a:xfrm>
      </p:grpSpPr>
      <p:sp>
        <p:nvSpPr>
          <p:cNvPr id="3382" name="Google Shape;3382;p8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[Cette slide et la slide qui suit forment le groupe de slides « quiz décarbonation des déplacements du quotidien ». Ce quiz est optionnel et se positionne entre la slide présentant le pourcentages des émissions voiture/avions/transport en commun et la slide présentant les leviers de réduction.]</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[Option : Interaction préalable possible avec le public, avant de faire apparaître les 5 solutions de décarbonation : </a:t>
            </a:r>
            <a:r>
              <a:rPr i="0" lang="fr-FR">
                <a:solidFill>
                  <a:srgbClr val="595959"/>
                </a:solidFill>
                <a:latin typeface="Calibri"/>
                <a:ea typeface="Calibri"/>
                <a:cs typeface="Calibri"/>
                <a:sym typeface="Calibri"/>
              </a:rPr>
              <a:t>« à votre avis, comment pourrait-on faire pour éviter aux gens de prendre la voiture dans leurs déplacements au quotidien ? »</a:t>
            </a:r>
            <a:r>
              <a:rPr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 </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[Interaction avec le public] </a:t>
            </a:r>
            <a:r>
              <a:rPr i="0" lang="fr-FR">
                <a:solidFill>
                  <a:srgbClr val="595959"/>
                </a:solidFill>
                <a:latin typeface="Calibri"/>
                <a:ea typeface="Calibri"/>
                <a:cs typeface="Calibri"/>
                <a:sym typeface="Calibri"/>
              </a:rPr>
              <a:t>Voici cinq des solutions auxquelles on pense le plus souvent quand on réfléchit à la manière dont on pourrait continuer à vivre en utilisant moins la voiture dans les zones pavillonnaires qui ne sont ni des centres-villes, ni des zones rurales, et dans lesquelles, aujourd’hui, la voiture est reine.</a:t>
            </a:r>
            <a:endParaRPr/>
          </a:p>
          <a:p>
            <a:pPr indent="0" lvl="0" marL="0" rtl="0" algn="l">
              <a:lnSpc>
                <a:spcPct val="100000"/>
              </a:lnSpc>
              <a:spcBef>
                <a:spcPts val="0"/>
              </a:spcBef>
              <a:spcAft>
                <a:spcPts val="0"/>
              </a:spcAft>
              <a:buClr>
                <a:srgbClr val="595959"/>
              </a:buClr>
              <a:buSzPts val="1200"/>
              <a:buNone/>
            </a:pPr>
            <a:r>
              <a:rPr i="0" lang="fr-FR">
                <a:solidFill>
                  <a:srgbClr val="595959"/>
                </a:solidFill>
                <a:latin typeface="Calibri"/>
                <a:ea typeface="Calibri"/>
                <a:cs typeface="Calibri"/>
                <a:sym typeface="Calibri"/>
              </a:rPr>
              <a:t>À votre avis, lesquelles sont les plus efficaces pour réduire les émissions de CO</a:t>
            </a:r>
            <a:r>
              <a:rPr baseline="-25000" i="0" lang="fr-FR">
                <a:solidFill>
                  <a:srgbClr val="595959"/>
                </a:solidFill>
                <a:latin typeface="Calibri"/>
                <a:ea typeface="Calibri"/>
                <a:cs typeface="Calibri"/>
                <a:sym typeface="Calibri"/>
              </a:rPr>
              <a:t>2</a:t>
            </a:r>
            <a:r>
              <a:rPr i="0" lang="fr-FR">
                <a:solidFill>
                  <a:srgbClr val="595959"/>
                </a:solidFill>
                <a:latin typeface="Calibri"/>
                <a:ea typeface="Calibri"/>
                <a:cs typeface="Calibri"/>
                <a:sym typeface="Calibri"/>
              </a:rPr>
              <a:t> ?</a:t>
            </a:r>
            <a:endParaRPr/>
          </a:p>
          <a:p>
            <a:pPr indent="0" lvl="0" marL="0" rtl="0" algn="l">
              <a:lnSpc>
                <a:spcPct val="100000"/>
              </a:lnSpc>
              <a:spcBef>
                <a:spcPts val="0"/>
              </a:spcBef>
              <a:spcAft>
                <a:spcPts val="0"/>
              </a:spcAft>
              <a:buClr>
                <a:schemeClr val="dk1"/>
              </a:buClr>
              <a:buSzPts val="1200"/>
              <a:buNone/>
            </a:pPr>
            <a:r>
              <a:t/>
            </a:r>
            <a:endParaRPr i="0">
              <a:solidFill>
                <a:srgbClr val="595959"/>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None/>
            </a:pPr>
            <a:r>
              <a:t/>
            </a:r>
            <a:endParaRPr/>
          </a:p>
        </p:txBody>
      </p:sp>
      <p:sp>
        <p:nvSpPr>
          <p:cNvPr id="3383" name="Google Shape;3383;p8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6" name="Shape 3406"/>
        <p:cNvGrpSpPr/>
        <p:nvPr/>
      </p:nvGrpSpPr>
      <p:grpSpPr>
        <a:xfrm>
          <a:off x="0" y="0"/>
          <a:ext cx="0" cy="0"/>
          <a:chOff x="0" y="0"/>
          <a:chExt cx="0" cy="0"/>
        </a:xfrm>
      </p:grpSpPr>
      <p:sp>
        <p:nvSpPr>
          <p:cNvPr id="3407" name="Google Shape;3407;p8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latin typeface="Calibri"/>
                <a:ea typeface="Calibri"/>
                <a:cs typeface="Calibri"/>
                <a:sym typeface="Calibri"/>
              </a:rPr>
              <a:t>Et the winners are… le </a:t>
            </a:r>
            <a:r>
              <a:rPr b="0" lang="fr-FR">
                <a:solidFill>
                  <a:srgbClr val="595959"/>
                </a:solidFill>
                <a:latin typeface="Calibri"/>
                <a:ea typeface="Calibri"/>
                <a:cs typeface="Calibri"/>
                <a:sym typeface="Calibri"/>
              </a:rPr>
              <a:t>système vélo, et le covoiturage du quotidien ! Ce sont eux qui offrent le plus grand potentiel de réduction des émissions de CO</a:t>
            </a:r>
            <a:r>
              <a:rPr b="0" baseline="-25000" lang="fr-FR">
                <a:solidFill>
                  <a:srgbClr val="595959"/>
                </a:solidFill>
                <a:latin typeface="Calibri"/>
                <a:ea typeface="Calibri"/>
                <a:cs typeface="Calibri"/>
                <a:sym typeface="Calibri"/>
              </a:rPr>
              <a:t>2</a:t>
            </a:r>
            <a:r>
              <a:rPr b="0" lang="fr-FR">
                <a:solidFill>
                  <a:srgbClr val="595959"/>
                </a:solidFill>
                <a:latin typeface="Calibri"/>
                <a:ea typeface="Calibri"/>
                <a:cs typeface="Calibri"/>
                <a:sym typeface="Calibri"/>
              </a:rPr>
              <a:t> dues aux déplacements du quotidien, de 10 à 15%, voire jusqu’à près de 30%, si on les met en œuvre au maximum de leurs potentialités, selon l’étude du laboratoire d’idées </a:t>
            </a:r>
            <a:r>
              <a:rPr b="0" i="1" lang="fr-FR">
                <a:solidFill>
                  <a:srgbClr val="595959"/>
                </a:solidFill>
                <a:latin typeface="Calibri"/>
                <a:ea typeface="Calibri"/>
                <a:cs typeface="Calibri"/>
                <a:sym typeface="Calibri"/>
              </a:rPr>
              <a:t>The Shift Project </a:t>
            </a:r>
            <a:r>
              <a:rPr b="0" lang="fr-FR">
                <a:solidFill>
                  <a:srgbClr val="595959"/>
                </a:solidFill>
                <a:latin typeface="Calibri"/>
                <a:ea typeface="Calibri"/>
                <a:cs typeface="Calibri"/>
                <a:sym typeface="Calibri"/>
              </a:rPr>
              <a:t>intitulée « </a:t>
            </a:r>
            <a:r>
              <a:rPr b="0" i="1" lang="fr-FR">
                <a:solidFill>
                  <a:srgbClr val="595959"/>
                </a:solidFill>
                <a:latin typeface="Calibri"/>
                <a:ea typeface="Calibri"/>
                <a:cs typeface="Calibri"/>
                <a:sym typeface="Calibri"/>
              </a:rPr>
              <a:t>Comment décarboner la mobilité du quotidien dans les zones de moyenne densité ?</a:t>
            </a:r>
            <a:r>
              <a:rPr b="0" i="0" lang="fr-FR">
                <a:solidFill>
                  <a:srgbClr val="595959"/>
                </a:solidFill>
                <a:latin typeface="Calibri"/>
                <a:ea typeface="Calibri"/>
                <a:cs typeface="Calibri"/>
                <a:sym typeface="Calibri"/>
              </a:rPr>
              <a:t>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lang="fr-FR">
                <a:solidFill>
                  <a:srgbClr val="595959"/>
                </a:solidFill>
                <a:latin typeface="Calibri"/>
                <a:ea typeface="Calibri"/>
                <a:cs typeface="Calibri"/>
                <a:sym typeface="Calibri"/>
              </a:rPr>
              <a:t>En plus, ce sont les deux solutions les moins chères, à la fois pour les gens et pour la collectivité.</a:t>
            </a:r>
            <a:endParaRPr/>
          </a:p>
          <a:p>
            <a:pPr indent="0" lvl="0" marL="0" rtl="0" algn="l">
              <a:lnSpc>
                <a:spcPct val="100000"/>
              </a:lnSpc>
              <a:spcBef>
                <a:spcPts val="0"/>
              </a:spcBef>
              <a:spcAft>
                <a:spcPts val="0"/>
              </a:spcAft>
              <a:buClr>
                <a:srgbClr val="595959"/>
              </a:buClr>
              <a:buSzPts val="1200"/>
              <a:buNone/>
            </a:pPr>
            <a:r>
              <a:rPr lang="fr-FR">
                <a:solidFill>
                  <a:srgbClr val="595959"/>
                </a:solidFill>
                <a:latin typeface="Calibri"/>
                <a:ea typeface="Calibri"/>
                <a:cs typeface="Calibri"/>
                <a:sym typeface="Calibri"/>
              </a:rPr>
              <a:t>Et d’une certaine manière, </a:t>
            </a:r>
            <a:r>
              <a:rPr i="1" lang="fr-FR">
                <a:solidFill>
                  <a:srgbClr val="595959"/>
                </a:solidFill>
                <a:latin typeface="Calibri"/>
                <a:ea typeface="Calibri"/>
                <a:cs typeface="Calibri"/>
                <a:sym typeface="Calibri"/>
              </a:rPr>
              <a:t>[Clic]</a:t>
            </a:r>
            <a:r>
              <a:rPr lang="fr-FR">
                <a:solidFill>
                  <a:srgbClr val="595959"/>
                </a:solidFill>
                <a:latin typeface="Calibri"/>
                <a:ea typeface="Calibri"/>
                <a:cs typeface="Calibri"/>
                <a:sym typeface="Calibri"/>
              </a:rPr>
              <a:t> généraliser le vélo et du covoiturage, cela revient à appliquer à nos déplacements du quotidien la règle des ‘3 R’ qu’on a vue tout à l’heure !</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lang="fr-FR" strike="sngStrike">
                <a:solidFill>
                  <a:srgbClr val="595959"/>
                </a:solidFill>
                <a:latin typeface="Calibri"/>
                <a:ea typeface="Calibri"/>
                <a:cs typeface="Calibri"/>
                <a:sym typeface="Calibri"/>
              </a:rPr>
              <a:t>Ici, les couleurs sombres vous permettent de comparer les potentiels de réduction de l’impact carbone de ces solutions si des politiques volontaristes sont mises en œuvre pour les développer ; et les couleurs claires vous permettent de comparer le potentiel maximal de réduction de chacune de ces solutions si on les développe au maximum de leurs potentialités.</a:t>
            </a:r>
            <a:endParaRPr/>
          </a:p>
          <a:p>
            <a:pPr indent="0" lvl="0" marL="0" rtl="0" algn="l">
              <a:lnSpc>
                <a:spcPct val="100000"/>
              </a:lnSpc>
              <a:spcBef>
                <a:spcPts val="0"/>
              </a:spcBef>
              <a:spcAft>
                <a:spcPts val="0"/>
              </a:spcAft>
              <a:buClr>
                <a:srgbClr val="595959"/>
              </a:buClr>
              <a:buSzPts val="1200"/>
              <a:buNone/>
            </a:pPr>
            <a:r>
              <a:rPr lang="fr-FR" strike="noStrike">
                <a:solidFill>
                  <a:srgbClr val="595959"/>
                </a:solidFill>
                <a:latin typeface="Calibri"/>
                <a:ea typeface="Calibri"/>
                <a:cs typeface="Calibri"/>
                <a:sym typeface="Calibri"/>
              </a:rPr>
              <a:t>Les chiffres présentés ici correspondent aux potentiels maximaux de réduction des émissions.</a:t>
            </a:r>
            <a:endParaRPr strike="noStrike"/>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Remarque : pourquoi parle-t-on de système vélo ? Parce que si l’on veut que tout le monde se mette à utiliser des deux-roues (électriques ou à traction musculaire) au quotidien, il va falloir qu’utiliser un vélo, ou tout véhicule de la famille des cycles ou de mobilité individuelle, soit aussi facile qu’utiliser une voiture l’est aujourd’hui : non seulement en termes d’infrastructures routières, de protection vis-à-vis des voitures qui roulent, mais aussi de parking, de réparation, de location, d’achat-vente, etc. C’est tout un écosystème autour de ces véhicules ultralégers qu’il va falloir mettre en place si l’on veut qu’ils remplacent réellement à grande échelle la voiture.</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900"/>
              <a:buNone/>
            </a:pPr>
            <a:r>
              <a:rPr i="1" lang="fr-FR">
                <a:solidFill>
                  <a:srgbClr val="595959"/>
                </a:solidFill>
                <a:latin typeface="Calibri"/>
                <a:ea typeface="Calibri"/>
                <a:cs typeface="Calibri"/>
                <a:sym typeface="Calibri"/>
              </a:rPr>
              <a:t>Source chiffres : </a:t>
            </a:r>
            <a:r>
              <a:rPr b="0" i="1" lang="fr-FR"/>
              <a:t>Décarboner la mobilité dans les Zones de moyenne densité, c’est possible : le rapport du Shift</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https://theshiftproject.org/article/publication-du-rapport-decarboner-la-mobilite-dans-les-zones-de-moyenne-densite-cest-possible/ , septembre 2017</a:t>
            </a:r>
            <a:endParaRPr/>
          </a:p>
          <a:p>
            <a:pPr indent="0" lvl="0" marL="0" rtl="0" algn="l">
              <a:lnSpc>
                <a:spcPct val="100000"/>
              </a:lnSpc>
              <a:spcBef>
                <a:spcPts val="0"/>
              </a:spcBef>
              <a:spcAft>
                <a:spcPts val="0"/>
              </a:spcAft>
              <a:buClr>
                <a:schemeClr val="dk1"/>
              </a:buClr>
              <a:buSzPts val="1200"/>
              <a:buNone/>
            </a:pPr>
            <a:r>
              <a:t/>
            </a:r>
            <a:endParaRPr/>
          </a:p>
        </p:txBody>
      </p:sp>
      <p:sp>
        <p:nvSpPr>
          <p:cNvPr id="3408" name="Google Shape;3408;p8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8" name="Shape 3438"/>
        <p:cNvGrpSpPr/>
        <p:nvPr/>
      </p:nvGrpSpPr>
      <p:grpSpPr>
        <a:xfrm>
          <a:off x="0" y="0"/>
          <a:ext cx="0" cy="0"/>
          <a:chOff x="0" y="0"/>
          <a:chExt cx="0" cy="0"/>
        </a:xfrm>
      </p:grpSpPr>
      <p:sp>
        <p:nvSpPr>
          <p:cNvPr id="3439" name="Google Shape;3439;p8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0" name="Google Shape;3440;p8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i="1" lang="fr-FR"/>
              <a:t>Quizz</a:t>
            </a:r>
            <a:endParaRPr/>
          </a:p>
          <a:p>
            <a:pPr indent="0" lvl="0" marL="0" rtl="0" algn="l">
              <a:lnSpc>
                <a:spcPct val="100000"/>
              </a:lnSpc>
              <a:spcBef>
                <a:spcPts val="0"/>
              </a:spcBef>
              <a:spcAft>
                <a:spcPts val="0"/>
              </a:spcAft>
              <a:buClr>
                <a:schemeClr val="dk1"/>
              </a:buClr>
              <a:buSzPts val="1200"/>
              <a:buNone/>
            </a:pPr>
            <a:r>
              <a:rPr lang="fr-FR"/>
              <a:t>Alors à votre avis, parmi nos aliments, quel est celui qui occasionne le plus de GES, et pourquoi ? (Le pourquoi est très important dans votre réponse.)</a:t>
            </a:r>
            <a:endParaRPr/>
          </a:p>
          <a:p>
            <a:pPr indent="0" lvl="0" marL="0" rtl="0" algn="l">
              <a:lnSpc>
                <a:spcPct val="100000"/>
              </a:lnSpc>
              <a:spcBef>
                <a:spcPts val="0"/>
              </a:spcBef>
              <a:spcAft>
                <a:spcPts val="0"/>
              </a:spcAft>
              <a:buClr>
                <a:schemeClr val="dk1"/>
              </a:buClr>
              <a:buSzPts val="1200"/>
              <a:buNone/>
            </a:pPr>
            <a:r>
              <a:rPr lang="fr-FR"/>
              <a:t>Sachant que le dessin vous donne quelques indices, mais que la réponse, ce n’est pas : la potion magique.</a:t>
            </a:r>
            <a:endParaRPr i="1"/>
          </a:p>
          <a:p>
            <a:pPr indent="0" lvl="0" marL="0" rtl="0" algn="l">
              <a:lnSpc>
                <a:spcPct val="100000"/>
              </a:lnSpc>
              <a:spcBef>
                <a:spcPts val="0"/>
              </a:spcBef>
              <a:spcAft>
                <a:spcPts val="0"/>
              </a:spcAft>
              <a:buClr>
                <a:schemeClr val="dk1"/>
              </a:buClr>
              <a:buSzPts val="1200"/>
              <a:buNone/>
            </a:pPr>
            <a:r>
              <a:rPr i="1" lang="fr-FR"/>
              <a:t>…</a:t>
            </a:r>
            <a:endParaRPr/>
          </a:p>
          <a:p>
            <a:pPr indent="0" lvl="0" marL="0" rtl="0" algn="l">
              <a:lnSpc>
                <a:spcPct val="100000"/>
              </a:lnSpc>
              <a:spcBef>
                <a:spcPts val="0"/>
              </a:spcBef>
              <a:spcAft>
                <a:spcPts val="0"/>
              </a:spcAft>
              <a:buClr>
                <a:schemeClr val="dk1"/>
              </a:buClr>
              <a:buSzPts val="1200"/>
              <a:buNone/>
            </a:pPr>
            <a:r>
              <a:rPr i="1" lang="fr-FR"/>
              <a:t>[Clic]</a:t>
            </a:r>
            <a:endParaRPr/>
          </a:p>
          <a:p>
            <a:pPr indent="0" lvl="0" marL="0" rtl="0" algn="l">
              <a:lnSpc>
                <a:spcPct val="100000"/>
              </a:lnSpc>
              <a:spcBef>
                <a:spcPts val="0"/>
              </a:spcBef>
              <a:spcAft>
                <a:spcPts val="0"/>
              </a:spcAft>
              <a:buSzPts val="1400"/>
              <a:buNone/>
            </a:pPr>
            <a:r>
              <a:t/>
            </a:r>
            <a:endParaRPr/>
          </a:p>
        </p:txBody>
      </p:sp>
      <p:sp>
        <p:nvSpPr>
          <p:cNvPr id="3441" name="Google Shape;3441;p8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p9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8" name="Google Shape;3458;p9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i="1" lang="fr-FR"/>
              <a:t>Réponse</a:t>
            </a:r>
            <a:r>
              <a:rPr lang="fr-FR"/>
              <a:t> </a:t>
            </a:r>
            <a:r>
              <a:rPr i="1" lang="fr-FR"/>
              <a:t>[équivalence avec la voiture : on suppose ici que la voiture émet 150 g CO</a:t>
            </a:r>
            <a:r>
              <a:rPr baseline="-25000" i="1" lang="fr-FR"/>
              <a:t>2</a:t>
            </a:r>
            <a:r>
              <a:rPr i="1" lang="fr-FR"/>
              <a:t>/km, émissions du puits à la pompe incluses]</a:t>
            </a:r>
            <a:endParaRPr/>
          </a:p>
          <a:p>
            <a:pPr indent="0" lvl="0" marL="0" rtl="0" algn="l">
              <a:lnSpc>
                <a:spcPct val="100000"/>
              </a:lnSpc>
              <a:spcBef>
                <a:spcPts val="0"/>
              </a:spcBef>
              <a:spcAft>
                <a:spcPts val="0"/>
              </a:spcAft>
              <a:buClr>
                <a:schemeClr val="dk1"/>
              </a:buClr>
              <a:buSzPts val="1200"/>
              <a:buNone/>
            </a:pPr>
            <a:r>
              <a:rPr lang="fr-FR"/>
              <a:t>1. De très, très loin, l’aliment émettant le plus de GES est la viande issue d’animaux ruminants. Entendez : bœuf, agneau, veau, mouton. Manger 1 kg de bœuf émet autant que parcourir environ 240 km en voiture, avec une grosse citadine ou une petite berline. C’est l’équivalent de la distance Paris-Tours </a:t>
            </a:r>
            <a:r>
              <a:rPr i="1" lang="fr-FR"/>
              <a:t>(à adapter à chaque conférence, prendre comme point de départ la ville où a lieu la conférence. </a:t>
            </a:r>
            <a:r>
              <a:rPr i="1" lang="fr-FR" u="sng"/>
              <a:t>A préparer avant</a:t>
            </a:r>
            <a:r>
              <a:rPr i="1" lang="fr-FR"/>
              <a:t>). </a:t>
            </a:r>
            <a:r>
              <a:rPr lang="fr-FR"/>
              <a:t>Notez que ça n’a rien à voir avec la couleur de la viande : le canard, le cheval (viandes rouges) ne sont pas des animaux ruminants et sont beaucoup moins émetteurs que le bœuf ; le veau (viande blanche) est, en ordre de grandeur, aussi émetteur que le bœuf.</a:t>
            </a:r>
            <a:endParaRPr/>
          </a:p>
          <a:p>
            <a:pPr indent="0" lvl="0" marL="0" rtl="0" algn="l">
              <a:lnSpc>
                <a:spcPct val="100000"/>
              </a:lnSpc>
              <a:spcBef>
                <a:spcPts val="0"/>
              </a:spcBef>
              <a:spcAft>
                <a:spcPts val="0"/>
              </a:spcAft>
              <a:buClr>
                <a:schemeClr val="dk1"/>
              </a:buClr>
              <a:buSzPts val="1200"/>
              <a:buNone/>
            </a:pPr>
            <a:r>
              <a:rPr lang="fr-FR"/>
              <a:t>2. Les fromages sont aussi très émetteurs de GES, car ils nécessitent beaucoup de lait et donc de vaches ! (Il faut 8 à 10 litres de lait pour faire un kg de fromage.) Ici, on vous présente un chiffre qui tient compte de ce que consomment les Français dans l’année, mais sachez que les fromages à pâte dure, comme le comté, sont plus émetteurs (en ordre de grandeur, moitié plus) que les autres.</a:t>
            </a:r>
            <a:endParaRPr/>
          </a:p>
          <a:p>
            <a:pPr indent="0" lvl="0" marL="0" rtl="0" algn="l">
              <a:lnSpc>
                <a:spcPct val="100000"/>
              </a:lnSpc>
              <a:spcBef>
                <a:spcPts val="0"/>
              </a:spcBef>
              <a:spcAft>
                <a:spcPts val="0"/>
              </a:spcAft>
              <a:buClr>
                <a:schemeClr val="dk1"/>
              </a:buClr>
              <a:buSzPts val="1200"/>
              <a:buNone/>
            </a:pPr>
            <a:r>
              <a:rPr lang="fr-FR"/>
              <a:t>3. Les viandes d’animaux non ruminants sont également fortement émettrices, mais dans des quantités bien moindres que les viandes d’animaux ruminants : le kg de poulet est ainsi 7 fois moins émetteur que le kg de bœuf !</a:t>
            </a:r>
            <a:endParaRPr/>
          </a:p>
          <a:p>
            <a:pPr indent="0" lvl="0" marL="0" rtl="0" algn="l">
              <a:lnSpc>
                <a:spcPct val="100000"/>
              </a:lnSpc>
              <a:spcBef>
                <a:spcPts val="0"/>
              </a:spcBef>
              <a:spcAft>
                <a:spcPts val="0"/>
              </a:spcAft>
              <a:buClr>
                <a:schemeClr val="dk1"/>
              </a:buClr>
              <a:buSzPts val="1200"/>
              <a:buNone/>
            </a:pPr>
            <a:r>
              <a:rPr lang="fr-FR"/>
              <a:t>4. Viennent ensuite les produits laitiers.</a:t>
            </a:r>
            <a:endParaRPr/>
          </a:p>
          <a:p>
            <a:pPr indent="0" lvl="0" marL="0" rtl="0" algn="l">
              <a:lnSpc>
                <a:spcPct val="100000"/>
              </a:lnSpc>
              <a:spcBef>
                <a:spcPts val="0"/>
              </a:spcBef>
              <a:spcAft>
                <a:spcPts val="0"/>
              </a:spcAft>
              <a:buClr>
                <a:schemeClr val="dk1"/>
              </a:buClr>
              <a:buSzPts val="1200"/>
              <a:buNone/>
            </a:pPr>
            <a:r>
              <a:rPr lang="fr-FR"/>
              <a:t>5. Puis viennent les produits à base de céréales comme le pain ou les pâtes, et enfin les fruits &amp; légumes, en moyenne 120 fois moins émetteurs que le bœuf.</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b="1" i="1" lang="fr-FR"/>
              <a:t>Détails :</a:t>
            </a:r>
            <a:endParaRPr/>
          </a:p>
          <a:p>
            <a:pPr indent="0" lvl="0" marL="0" rtl="0" algn="l">
              <a:lnSpc>
                <a:spcPct val="100000"/>
              </a:lnSpc>
              <a:spcBef>
                <a:spcPts val="0"/>
              </a:spcBef>
              <a:spcAft>
                <a:spcPts val="0"/>
              </a:spcAft>
              <a:buClr>
                <a:schemeClr val="dk1"/>
              </a:buClr>
              <a:buSzPts val="1200"/>
              <a:buNone/>
            </a:pPr>
            <a:r>
              <a:rPr lang="fr-FR"/>
              <a:t>Plus généralement, on peut constater 2 choses sur ce graphique. D’abord, c’est que les produits qui émettent le plus de GES sont tous des produits d’origine animale. Viandes et produits laitiers pèsent en fait pour presque ⅔ des émissions de notre alimentation. L’autre constat, c’est qu’à poids équivalent, les viandes d’animaux ruminants émettent des GES dans des ordres de grandeur qui n’ont rien à voir avec ce par quoi on peut les remplacer : même en remplaçant votre steak par une dose équivalente de fromage, vous divisez déjà vos émissions par 3. Donc ce que nous dit ce 1</a:t>
            </a:r>
            <a:r>
              <a:rPr baseline="30000" lang="fr-FR"/>
              <a:t>er</a:t>
            </a:r>
            <a:r>
              <a:rPr lang="fr-FR"/>
              <a:t> graphique, c’est que si vous voulez réduire les émissions de GES de votre alimentation, la 1</a:t>
            </a:r>
            <a:r>
              <a:rPr baseline="30000" lang="fr-FR"/>
              <a:t>ère</a:t>
            </a:r>
            <a:r>
              <a:rPr lang="fr-FR"/>
              <a:t> chose à faire, c’est de manger le moins possible de bœuf, de veau, d’agneau, de mouton, et plus généralement, de réduire votre consommation de produits d’origine animale.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Alors si vous êtes aussi viandards que moi, vous me direz peut-être « OK, mais est-ce que c’est bien vrai tout ça ? Pourquoi est-ce que mon entrecôte est vraiment plus une catastrophe que les frites fades qui l’accompagnent ? » Et bien il y a plusieurs raisons à ça.</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b="1" i="1" lang="fr-FR"/>
              <a:t>Détails :</a:t>
            </a:r>
            <a:endParaRPr/>
          </a:p>
          <a:p>
            <a:pPr indent="0" lvl="0" marL="0" rtl="0" algn="l">
              <a:lnSpc>
                <a:spcPct val="100000"/>
              </a:lnSpc>
              <a:spcBef>
                <a:spcPts val="0"/>
              </a:spcBef>
              <a:spcAft>
                <a:spcPts val="0"/>
              </a:spcAft>
              <a:buClr>
                <a:schemeClr val="dk1"/>
              </a:buClr>
              <a:buSzPts val="1200"/>
              <a:buNone/>
            </a:pPr>
            <a:r>
              <a:rPr i="1" lang="fr-FR"/>
              <a:t>Facteur GES (kg CO</a:t>
            </a:r>
            <a:r>
              <a:rPr baseline="-25000" i="1" lang="fr-FR"/>
              <a:t>2</a:t>
            </a:r>
            <a:r>
              <a:rPr i="1" lang="fr-FR"/>
              <a:t> eq / kg d'ingrédient ingéré) [1, 2]  (ne prend pas en compte le transport du consommateur, la cuisson ni les déchets) :</a:t>
            </a:r>
            <a:endParaRPr/>
          </a:p>
          <a:p>
            <a:pPr indent="-173385" lvl="0" marL="173385" rtl="0" algn="l">
              <a:lnSpc>
                <a:spcPct val="100000"/>
              </a:lnSpc>
              <a:spcBef>
                <a:spcPts val="0"/>
              </a:spcBef>
              <a:spcAft>
                <a:spcPts val="0"/>
              </a:spcAft>
              <a:buClr>
                <a:srgbClr val="595959"/>
              </a:buClr>
              <a:buSzPts val="900"/>
              <a:buFont typeface="Calibri"/>
              <a:buChar char="-"/>
            </a:pPr>
            <a:r>
              <a:rPr i="1" lang="fr-FR"/>
              <a:t>Viande de bœuf moyen France : 35,8</a:t>
            </a:r>
            <a:endParaRPr/>
          </a:p>
          <a:p>
            <a:pPr indent="-173385" lvl="0" marL="173385" rtl="0" algn="l">
              <a:lnSpc>
                <a:spcPct val="100000"/>
              </a:lnSpc>
              <a:spcBef>
                <a:spcPts val="0"/>
              </a:spcBef>
              <a:spcAft>
                <a:spcPts val="0"/>
              </a:spcAft>
              <a:buClr>
                <a:srgbClr val="595959"/>
              </a:buClr>
              <a:buSzPts val="900"/>
              <a:buFont typeface="Calibri"/>
              <a:buChar char="-"/>
            </a:pPr>
            <a:r>
              <a:rPr i="1" lang="fr-FR"/>
              <a:t>Mouton </a:t>
            </a:r>
            <a:endParaRPr/>
          </a:p>
          <a:p>
            <a:pPr indent="-173385" lvl="0" marL="173385" rtl="0" algn="l">
              <a:lnSpc>
                <a:spcPct val="100000"/>
              </a:lnSpc>
              <a:spcBef>
                <a:spcPts val="0"/>
              </a:spcBef>
              <a:spcAft>
                <a:spcPts val="0"/>
              </a:spcAft>
              <a:buClr>
                <a:srgbClr val="595959"/>
              </a:buClr>
              <a:buSzPts val="900"/>
              <a:buFont typeface="Calibri"/>
              <a:buChar char="-"/>
            </a:pPr>
            <a:r>
              <a:rPr i="1" lang="fr-FR"/>
              <a:t>Fromage à pâte dure (type emmental) : </a:t>
            </a:r>
            <a:r>
              <a:rPr lang="fr-FR"/>
              <a:t>5,6   (fromage frais chèvre 3,61 (2016))</a:t>
            </a:r>
            <a:endParaRPr/>
          </a:p>
          <a:p>
            <a:pPr indent="-173385" lvl="0" marL="173385" rtl="0" algn="l">
              <a:lnSpc>
                <a:spcPct val="100000"/>
              </a:lnSpc>
              <a:spcBef>
                <a:spcPts val="0"/>
              </a:spcBef>
              <a:spcAft>
                <a:spcPts val="0"/>
              </a:spcAft>
              <a:buClr>
                <a:srgbClr val="595959"/>
              </a:buClr>
              <a:buSzPts val="900"/>
              <a:buFont typeface="Calibri"/>
              <a:buChar char="-"/>
            </a:pPr>
            <a:r>
              <a:rPr lang="fr-FR"/>
              <a:t>Poulet entier : 5,1</a:t>
            </a:r>
            <a:endParaRPr/>
          </a:p>
          <a:p>
            <a:pPr indent="-173385" lvl="0" marL="173385" rtl="0" algn="l">
              <a:lnSpc>
                <a:spcPct val="100000"/>
              </a:lnSpc>
              <a:spcBef>
                <a:spcPts val="0"/>
              </a:spcBef>
              <a:spcAft>
                <a:spcPts val="0"/>
              </a:spcAft>
              <a:buClr>
                <a:srgbClr val="595959"/>
              </a:buClr>
              <a:buSzPts val="900"/>
              <a:buFont typeface="Calibri"/>
              <a:buChar char="-"/>
            </a:pPr>
            <a:r>
              <a:rPr lang="fr-FR"/>
              <a:t>Viande de Porc : 7,36</a:t>
            </a:r>
            <a:endParaRPr/>
          </a:p>
          <a:p>
            <a:pPr indent="-173385" lvl="0" marL="173385" rtl="0" algn="l">
              <a:lnSpc>
                <a:spcPct val="100000"/>
              </a:lnSpc>
              <a:spcBef>
                <a:spcPts val="0"/>
              </a:spcBef>
              <a:spcAft>
                <a:spcPts val="0"/>
              </a:spcAft>
              <a:buClr>
                <a:srgbClr val="595959"/>
              </a:buClr>
              <a:buSzPts val="900"/>
              <a:buFont typeface="Calibri"/>
              <a:buChar char="-"/>
            </a:pPr>
            <a:r>
              <a:rPr lang="fr-FR"/>
              <a:t>Lait : </a:t>
            </a:r>
            <a:r>
              <a:rPr i="0" lang="fr-FR"/>
              <a:t>1,22</a:t>
            </a:r>
            <a:endParaRPr/>
          </a:p>
          <a:p>
            <a:pPr indent="-173385" lvl="0" marL="173385" rtl="0" algn="l">
              <a:lnSpc>
                <a:spcPct val="100000"/>
              </a:lnSpc>
              <a:spcBef>
                <a:spcPts val="0"/>
              </a:spcBef>
              <a:spcAft>
                <a:spcPts val="0"/>
              </a:spcAft>
              <a:buClr>
                <a:srgbClr val="595959"/>
              </a:buClr>
              <a:buSzPts val="900"/>
              <a:buFont typeface="Calibri"/>
              <a:buChar char="-"/>
            </a:pPr>
            <a:r>
              <a:rPr i="0" lang="fr-FR"/>
              <a:t>Pâtes sèches : 0,495</a:t>
            </a:r>
            <a:endParaRPr/>
          </a:p>
          <a:p>
            <a:pPr indent="-173385" lvl="0" marL="173385" rtl="0" algn="l">
              <a:lnSpc>
                <a:spcPct val="100000"/>
              </a:lnSpc>
              <a:spcBef>
                <a:spcPts val="0"/>
              </a:spcBef>
              <a:spcAft>
                <a:spcPts val="0"/>
              </a:spcAft>
              <a:buClr>
                <a:srgbClr val="595959"/>
              </a:buClr>
              <a:buSzPts val="900"/>
              <a:buFont typeface="Calibri"/>
              <a:buChar char="-"/>
            </a:pPr>
            <a:r>
              <a:rPr lang="fr-FR"/>
              <a:t>Fruit (ou légume) - générique, de saison, produit localement (basé sur la pomme, 2016) : 0,267</a:t>
            </a:r>
            <a:endParaRPr/>
          </a:p>
          <a:p>
            <a:pPr indent="-113018" lvl="0" marL="173385" rtl="0" algn="l">
              <a:lnSpc>
                <a:spcPct val="100000"/>
              </a:lnSpc>
              <a:spcBef>
                <a:spcPts val="0"/>
              </a:spcBef>
              <a:spcAft>
                <a:spcPts val="0"/>
              </a:spcAft>
              <a:buClr>
                <a:srgbClr val="595959"/>
              </a:buClr>
              <a:buSzPts val="900"/>
              <a:buNone/>
            </a:pPr>
            <a:r>
              <a:t/>
            </a:r>
            <a:endParaRPr/>
          </a:p>
          <a:p>
            <a:pPr indent="0" lvl="0" marL="0" rtl="0" algn="l">
              <a:lnSpc>
                <a:spcPct val="100000"/>
              </a:lnSpc>
              <a:spcBef>
                <a:spcPts val="0"/>
              </a:spcBef>
              <a:spcAft>
                <a:spcPts val="0"/>
              </a:spcAft>
              <a:buClr>
                <a:schemeClr val="dk1"/>
              </a:buClr>
              <a:buSzPts val="1200"/>
              <a:buNone/>
            </a:pPr>
            <a:r>
              <a:rPr b="1" lang="fr-FR"/>
              <a:t>(Autres facteurs d’émissions)</a:t>
            </a:r>
            <a:endParaRPr/>
          </a:p>
          <a:p>
            <a:pPr indent="0" lvl="0" marL="0" rtl="0" algn="l">
              <a:lnSpc>
                <a:spcPct val="100000"/>
              </a:lnSpc>
              <a:spcBef>
                <a:spcPts val="0"/>
              </a:spcBef>
              <a:spcAft>
                <a:spcPts val="0"/>
              </a:spcAft>
              <a:buClr>
                <a:schemeClr val="dk1"/>
              </a:buClr>
              <a:buSzPts val="1200"/>
              <a:buNone/>
            </a:pPr>
            <a:r>
              <a:rPr b="1" i="1" lang="fr-FR"/>
              <a:t>viandes</a:t>
            </a:r>
            <a:endParaRPr/>
          </a:p>
          <a:p>
            <a:pPr indent="-173385" lvl="0" marL="173385" rtl="0" algn="l">
              <a:lnSpc>
                <a:spcPct val="100000"/>
              </a:lnSpc>
              <a:spcBef>
                <a:spcPts val="0"/>
              </a:spcBef>
              <a:spcAft>
                <a:spcPts val="0"/>
              </a:spcAft>
              <a:buClr>
                <a:srgbClr val="595959"/>
              </a:buClr>
              <a:buSzPts val="900"/>
              <a:buFont typeface="Calibri"/>
              <a:buChar char="-"/>
            </a:pPr>
            <a:r>
              <a:rPr lang="fr-FR"/>
              <a:t>Côtelettes d’agneaux : 55</a:t>
            </a:r>
            <a:endParaRPr/>
          </a:p>
          <a:p>
            <a:pPr indent="-173385" lvl="0" marL="173385" rtl="0" algn="l">
              <a:lnSpc>
                <a:spcPct val="100000"/>
              </a:lnSpc>
              <a:spcBef>
                <a:spcPts val="0"/>
              </a:spcBef>
              <a:spcAft>
                <a:spcPts val="0"/>
              </a:spcAft>
              <a:buClr>
                <a:srgbClr val="595959"/>
              </a:buClr>
              <a:buSzPts val="900"/>
              <a:buFont typeface="Calibri"/>
              <a:buChar char="-"/>
            </a:pPr>
            <a:r>
              <a:rPr lang="fr-FR"/>
              <a:t>Mouton ~ 30 </a:t>
            </a:r>
            <a:r>
              <a:rPr b="1" lang="fr-FR"/>
              <a:t>*</a:t>
            </a:r>
            <a:endParaRPr/>
          </a:p>
          <a:p>
            <a:pPr indent="-173385" lvl="0" marL="173385" rtl="0" algn="l">
              <a:lnSpc>
                <a:spcPct val="100000"/>
              </a:lnSpc>
              <a:spcBef>
                <a:spcPts val="0"/>
              </a:spcBef>
              <a:spcAft>
                <a:spcPts val="0"/>
              </a:spcAft>
              <a:buClr>
                <a:srgbClr val="595959"/>
              </a:buClr>
              <a:buSzPts val="900"/>
              <a:buFont typeface="Calibri"/>
              <a:buChar char="-"/>
            </a:pPr>
            <a:r>
              <a:rPr lang="fr-FR"/>
              <a:t>Viande de veau : 20,5 (pour ceux provenant de la filière laitière (80% des veaux en France)</a:t>
            </a:r>
            <a:endParaRPr/>
          </a:p>
          <a:p>
            <a:pPr indent="-173385" lvl="0" marL="173385" rtl="0" algn="l">
              <a:lnSpc>
                <a:spcPct val="100000"/>
              </a:lnSpc>
              <a:spcBef>
                <a:spcPts val="0"/>
              </a:spcBef>
              <a:spcAft>
                <a:spcPts val="0"/>
              </a:spcAft>
              <a:buClr>
                <a:srgbClr val="595959"/>
              </a:buClr>
              <a:buSzPts val="900"/>
              <a:buFont typeface="Calibri"/>
              <a:buChar char="-"/>
            </a:pPr>
            <a:r>
              <a:rPr b="0" lang="fr-FR"/>
              <a:t>Poisson - sauvage, en filet : 11,5</a:t>
            </a:r>
            <a:endParaRPr/>
          </a:p>
          <a:p>
            <a:pPr indent="-173385" lvl="0" marL="173385" rtl="0" algn="l">
              <a:lnSpc>
                <a:spcPct val="100000"/>
              </a:lnSpc>
              <a:spcBef>
                <a:spcPts val="0"/>
              </a:spcBef>
              <a:spcAft>
                <a:spcPts val="0"/>
              </a:spcAft>
              <a:buClr>
                <a:srgbClr val="595959"/>
              </a:buClr>
              <a:buSzPts val="900"/>
              <a:buFont typeface="Calibri"/>
              <a:buChar char="-"/>
            </a:pPr>
            <a:r>
              <a:rPr lang="fr-FR"/>
              <a:t>Magret de canard : 9,72</a:t>
            </a:r>
            <a:endParaRPr/>
          </a:p>
          <a:p>
            <a:pPr indent="-173385" lvl="0" marL="173385" rtl="0" algn="l">
              <a:lnSpc>
                <a:spcPct val="100000"/>
              </a:lnSpc>
              <a:spcBef>
                <a:spcPts val="0"/>
              </a:spcBef>
              <a:spcAft>
                <a:spcPts val="0"/>
              </a:spcAft>
              <a:buClr>
                <a:srgbClr val="595959"/>
              </a:buClr>
              <a:buSzPts val="900"/>
              <a:buFont typeface="Calibri"/>
              <a:buChar char="-"/>
            </a:pPr>
            <a:r>
              <a:rPr b="0" lang="fr-FR"/>
              <a:t>Truite ou saumon - fumé, d'élevage 5,49</a:t>
            </a:r>
            <a:endParaRPr/>
          </a:p>
          <a:p>
            <a:pPr indent="-173385" lvl="0" marL="173385" rtl="0" algn="l">
              <a:lnSpc>
                <a:spcPct val="100000"/>
              </a:lnSpc>
              <a:spcBef>
                <a:spcPts val="0"/>
              </a:spcBef>
              <a:spcAft>
                <a:spcPts val="0"/>
              </a:spcAft>
              <a:buClr>
                <a:srgbClr val="595959"/>
              </a:buClr>
              <a:buSzPts val="900"/>
              <a:buFont typeface="Calibri"/>
              <a:buChar char="-"/>
            </a:pPr>
            <a:r>
              <a:rPr lang="fr-FR"/>
              <a:t>Thon en boîte : 3,95</a:t>
            </a:r>
            <a:endParaRPr/>
          </a:p>
          <a:p>
            <a:pPr indent="0" lvl="0" marL="0" rtl="0" algn="l">
              <a:lnSpc>
                <a:spcPct val="100000"/>
              </a:lnSpc>
              <a:spcBef>
                <a:spcPts val="0"/>
              </a:spcBef>
              <a:spcAft>
                <a:spcPts val="0"/>
              </a:spcAft>
              <a:buClr>
                <a:schemeClr val="dk1"/>
              </a:buClr>
              <a:buSzPts val="1200"/>
              <a:buNone/>
            </a:pPr>
            <a:r>
              <a:rPr b="1" i="1" lang="fr-FR"/>
              <a:t>boissons (par litre)</a:t>
            </a:r>
            <a:endParaRPr/>
          </a:p>
          <a:p>
            <a:pPr indent="-173385" lvl="0" marL="173385" rtl="0" algn="l">
              <a:lnSpc>
                <a:spcPct val="100000"/>
              </a:lnSpc>
              <a:spcBef>
                <a:spcPts val="0"/>
              </a:spcBef>
              <a:spcAft>
                <a:spcPts val="0"/>
              </a:spcAft>
              <a:buClr>
                <a:srgbClr val="595959"/>
              </a:buClr>
              <a:buSzPts val="900"/>
              <a:buFont typeface="Calibri"/>
              <a:buChar char="-"/>
            </a:pPr>
            <a:r>
              <a:rPr b="0" lang="fr-FR"/>
              <a:t>Bière : 2,67</a:t>
            </a:r>
            <a:endParaRPr i="1"/>
          </a:p>
          <a:p>
            <a:pPr indent="-173385" lvl="0" marL="173385" rtl="0" algn="l">
              <a:lnSpc>
                <a:spcPct val="100000"/>
              </a:lnSpc>
              <a:spcBef>
                <a:spcPts val="0"/>
              </a:spcBef>
              <a:spcAft>
                <a:spcPts val="0"/>
              </a:spcAft>
              <a:buClr>
                <a:srgbClr val="595959"/>
              </a:buClr>
              <a:buSzPts val="900"/>
              <a:buFont typeface="Calibri"/>
              <a:buChar char="-"/>
            </a:pPr>
            <a:r>
              <a:rPr lang="fr-FR"/>
              <a:t>Vin : 1,43</a:t>
            </a:r>
            <a:endParaRPr/>
          </a:p>
          <a:p>
            <a:pPr indent="-173385" lvl="0" marL="173385" rtl="0" algn="l">
              <a:lnSpc>
                <a:spcPct val="100000"/>
              </a:lnSpc>
              <a:spcBef>
                <a:spcPts val="0"/>
              </a:spcBef>
              <a:spcAft>
                <a:spcPts val="0"/>
              </a:spcAft>
              <a:buClr>
                <a:srgbClr val="595959"/>
              </a:buClr>
              <a:buSzPts val="900"/>
              <a:buFont typeface="Calibri"/>
              <a:buChar char="-"/>
            </a:pPr>
            <a:r>
              <a:rPr b="0" lang="fr-FR"/>
              <a:t>Soda - au cola : 1,09</a:t>
            </a:r>
            <a:endParaRPr/>
          </a:p>
          <a:p>
            <a:pPr indent="-113018" lvl="0" marL="173385" rtl="0" algn="l">
              <a:lnSpc>
                <a:spcPct val="100000"/>
              </a:lnSpc>
              <a:spcBef>
                <a:spcPts val="0"/>
              </a:spcBef>
              <a:spcAft>
                <a:spcPts val="0"/>
              </a:spcAft>
              <a:buClr>
                <a:srgbClr val="595959"/>
              </a:buClr>
              <a:buSzPts val="900"/>
              <a:buNone/>
            </a:pPr>
            <a:r>
              <a:t/>
            </a:r>
            <a:endParaRPr/>
          </a:p>
          <a:p>
            <a:pPr indent="0" lvl="0" marL="0" rtl="0" algn="l">
              <a:lnSpc>
                <a:spcPct val="100000"/>
              </a:lnSpc>
              <a:spcBef>
                <a:spcPts val="0"/>
              </a:spcBef>
              <a:spcAft>
                <a:spcPts val="0"/>
              </a:spcAft>
              <a:buClr>
                <a:schemeClr val="dk1"/>
              </a:buClr>
              <a:buSzPts val="1200"/>
              <a:buNone/>
            </a:pPr>
            <a:r>
              <a:rPr i="1" lang="fr-FR"/>
              <a:t>* déduit par règle de trois </a:t>
            </a:r>
            <a:r>
              <a:rPr lang="fr-FR"/>
              <a:t>→</a:t>
            </a:r>
            <a:r>
              <a:rPr i="1" lang="fr-FR"/>
              <a:t> mouton : 24 kg eq. CO</a:t>
            </a:r>
            <a:r>
              <a:rPr baseline="-25000" i="1" lang="fr-FR"/>
              <a:t>2</a:t>
            </a:r>
            <a:r>
              <a:rPr i="1" lang="fr-FR"/>
              <a:t> par kg commercialisable / bœuf : 28 kg eq. CO</a:t>
            </a:r>
            <a:r>
              <a:rPr baseline="-25000" i="1" lang="fr-FR"/>
              <a:t>2</a:t>
            </a:r>
            <a:r>
              <a:rPr i="1" lang="fr-FR"/>
              <a:t> par kg commercialisable </a:t>
            </a:r>
            <a:endParaRPr/>
          </a:p>
          <a:p>
            <a:pPr indent="-113018" lvl="0" marL="173385" rtl="0" algn="l">
              <a:lnSpc>
                <a:spcPct val="100000"/>
              </a:lnSpc>
              <a:spcBef>
                <a:spcPts val="0"/>
              </a:spcBef>
              <a:spcAft>
                <a:spcPts val="0"/>
              </a:spcAft>
              <a:buClr>
                <a:srgbClr val="595959"/>
              </a:buClr>
              <a:buSzPts val="900"/>
              <a:buNone/>
            </a:pPr>
            <a:r>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accent2"/>
              </a:buClr>
              <a:buSzPts val="1200"/>
              <a:buNone/>
            </a:pPr>
            <a:r>
              <a:rPr b="1" lang="fr-FR">
                <a:solidFill>
                  <a:schemeClr val="accent2"/>
                </a:solidFill>
              </a:rPr>
              <a:t># sauvage vs d’élevage [3] :</a:t>
            </a:r>
            <a:endParaRPr/>
          </a:p>
          <a:p>
            <a:pPr indent="0" lvl="0" marL="0" rtl="0" algn="l">
              <a:lnSpc>
                <a:spcPct val="100000"/>
              </a:lnSpc>
              <a:spcBef>
                <a:spcPts val="0"/>
              </a:spcBef>
              <a:spcAft>
                <a:spcPts val="0"/>
              </a:spcAft>
              <a:buClr>
                <a:schemeClr val="dk1"/>
              </a:buClr>
              <a:buSzPts val="1200"/>
              <a:buNone/>
            </a:pPr>
            <a:r>
              <a:rPr lang="fr-FR"/>
              <a:t>La pêche nécessite (par rapport à l’aquaculture) : </a:t>
            </a:r>
            <a:endParaRPr/>
          </a:p>
          <a:p>
            <a:pPr indent="-173385" lvl="0" marL="173385" rtl="0" algn="l">
              <a:lnSpc>
                <a:spcPct val="100000"/>
              </a:lnSpc>
              <a:spcBef>
                <a:spcPts val="0"/>
              </a:spcBef>
              <a:spcAft>
                <a:spcPts val="0"/>
              </a:spcAft>
              <a:buClr>
                <a:srgbClr val="595959"/>
              </a:buClr>
              <a:buSzPts val="900"/>
              <a:buFont typeface="Calibri"/>
              <a:buChar char="-"/>
            </a:pPr>
            <a:r>
              <a:rPr lang="fr-FR"/>
              <a:t>supplément de de carburant : ~1,5kg CO</a:t>
            </a:r>
            <a:r>
              <a:rPr baseline="-25000" lang="fr-FR"/>
              <a:t>2</a:t>
            </a:r>
            <a:r>
              <a:rPr lang="fr-FR"/>
              <a:t> eq. / kg poisson</a:t>
            </a:r>
            <a:endParaRPr/>
          </a:p>
          <a:p>
            <a:pPr indent="-173385" lvl="0" marL="173385" rtl="0" algn="l">
              <a:lnSpc>
                <a:spcPct val="100000"/>
              </a:lnSpc>
              <a:spcBef>
                <a:spcPts val="0"/>
              </a:spcBef>
              <a:spcAft>
                <a:spcPts val="0"/>
              </a:spcAft>
              <a:buClr>
                <a:srgbClr val="595959"/>
              </a:buClr>
              <a:buSzPts val="900"/>
              <a:buFont typeface="Calibri"/>
              <a:buChar char="-"/>
            </a:pPr>
            <a:r>
              <a:rPr lang="fr-FR"/>
              <a:t>supplément de chaîne du froid : ~ +20%</a:t>
            </a:r>
            <a:endParaRPr/>
          </a:p>
          <a:p>
            <a:pPr indent="-173385" lvl="0" marL="173385" rtl="0" algn="l">
              <a:lnSpc>
                <a:spcPct val="100000"/>
              </a:lnSpc>
              <a:spcBef>
                <a:spcPts val="0"/>
              </a:spcBef>
              <a:spcAft>
                <a:spcPts val="0"/>
              </a:spcAft>
              <a:buClr>
                <a:srgbClr val="595959"/>
              </a:buClr>
              <a:buSzPts val="900"/>
              <a:buFont typeface="Calibri"/>
              <a:buChar char="-"/>
            </a:pPr>
            <a:r>
              <a:rPr lang="fr-FR"/>
              <a:t>supplément de transport et d’emballage : ~ +10% </a:t>
            </a:r>
            <a:endParaRPr/>
          </a:p>
          <a:p>
            <a:pPr indent="0" lvl="0" marL="0" rtl="0" algn="l">
              <a:lnSpc>
                <a:spcPct val="100000"/>
              </a:lnSpc>
              <a:spcBef>
                <a:spcPts val="0"/>
              </a:spcBef>
              <a:spcAft>
                <a:spcPts val="0"/>
              </a:spcAft>
              <a:buClr>
                <a:schemeClr val="dk1"/>
              </a:buClr>
              <a:buSzPts val="1200"/>
              <a:buNone/>
            </a:pPr>
            <a:r>
              <a:rPr lang="fr-FR"/>
              <a:t>Néanmoins les poissons d’élevage sont nourris avec des produits de la pêche [3]</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1" lang="fr-FR"/>
              <a:t># Local vs De Saison vs, Sous Serre</a:t>
            </a:r>
            <a:endParaRPr/>
          </a:p>
          <a:p>
            <a:pPr indent="0" lvl="0" marL="0" rtl="0" algn="l">
              <a:lnSpc>
                <a:spcPct val="100000"/>
              </a:lnSpc>
              <a:spcBef>
                <a:spcPts val="0"/>
              </a:spcBef>
              <a:spcAft>
                <a:spcPts val="0"/>
              </a:spcAft>
              <a:buClr>
                <a:schemeClr val="dk1"/>
              </a:buClr>
              <a:buSzPts val="1200"/>
              <a:buNone/>
            </a:pPr>
            <a:r>
              <a:rPr b="0" lang="fr-FR"/>
              <a:t>Fruit (ou légume) – générique, de saison, produit localement 0,267</a:t>
            </a:r>
            <a:endParaRPr/>
          </a:p>
          <a:p>
            <a:pPr indent="0" lvl="0" marL="0" rtl="0" algn="l">
              <a:lnSpc>
                <a:spcPct val="100000"/>
              </a:lnSpc>
              <a:spcBef>
                <a:spcPts val="0"/>
              </a:spcBef>
              <a:spcAft>
                <a:spcPts val="0"/>
              </a:spcAft>
              <a:buClr>
                <a:schemeClr val="dk1"/>
              </a:buClr>
              <a:buSzPts val="1200"/>
              <a:buNone/>
            </a:pPr>
            <a:r>
              <a:rPr b="0" lang="fr-FR"/>
              <a:t>Fruit (ou légume) – générique, importé par bateau et camion 1,29</a:t>
            </a:r>
            <a:endParaRPr/>
          </a:p>
          <a:p>
            <a:pPr indent="0" lvl="0" marL="0" rtl="0" algn="l">
              <a:lnSpc>
                <a:spcPct val="100000"/>
              </a:lnSpc>
              <a:spcBef>
                <a:spcPts val="0"/>
              </a:spcBef>
              <a:spcAft>
                <a:spcPts val="0"/>
              </a:spcAft>
              <a:buClr>
                <a:schemeClr val="dk1"/>
              </a:buClr>
              <a:buSzPts val="1200"/>
              <a:buNone/>
            </a:pPr>
            <a:r>
              <a:rPr b="0" lang="fr-FR"/>
              <a:t>Fruit (ou légume) – générique, hors saison, produit sous serre chauffée 2,31</a:t>
            </a:r>
            <a:endParaRPr/>
          </a:p>
          <a:p>
            <a:pPr indent="0" lvl="0" marL="0" rtl="0" algn="l">
              <a:lnSpc>
                <a:spcPct val="100000"/>
              </a:lnSpc>
              <a:spcBef>
                <a:spcPts val="0"/>
              </a:spcBef>
              <a:spcAft>
                <a:spcPts val="0"/>
              </a:spcAft>
              <a:buClr>
                <a:schemeClr val="dk1"/>
              </a:buClr>
              <a:buSzPts val="1200"/>
              <a:buNone/>
            </a:pPr>
            <a:r>
              <a:rPr b="0" lang="fr-FR"/>
              <a:t>Fruit (ou légume) – générique, importé par avion, saison ou hors-saison 27,4</a:t>
            </a:r>
            <a:endParaRPr/>
          </a:p>
          <a:p>
            <a:pPr indent="0" lvl="0" marL="0" rtl="0" algn="l">
              <a:lnSpc>
                <a:spcPct val="100000"/>
              </a:lnSpc>
              <a:spcBef>
                <a:spcPts val="0"/>
              </a:spcBef>
              <a:spcAft>
                <a:spcPts val="0"/>
              </a:spcAft>
              <a:buClr>
                <a:schemeClr val="dk1"/>
              </a:buClr>
              <a:buSzPts val="1200"/>
              <a:buNone/>
            </a:pPr>
            <a:r>
              <a:rPr b="0" lang="fr-FR"/>
              <a:t>Conclusion : De Saison &gt; Local &gt; Sous Serre &gt; Avion</a:t>
            </a:r>
            <a:endParaRPr/>
          </a:p>
          <a:p>
            <a:pPr indent="0" lvl="0" marL="0" rtl="0" algn="l">
              <a:lnSpc>
                <a:spcPct val="100000"/>
              </a:lnSpc>
              <a:spcBef>
                <a:spcPts val="0"/>
              </a:spcBef>
              <a:spcAft>
                <a:spcPts val="0"/>
              </a:spcAft>
              <a:buClr>
                <a:schemeClr val="dk1"/>
              </a:buClr>
              <a:buSzPts val="1200"/>
              <a:buNone/>
            </a:pPr>
            <a:r>
              <a:t/>
            </a:r>
            <a:endParaRPr b="0"/>
          </a:p>
          <a:p>
            <a:pPr indent="0" lvl="0" marL="0" rtl="0" algn="l">
              <a:lnSpc>
                <a:spcPct val="100000"/>
              </a:lnSpc>
              <a:spcBef>
                <a:spcPts val="0"/>
              </a:spcBef>
              <a:spcAft>
                <a:spcPts val="0"/>
              </a:spcAft>
              <a:buClr>
                <a:schemeClr val="dk1"/>
              </a:buClr>
              <a:buSzPts val="1200"/>
              <a:buNone/>
            </a:pPr>
            <a:r>
              <a:rPr b="1" lang="fr-FR"/>
              <a:t># Jeune viande vs adulte :</a:t>
            </a:r>
            <a:endParaRPr/>
          </a:p>
          <a:p>
            <a:pPr indent="0" lvl="0" marL="0" rtl="0" algn="l">
              <a:lnSpc>
                <a:spcPct val="100000"/>
              </a:lnSpc>
              <a:spcBef>
                <a:spcPts val="0"/>
              </a:spcBef>
              <a:spcAft>
                <a:spcPts val="0"/>
              </a:spcAft>
              <a:buClr>
                <a:schemeClr val="dk1"/>
              </a:buClr>
              <a:buSzPts val="1200"/>
              <a:buNone/>
            </a:pPr>
            <a:r>
              <a:rPr b="1" lang="fr-FR"/>
              <a:t>La viande jeune émet systématiquement plus. </a:t>
            </a:r>
            <a:r>
              <a:rPr b="0" lang="fr-FR"/>
              <a:t>D’après l’ADEME (/!\ valeurs archivées non actualisées) les empreintes par kg viande de commercialisables sont :</a:t>
            </a:r>
            <a:endParaRPr/>
          </a:p>
          <a:p>
            <a:pPr indent="-173385" lvl="0" marL="173385" rtl="0" algn="l">
              <a:lnSpc>
                <a:spcPct val="100000"/>
              </a:lnSpc>
              <a:spcBef>
                <a:spcPts val="0"/>
              </a:spcBef>
              <a:spcAft>
                <a:spcPts val="0"/>
              </a:spcAft>
              <a:buClr>
                <a:srgbClr val="595959"/>
              </a:buClr>
              <a:buSzPts val="900"/>
              <a:buFont typeface="Calibri"/>
              <a:buChar char="-"/>
            </a:pPr>
            <a:r>
              <a:rPr b="0" lang="fr-FR"/>
              <a:t>Agneau 33</a:t>
            </a:r>
            <a:endParaRPr/>
          </a:p>
          <a:p>
            <a:pPr indent="-173385" lvl="0" marL="173385" rtl="0" algn="l">
              <a:lnSpc>
                <a:spcPct val="100000"/>
              </a:lnSpc>
              <a:spcBef>
                <a:spcPts val="0"/>
              </a:spcBef>
              <a:spcAft>
                <a:spcPts val="0"/>
              </a:spcAft>
              <a:buClr>
                <a:srgbClr val="595959"/>
              </a:buClr>
              <a:buSzPts val="900"/>
              <a:buFont typeface="Calibri"/>
              <a:buChar char="-"/>
            </a:pPr>
            <a:r>
              <a:rPr b="0" lang="fr-FR"/>
              <a:t>Mouton 24</a:t>
            </a:r>
            <a:endParaRPr/>
          </a:p>
          <a:p>
            <a:pPr indent="-173385" lvl="0" marL="173385" rtl="0" algn="l">
              <a:lnSpc>
                <a:spcPct val="100000"/>
              </a:lnSpc>
              <a:spcBef>
                <a:spcPts val="0"/>
              </a:spcBef>
              <a:spcAft>
                <a:spcPts val="0"/>
              </a:spcAft>
              <a:buClr>
                <a:srgbClr val="595959"/>
              </a:buClr>
              <a:buSzPts val="900"/>
              <a:buFont typeface="Calibri"/>
              <a:buChar char="-"/>
            </a:pPr>
            <a:r>
              <a:rPr b="0" lang="fr-FR"/>
              <a:t>Veau 62</a:t>
            </a:r>
            <a:endParaRPr/>
          </a:p>
          <a:p>
            <a:pPr indent="-173385" lvl="0" marL="173385" rtl="0" algn="l">
              <a:lnSpc>
                <a:spcPct val="100000"/>
              </a:lnSpc>
              <a:spcBef>
                <a:spcPts val="0"/>
              </a:spcBef>
              <a:spcAft>
                <a:spcPts val="0"/>
              </a:spcAft>
              <a:buClr>
                <a:srgbClr val="595959"/>
              </a:buClr>
              <a:buSzPts val="900"/>
              <a:buFont typeface="Calibri"/>
              <a:buChar char="-"/>
            </a:pPr>
            <a:r>
              <a:rPr b="0" lang="fr-FR"/>
              <a:t>Bœuf 28</a:t>
            </a:r>
            <a:endParaRPr/>
          </a:p>
          <a:p>
            <a:pPr indent="0" lvl="0" marL="0" rtl="0" algn="l">
              <a:lnSpc>
                <a:spcPct val="100000"/>
              </a:lnSpc>
              <a:spcBef>
                <a:spcPts val="0"/>
              </a:spcBef>
              <a:spcAft>
                <a:spcPts val="0"/>
              </a:spcAft>
              <a:buClr>
                <a:schemeClr val="dk1"/>
              </a:buClr>
              <a:buSzPts val="1200"/>
              <a:buNone/>
            </a:pPr>
            <a:r>
              <a:rPr b="0" lang="fr-FR"/>
              <a:t>Raisons : En absence de production d’autre type de produits, tous les impacts sont affectés à la production de viande jeune (en particulier l’élevage des géniteurs (il faut des vaches et leur lait pour nourrir des veaux)…</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b="1" i="1" lang="fr-FR"/>
              <a:t># Bio, non bio</a:t>
            </a:r>
            <a:endParaRPr/>
          </a:p>
          <a:p>
            <a:pPr indent="0" lvl="0" marL="0" rtl="0" algn="l">
              <a:lnSpc>
                <a:spcPct val="100000"/>
              </a:lnSpc>
              <a:spcBef>
                <a:spcPts val="0"/>
              </a:spcBef>
              <a:spcAft>
                <a:spcPts val="0"/>
              </a:spcAft>
              <a:buClr>
                <a:schemeClr val="dk1"/>
              </a:buClr>
              <a:buSzPts val="1200"/>
              <a:buNone/>
            </a:pPr>
            <a:r>
              <a:rPr lang="fr-FR"/>
              <a:t>Pas un facteur déterminant.</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&gt; Une comparaison des régimes moyen bio et conventionnel en Allemagne (2017) : https://www.sciencedirect.com/science/article/pii/S0959652617309666#undfig1 (les graphes sont parlants)</a:t>
            </a:r>
            <a:endParaRPr/>
          </a:p>
          <a:p>
            <a:pPr indent="0" lvl="0" marL="0" rtl="0" algn="l">
              <a:lnSpc>
                <a:spcPct val="100000"/>
              </a:lnSpc>
              <a:spcBef>
                <a:spcPts val="0"/>
              </a:spcBef>
              <a:spcAft>
                <a:spcPts val="0"/>
              </a:spcAft>
              <a:buClr>
                <a:schemeClr val="dk1"/>
              </a:buClr>
              <a:buSzPts val="1200"/>
              <a:buNone/>
            </a:pPr>
            <a:r>
              <a:rPr i="1" lang="fr-FR"/>
              <a:t>Principales conclusions : </a:t>
            </a:r>
            <a:endParaRPr/>
          </a:p>
          <a:p>
            <a:pPr indent="-173385" lvl="0" marL="173385" rtl="0" algn="l">
              <a:lnSpc>
                <a:spcPct val="100000"/>
              </a:lnSpc>
              <a:spcBef>
                <a:spcPts val="0"/>
              </a:spcBef>
              <a:spcAft>
                <a:spcPts val="0"/>
              </a:spcAft>
              <a:buClr>
                <a:srgbClr val="595959"/>
              </a:buClr>
              <a:buSzPts val="900"/>
              <a:buFont typeface="Calibri"/>
              <a:buChar char="-"/>
            </a:pPr>
            <a:r>
              <a:rPr i="1" lang="fr-FR"/>
              <a:t>Empreintes carbone équivalentes.</a:t>
            </a:r>
            <a:endParaRPr/>
          </a:p>
          <a:p>
            <a:pPr indent="-173385" lvl="0" marL="173385" rtl="0" algn="l">
              <a:lnSpc>
                <a:spcPct val="100000"/>
              </a:lnSpc>
              <a:spcBef>
                <a:spcPts val="0"/>
              </a:spcBef>
              <a:spcAft>
                <a:spcPts val="0"/>
              </a:spcAft>
              <a:buClr>
                <a:srgbClr val="595959"/>
              </a:buClr>
              <a:buSzPts val="900"/>
              <a:buFont typeface="Calibri"/>
              <a:buChar char="-"/>
            </a:pPr>
            <a:r>
              <a:rPr i="1" lang="fr-FR"/>
              <a:t>Le régime moyen bio nécessite 40% de surfaces agricoles supplémentaires</a:t>
            </a:r>
            <a:endParaRPr/>
          </a:p>
          <a:p>
            <a:pPr indent="-173385" lvl="0" marL="173385" rtl="0" algn="l">
              <a:lnSpc>
                <a:spcPct val="100000"/>
              </a:lnSpc>
              <a:spcBef>
                <a:spcPts val="0"/>
              </a:spcBef>
              <a:spcAft>
                <a:spcPts val="0"/>
              </a:spcAft>
              <a:buClr>
                <a:srgbClr val="595959"/>
              </a:buClr>
              <a:buSzPts val="900"/>
              <a:buFont typeface="Calibri"/>
              <a:buChar char="-"/>
            </a:pPr>
            <a:r>
              <a:rPr i="1" lang="fr-FR"/>
              <a:t>Le régime moyen conventionnel est 45% plus carné</a:t>
            </a:r>
            <a:endParaRPr/>
          </a:p>
          <a:p>
            <a:pPr indent="-173385" lvl="0" marL="173385" rtl="0" algn="l">
              <a:lnSpc>
                <a:spcPct val="100000"/>
              </a:lnSpc>
              <a:spcBef>
                <a:spcPts val="0"/>
              </a:spcBef>
              <a:spcAft>
                <a:spcPts val="0"/>
              </a:spcAft>
              <a:buClr>
                <a:srgbClr val="595959"/>
              </a:buClr>
              <a:buSzPts val="900"/>
              <a:buFont typeface="Calibri"/>
              <a:buChar char="-"/>
            </a:pPr>
            <a:r>
              <a:rPr i="1" lang="fr-FR"/>
              <a:t>L’empreinte carbone peut être efficacement réduite en limitant les produits d’origine animale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u="sng"/>
              <a:t>Exemples issus de la base carbone de l’ADEME :</a:t>
            </a:r>
            <a:endParaRPr/>
          </a:p>
          <a:p>
            <a:pPr indent="0" lvl="0" marL="0" rtl="0" algn="l">
              <a:lnSpc>
                <a:spcPct val="100000"/>
              </a:lnSpc>
              <a:spcBef>
                <a:spcPts val="0"/>
              </a:spcBef>
              <a:spcAft>
                <a:spcPts val="0"/>
              </a:spcAft>
              <a:buClr>
                <a:schemeClr val="dk1"/>
              </a:buClr>
              <a:buSzPts val="1200"/>
              <a:buNone/>
            </a:pPr>
            <a:r>
              <a:rPr b="0" lang="fr-FR"/>
              <a:t>Tomates fraiches biologiques, sous abri en sortie de champ : 0,21 kg CO</a:t>
            </a:r>
            <a:r>
              <a:rPr b="0" baseline="-25000" lang="fr-FR"/>
              <a:t>2</a:t>
            </a:r>
            <a:r>
              <a:rPr b="0" lang="fr-FR"/>
              <a:t> eq. / kg de matière brute</a:t>
            </a:r>
            <a:endParaRPr/>
          </a:p>
          <a:p>
            <a:pPr indent="0" lvl="0" marL="0" rtl="0" algn="l">
              <a:lnSpc>
                <a:spcPct val="100000"/>
              </a:lnSpc>
              <a:spcBef>
                <a:spcPts val="0"/>
              </a:spcBef>
              <a:spcAft>
                <a:spcPts val="0"/>
              </a:spcAft>
              <a:buClr>
                <a:schemeClr val="dk1"/>
              </a:buClr>
              <a:buSzPts val="1200"/>
              <a:buNone/>
            </a:pPr>
            <a:r>
              <a:rPr b="0" lang="fr-FR"/>
              <a:t>Tomates fraiches conventionnelle, sous abri froid en sortie de serre : 0,177 kg CO</a:t>
            </a:r>
            <a:r>
              <a:rPr b="0" baseline="-25000" lang="fr-FR"/>
              <a:t>2</a:t>
            </a:r>
            <a:r>
              <a:rPr b="0" lang="fr-FR"/>
              <a:t> eq. / kg de matière brute</a:t>
            </a:r>
            <a:endParaRPr/>
          </a:p>
          <a:p>
            <a:pPr indent="0" lvl="0" marL="0" rtl="0" algn="l">
              <a:lnSpc>
                <a:spcPct val="100000"/>
              </a:lnSpc>
              <a:spcBef>
                <a:spcPts val="0"/>
              </a:spcBef>
              <a:spcAft>
                <a:spcPts val="0"/>
              </a:spcAft>
              <a:buClr>
                <a:schemeClr val="dk1"/>
              </a:buClr>
              <a:buSzPts val="1200"/>
              <a:buNone/>
            </a:pPr>
            <a:r>
              <a:rPr b="0" lang="fr-FR"/>
              <a:t>Moyenne tomates fraîches, sous abri (chauffé ou non) : </a:t>
            </a:r>
            <a:r>
              <a:rPr b="0" lang="fr-FR" u="none"/>
              <a:t>2,2 kg </a:t>
            </a:r>
            <a:r>
              <a:rPr b="0" lang="fr-FR"/>
              <a:t>CO</a:t>
            </a:r>
            <a:r>
              <a:rPr b="0" baseline="-25000" lang="fr-FR"/>
              <a:t>2</a:t>
            </a:r>
            <a:r>
              <a:rPr b="0" lang="fr-FR"/>
              <a:t> eq. / kg de matière brute</a:t>
            </a:r>
            <a:endParaRPr/>
          </a:p>
          <a:p>
            <a:pPr indent="0" lvl="0" marL="0" rtl="0" algn="l">
              <a:lnSpc>
                <a:spcPct val="100000"/>
              </a:lnSpc>
              <a:spcBef>
                <a:spcPts val="0"/>
              </a:spcBef>
              <a:spcAft>
                <a:spcPts val="0"/>
              </a:spcAft>
              <a:buClr>
                <a:schemeClr val="dk1"/>
              </a:buClr>
              <a:buSzPts val="1200"/>
              <a:buNone/>
            </a:pPr>
            <a:r>
              <a:rPr b="0" lang="fr-FR"/>
              <a:t>→ Le mode de production (serre chauffée) est 10 fois plus important que le fait que la tomate soit bio</a:t>
            </a:r>
            <a:endParaRPr/>
          </a:p>
          <a:p>
            <a:pPr indent="0" lvl="0" marL="0" rtl="0" algn="l">
              <a:lnSpc>
                <a:spcPct val="100000"/>
              </a:lnSpc>
              <a:spcBef>
                <a:spcPts val="0"/>
              </a:spcBef>
              <a:spcAft>
                <a:spcPts val="0"/>
              </a:spcAft>
              <a:buClr>
                <a:schemeClr val="dk1"/>
              </a:buClr>
              <a:buSzPts val="1200"/>
              <a:buNone/>
            </a:pPr>
            <a:r>
              <a:t/>
            </a:r>
            <a:endParaRPr b="0"/>
          </a:p>
          <a:p>
            <a:pPr indent="0" lvl="0" marL="0" rtl="0" algn="l">
              <a:lnSpc>
                <a:spcPct val="100000"/>
              </a:lnSpc>
              <a:spcBef>
                <a:spcPts val="0"/>
              </a:spcBef>
              <a:spcAft>
                <a:spcPts val="0"/>
              </a:spcAft>
              <a:buClr>
                <a:schemeClr val="dk1"/>
              </a:buClr>
              <a:buSzPts val="1200"/>
              <a:buNone/>
            </a:pPr>
            <a:r>
              <a:rPr b="0" lang="fr-FR"/>
              <a:t>Carotte biologique (Basse-Normandie) : 0,0612 kg CO</a:t>
            </a:r>
            <a:r>
              <a:rPr b="0" baseline="-25000" lang="fr-FR"/>
              <a:t>2</a:t>
            </a:r>
            <a:r>
              <a:rPr b="0" lang="fr-FR"/>
              <a:t> eq. / kg de matière brute</a:t>
            </a:r>
            <a:endParaRPr/>
          </a:p>
          <a:p>
            <a:pPr indent="0" lvl="0" marL="0" rtl="0" algn="l">
              <a:lnSpc>
                <a:spcPct val="100000"/>
              </a:lnSpc>
              <a:spcBef>
                <a:spcPts val="0"/>
              </a:spcBef>
              <a:spcAft>
                <a:spcPts val="0"/>
              </a:spcAft>
              <a:buClr>
                <a:schemeClr val="dk1"/>
              </a:buClr>
              <a:buSzPts val="1200"/>
              <a:buNone/>
            </a:pPr>
            <a:r>
              <a:rPr b="0" lang="fr-FR"/>
              <a:t>Carotte conventionnelle (nationale) : 0,0706 kg CO</a:t>
            </a:r>
            <a:r>
              <a:rPr b="0" baseline="-25000" lang="fr-FR"/>
              <a:t>2</a:t>
            </a:r>
            <a:r>
              <a:rPr b="0" lang="fr-FR"/>
              <a:t> eq. / kg de matière brute</a:t>
            </a:r>
            <a:endParaRPr/>
          </a:p>
          <a:p>
            <a:pPr indent="0" lvl="0" marL="0" rtl="0" algn="l">
              <a:lnSpc>
                <a:spcPct val="100000"/>
              </a:lnSpc>
              <a:spcBef>
                <a:spcPts val="0"/>
              </a:spcBef>
              <a:spcAft>
                <a:spcPts val="0"/>
              </a:spcAft>
              <a:buClr>
                <a:schemeClr val="dk1"/>
              </a:buClr>
              <a:buSzPts val="1200"/>
              <a:buNone/>
            </a:pPr>
            <a:r>
              <a:t/>
            </a:r>
            <a:endParaRPr b="0"/>
          </a:p>
          <a:p>
            <a:pPr indent="0" lvl="0" marL="0" rtl="0" algn="l">
              <a:lnSpc>
                <a:spcPct val="100000"/>
              </a:lnSpc>
              <a:spcBef>
                <a:spcPts val="0"/>
              </a:spcBef>
              <a:spcAft>
                <a:spcPts val="0"/>
              </a:spcAft>
              <a:buClr>
                <a:schemeClr val="dk1"/>
              </a:buClr>
              <a:buSzPts val="1200"/>
              <a:buNone/>
            </a:pPr>
            <a:r>
              <a:rPr b="0" lang="fr-FR" u="sng"/>
              <a:t>Viande bio :</a:t>
            </a:r>
            <a:endParaRPr/>
          </a:p>
          <a:p>
            <a:pPr indent="0" lvl="0" marL="0" rtl="0" algn="l">
              <a:lnSpc>
                <a:spcPct val="100000"/>
              </a:lnSpc>
              <a:spcBef>
                <a:spcPts val="0"/>
              </a:spcBef>
              <a:spcAft>
                <a:spcPts val="0"/>
              </a:spcAft>
              <a:buClr>
                <a:schemeClr val="dk1"/>
              </a:buClr>
              <a:buSzPts val="1200"/>
              <a:buNone/>
            </a:pPr>
            <a:r>
              <a:rPr b="0" lang="fr-FR"/>
              <a:t>Une étude de l’INRA [4] conclut que les élevages du label AB émettent 5% GES (kg CO</a:t>
            </a:r>
            <a:r>
              <a:rPr b="0" baseline="-25000" lang="fr-FR"/>
              <a:t>2</a:t>
            </a:r>
            <a:r>
              <a:rPr b="0" lang="fr-FR"/>
              <a:t> eq.) de moins que les élevages conventionnels par kg de carcasse. (ils trouvent 31,1 kg CO</a:t>
            </a:r>
            <a:r>
              <a:rPr b="0" baseline="-25000" lang="fr-FR"/>
              <a:t>2</a:t>
            </a:r>
            <a:r>
              <a:rPr b="0" lang="fr-FR"/>
              <a:t> eq. contre 32,7 kg CO</a:t>
            </a:r>
            <a:r>
              <a:rPr b="0" baseline="-25000" lang="fr-FR"/>
              <a:t>2</a:t>
            </a:r>
            <a:r>
              <a:rPr b="0" lang="fr-FR"/>
              <a:t> eq.). A noter que d’après l’INSEE, le bio fonctionne plus souvent par circuits courts [5].</a:t>
            </a:r>
            <a:endParaRPr/>
          </a:p>
          <a:p>
            <a:pPr indent="0" lvl="0" marL="0" rtl="0" algn="l">
              <a:lnSpc>
                <a:spcPct val="100000"/>
              </a:lnSpc>
              <a:spcBef>
                <a:spcPts val="0"/>
              </a:spcBef>
              <a:spcAft>
                <a:spcPts val="0"/>
              </a:spcAft>
              <a:buClr>
                <a:schemeClr val="dk1"/>
              </a:buClr>
              <a:buSzPts val="1200"/>
              <a:buNone/>
            </a:pPr>
            <a:r>
              <a:t/>
            </a:r>
            <a:endParaRPr b="0"/>
          </a:p>
          <a:p>
            <a:pPr indent="0" lvl="0" marL="0" rtl="0" algn="l">
              <a:lnSpc>
                <a:spcPct val="100000"/>
              </a:lnSpc>
              <a:spcBef>
                <a:spcPts val="0"/>
              </a:spcBef>
              <a:spcAft>
                <a:spcPts val="0"/>
              </a:spcAft>
              <a:buClr>
                <a:schemeClr val="dk1"/>
              </a:buClr>
              <a:buSzPts val="1200"/>
              <a:buNone/>
            </a:pPr>
            <a:r>
              <a:rPr b="0" lang="fr-FR" u="sng"/>
              <a:t>Pour aller plus loin :</a:t>
            </a:r>
            <a:endParaRPr/>
          </a:p>
          <a:p>
            <a:pPr indent="0" lvl="0" marL="0" rtl="0" algn="l">
              <a:lnSpc>
                <a:spcPct val="100000"/>
              </a:lnSpc>
              <a:spcBef>
                <a:spcPts val="0"/>
              </a:spcBef>
              <a:spcAft>
                <a:spcPts val="0"/>
              </a:spcAft>
              <a:buClr>
                <a:schemeClr val="dk1"/>
              </a:buClr>
              <a:buSzPts val="1200"/>
              <a:buNone/>
            </a:pPr>
            <a:r>
              <a:rPr b="0" lang="fr-FR"/>
              <a:t>Méta-étude sur la comparaison du bio et du conventionnel : https://ourworldindata.org/is-organic-agriculture-better-for-the-environment</a:t>
            </a:r>
            <a:endParaRPr/>
          </a:p>
          <a:p>
            <a:pPr indent="0" lvl="0" marL="0" rtl="0" algn="l">
              <a:lnSpc>
                <a:spcPct val="100000"/>
              </a:lnSpc>
              <a:spcBef>
                <a:spcPts val="0"/>
              </a:spcBef>
              <a:spcAft>
                <a:spcPts val="0"/>
              </a:spcAft>
              <a:buClr>
                <a:schemeClr val="dk1"/>
              </a:buClr>
              <a:buSzPts val="1200"/>
              <a:buNone/>
            </a:pPr>
            <a:r>
              <a:rPr b="0" lang="fr-FR"/>
              <a:t>Vidéo récapitulative des différences : https://www.youtube.com/watch?v=8PmM6SUn7Es</a:t>
            </a:r>
            <a:endParaRPr/>
          </a:p>
          <a:p>
            <a:pPr indent="0" lvl="0" marL="0" rtl="0" algn="l">
              <a:lnSpc>
                <a:spcPct val="100000"/>
              </a:lnSpc>
              <a:spcBef>
                <a:spcPts val="0"/>
              </a:spcBef>
              <a:spcAft>
                <a:spcPts val="0"/>
              </a:spcAft>
              <a:buClr>
                <a:schemeClr val="dk1"/>
              </a:buClr>
              <a:buSzPts val="1200"/>
              <a:buNone/>
            </a:pPr>
            <a:r>
              <a:rPr b="0" lang="fr-FR"/>
              <a:t>Résumé : Le bio n’est pas nécessairement meilleur pour l’environnement. En fait, ce n’est pas un bon indicateur (label agriculture bio) pour une agriculture plus durable et plus respectueuse de l’environnement.</a:t>
            </a:r>
            <a:endParaRPr/>
          </a:p>
          <a:p>
            <a:pPr indent="0" lvl="0" marL="0" rtl="0" algn="l">
              <a:lnSpc>
                <a:spcPct val="100000"/>
              </a:lnSpc>
              <a:spcBef>
                <a:spcPts val="0"/>
              </a:spcBef>
              <a:spcAft>
                <a:spcPts val="0"/>
              </a:spcAft>
              <a:buClr>
                <a:schemeClr val="dk1"/>
              </a:buClr>
              <a:buSzPts val="1200"/>
              <a:buNone/>
            </a:pPr>
            <a:r>
              <a:t/>
            </a:r>
            <a:endParaRPr b="0"/>
          </a:p>
          <a:p>
            <a:pPr indent="0" lvl="0" marL="0" rtl="0" algn="l">
              <a:lnSpc>
                <a:spcPct val="100000"/>
              </a:lnSpc>
              <a:spcBef>
                <a:spcPts val="0"/>
              </a:spcBef>
              <a:spcAft>
                <a:spcPts val="0"/>
              </a:spcAft>
              <a:buClr>
                <a:schemeClr val="dk1"/>
              </a:buClr>
              <a:buSzPts val="1200"/>
              <a:buNone/>
            </a:pPr>
            <a:r>
              <a:rPr b="0" lang="fr-FR"/>
              <a:t> </a:t>
            </a:r>
            <a:endParaRPr i="1"/>
          </a:p>
          <a:p>
            <a:pPr indent="0" lvl="0" marL="0" rtl="0" algn="l">
              <a:lnSpc>
                <a:spcPct val="100000"/>
              </a:lnSpc>
              <a:spcBef>
                <a:spcPts val="0"/>
              </a:spcBef>
              <a:spcAft>
                <a:spcPts val="0"/>
              </a:spcAft>
              <a:buClr>
                <a:schemeClr val="dk1"/>
              </a:buClr>
              <a:buSzPts val="1200"/>
              <a:buNone/>
            </a:pPr>
            <a:r>
              <a:rPr i="1" lang="fr-FR" u="sng"/>
              <a:t>Sources :</a:t>
            </a:r>
            <a:endParaRPr i="1"/>
          </a:p>
          <a:p>
            <a:pPr indent="0" lvl="0" marL="0" rtl="0" algn="l">
              <a:lnSpc>
                <a:spcPct val="100000"/>
              </a:lnSpc>
              <a:spcBef>
                <a:spcPts val="0"/>
              </a:spcBef>
              <a:spcAft>
                <a:spcPts val="0"/>
              </a:spcAft>
              <a:buClr>
                <a:schemeClr val="dk1"/>
              </a:buClr>
              <a:buSzPts val="1200"/>
              <a:buNone/>
            </a:pPr>
            <a:r>
              <a:rPr i="1" lang="fr-FR"/>
              <a:t>Données de l’ADEME:</a:t>
            </a:r>
            <a:endParaRPr/>
          </a:p>
          <a:p>
            <a:pPr indent="0" lvl="0" marL="0" rtl="0" algn="l">
              <a:lnSpc>
                <a:spcPct val="100000"/>
              </a:lnSpc>
              <a:spcBef>
                <a:spcPts val="0"/>
              </a:spcBef>
              <a:spcAft>
                <a:spcPts val="0"/>
              </a:spcAft>
              <a:buClr>
                <a:schemeClr val="dk1"/>
              </a:buClr>
              <a:buSzPts val="1200"/>
              <a:buNone/>
            </a:pPr>
            <a:r>
              <a:rPr i="1" lang="fr-FR"/>
              <a:t>[1] Rapport FOODGES, ADEME, 2015 : http://www.bilans-ges.ademe.fr/fr/actualite/actualite/detail/id/23</a:t>
            </a:r>
            <a:endParaRPr/>
          </a:p>
          <a:p>
            <a:pPr indent="0" lvl="0" marL="0" rtl="0" algn="l">
              <a:lnSpc>
                <a:spcPct val="100000"/>
              </a:lnSpc>
              <a:spcBef>
                <a:spcPts val="0"/>
              </a:spcBef>
              <a:spcAft>
                <a:spcPts val="0"/>
              </a:spcAft>
              <a:buClr>
                <a:schemeClr val="dk1"/>
              </a:buClr>
              <a:buSzPts val="1200"/>
              <a:buNone/>
            </a:pPr>
            <a:r>
              <a:rPr i="1" lang="fr-FR"/>
              <a:t>[2] Recherche en ligne dans la base de l’ADEME : http://www.bilans-ges.ademe.fr/fr/basecarbone/donnees-consulter/choix-categorie</a:t>
            </a:r>
            <a:endParaRPr/>
          </a:p>
          <a:p>
            <a:pPr indent="0" lvl="0" marL="0" rtl="0" algn="l">
              <a:lnSpc>
                <a:spcPct val="100000"/>
              </a:lnSpc>
              <a:spcBef>
                <a:spcPts val="0"/>
              </a:spcBef>
              <a:spcAft>
                <a:spcPts val="0"/>
              </a:spcAft>
              <a:buClr>
                <a:schemeClr val="dk1"/>
              </a:buClr>
              <a:buSzPts val="1200"/>
              <a:buNone/>
            </a:pPr>
            <a:r>
              <a:rPr i="1" lang="fr-FR"/>
              <a:t>[3] Produit de la pêche de l’aquaculture (ADEME) : http://www.bilans-ges.ademe.fr/documentation/UPLOAD_DOC_FR/index.htm?produits_de_la_peche_et_de_laq.htm</a:t>
            </a:r>
            <a:endParaRPr/>
          </a:p>
          <a:p>
            <a:pPr indent="0" lvl="0" marL="0" rtl="0" algn="l">
              <a:lnSpc>
                <a:spcPct val="100000"/>
              </a:lnSpc>
              <a:spcBef>
                <a:spcPts val="0"/>
              </a:spcBef>
              <a:spcAft>
                <a:spcPts val="0"/>
              </a:spcAft>
              <a:buClr>
                <a:schemeClr val="dk1"/>
              </a:buClr>
              <a:buSzPts val="1200"/>
              <a:buNone/>
            </a:pPr>
            <a:r>
              <a:rPr i="1" lang="fr-FR"/>
              <a:t>[4] Étude de l’INRIA comparant les empreintes des élevages bio et conventionnels : </a:t>
            </a:r>
            <a:r>
              <a:rPr b="0" lang="fr-FR"/>
              <a:t>https://www6.inra.fr/ciag/content/download/5134/40418/file/Vol32_Dakpo%20et%20al.pdf</a:t>
            </a:r>
            <a:endParaRPr/>
          </a:p>
          <a:p>
            <a:pPr indent="0" lvl="0" marL="0" rtl="0" algn="l">
              <a:lnSpc>
                <a:spcPct val="100000"/>
              </a:lnSpc>
              <a:spcBef>
                <a:spcPts val="0"/>
              </a:spcBef>
              <a:spcAft>
                <a:spcPts val="0"/>
              </a:spcAft>
              <a:buClr>
                <a:schemeClr val="dk1"/>
              </a:buClr>
              <a:buSzPts val="1200"/>
              <a:buNone/>
            </a:pPr>
            <a:r>
              <a:rPr i="1" lang="fr-FR"/>
              <a:t>[5] Étude INSEE de comparaison des exploitations bio et conventionnel : https://www.insee.fr/fr/statistiques/3280932?sommaire=3280952</a:t>
            </a:r>
            <a:endParaRPr/>
          </a:p>
          <a:p>
            <a:pPr indent="0" lvl="0" marL="0" rtl="0" algn="l">
              <a:lnSpc>
                <a:spcPct val="100000"/>
              </a:lnSpc>
              <a:spcBef>
                <a:spcPts val="0"/>
              </a:spcBef>
              <a:spcAft>
                <a:spcPts val="0"/>
              </a:spcAft>
              <a:buClr>
                <a:schemeClr val="dk1"/>
              </a:buClr>
              <a:buSzPts val="1200"/>
              <a:buNone/>
            </a:pPr>
            <a:r>
              <a:rPr i="1" lang="fr-FR"/>
              <a:t>[6] Comparaison des régimes moyens bio et conventionnels allemand, 2017 : </a:t>
            </a:r>
            <a:r>
              <a:rPr lang="fr-FR"/>
              <a:t>https://www.sciencedirect.com/science/article/pii/S0959652617309666#undfig1</a:t>
            </a:r>
            <a:endParaRPr i="1"/>
          </a:p>
          <a:p>
            <a:pPr indent="0" lvl="0" marL="0" rtl="0" algn="l">
              <a:lnSpc>
                <a:spcPct val="100000"/>
              </a:lnSpc>
              <a:spcBef>
                <a:spcPts val="0"/>
              </a:spcBef>
              <a:spcAft>
                <a:spcPts val="0"/>
              </a:spcAft>
              <a:buSzPts val="1400"/>
              <a:buNone/>
            </a:pPr>
            <a:r>
              <a:t/>
            </a:r>
            <a:endParaRPr/>
          </a:p>
        </p:txBody>
      </p:sp>
      <p:sp>
        <p:nvSpPr>
          <p:cNvPr id="3459" name="Google Shape;3459;p9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2" name="Shape 3522"/>
        <p:cNvGrpSpPr/>
        <p:nvPr/>
      </p:nvGrpSpPr>
      <p:grpSpPr>
        <a:xfrm>
          <a:off x="0" y="0"/>
          <a:ext cx="0" cy="0"/>
          <a:chOff x="0" y="0"/>
          <a:chExt cx="0" cy="0"/>
        </a:xfrm>
      </p:grpSpPr>
      <p:sp>
        <p:nvSpPr>
          <p:cNvPr id="3523" name="Google Shape;3523;p9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4" name="Google Shape;3524;p9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u="none"/>
              <a:t>[Version de la slide dans laquelle les petits nuages de CO</a:t>
            </a:r>
            <a:r>
              <a:rPr baseline="-25000" i="1" lang="fr-FR" u="none"/>
              <a:t>2</a:t>
            </a:r>
            <a:r>
              <a:rPr i="1" lang="fr-FR" u="none"/>
              <a:t>/N</a:t>
            </a:r>
            <a:r>
              <a:rPr baseline="-25000" i="1" lang="fr-FR" u="none"/>
              <a:t>2</a:t>
            </a:r>
            <a:r>
              <a:rPr i="1" lang="fr-FR" u="none"/>
              <a:t>O s’affichent à chaque étape de la chaîne de valeur de la viande]</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2. Parce qu‘il faut la nourrir : et oui, la vache mange toute sa vie avant d’arriver dans nos assiettes ! Cela nécessite des surfaces agricoles gigantesques : </a:t>
            </a:r>
            <a:r>
              <a:rPr b="1" lang="fr-FR">
                <a:solidFill>
                  <a:srgbClr val="595959"/>
                </a:solidFill>
              </a:rPr>
              <a:t>70% des surfaces agraires du monde sont utilisées pour nourrir des animaux que nous allons ensuite manger, et en premier lieu des bovins.</a:t>
            </a:r>
            <a:r>
              <a:rPr lang="fr-FR">
                <a:solidFill>
                  <a:srgbClr val="595959"/>
                </a:solidFill>
              </a:rPr>
              <a:t> Et pour faire autant d‘élevage et d‘agriculture, il faut faire de la place ! Les élevages bovins aux </a:t>
            </a:r>
            <a:r>
              <a:rPr b="1" lang="fr-FR">
                <a:solidFill>
                  <a:srgbClr val="595959"/>
                </a:solidFill>
              </a:rPr>
              <a:t>États-Unis, au Brésil et en Argentine</a:t>
            </a:r>
            <a:r>
              <a:rPr lang="fr-FR">
                <a:solidFill>
                  <a:srgbClr val="595959"/>
                </a:solidFill>
              </a:rPr>
              <a:t> sont responsables de la déforestation de gigantesques surfaces, en particulier dans la forêt amazonienne. Vous ne vous sentez peut-être pas concernés par ces pays. Pourtant une grande quantité de produits industriels à base de viande dont vous vous nourrissez en proviennent.</a:t>
            </a:r>
            <a:endParaRPr/>
          </a:p>
          <a:p>
            <a:pPr indent="0" lvl="0" marL="0" rtl="0" algn="l">
              <a:lnSpc>
                <a:spcPct val="100000"/>
              </a:lnSpc>
              <a:spcBef>
                <a:spcPts val="0"/>
              </a:spcBef>
              <a:spcAft>
                <a:spcPts val="0"/>
              </a:spcAft>
              <a:buClr>
                <a:srgbClr val="595959"/>
              </a:buClr>
              <a:buSzPts val="1200"/>
              <a:buNone/>
            </a:pPr>
            <a:r>
              <a:rPr lang="fr-FR">
                <a:solidFill>
                  <a:srgbClr val="595959"/>
                </a:solidFill>
              </a:rPr>
              <a:t>3. </a:t>
            </a:r>
            <a:r>
              <a:rPr i="1" lang="fr-FR">
                <a:solidFill>
                  <a:srgbClr val="595959"/>
                </a:solidFill>
              </a:rPr>
              <a:t>[Clic]</a:t>
            </a:r>
            <a:r>
              <a:rPr lang="fr-FR">
                <a:solidFill>
                  <a:srgbClr val="595959"/>
                </a:solidFill>
              </a:rPr>
              <a:t> Pour produire de telles quantités sur d‘aussi grandes surfaces, on utilise des techniques agricoles dites extensives, et notamment des engins agricoles mécanisés, donc qui consomment des carburants pétroliers, et des engrais azotés, largement basés sur la chimie du méthane et qui, une fois au contact de l’air, se décomposent et produisent un autre gaz à effet de serre très puissant, le protoxyde d’azote (N</a:t>
            </a:r>
            <a:r>
              <a:rPr baseline="-25000" lang="fr-FR">
                <a:solidFill>
                  <a:srgbClr val="595959"/>
                </a:solidFill>
              </a:rPr>
              <a:t>2</a:t>
            </a:r>
            <a:r>
              <a:rPr lang="fr-FR">
                <a:solidFill>
                  <a:srgbClr val="595959"/>
                </a:solidFill>
              </a:rPr>
              <a:t>O). </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(A trouver : réaction de la production d‘engrais)</a:t>
            </a:r>
            <a:endParaRPr/>
          </a:p>
          <a:p>
            <a:pPr indent="0" lvl="0" marL="0" rtl="0" algn="l">
              <a:lnSpc>
                <a:spcPct val="100000"/>
              </a:lnSpc>
              <a:spcBef>
                <a:spcPts val="0"/>
              </a:spcBef>
              <a:spcAft>
                <a:spcPts val="0"/>
              </a:spcAft>
              <a:buClr>
                <a:srgbClr val="595959"/>
              </a:buClr>
              <a:buSzPts val="1200"/>
              <a:buNone/>
            </a:pPr>
            <a:r>
              <a:rPr lang="fr-FR">
                <a:solidFill>
                  <a:srgbClr val="595959"/>
                </a:solidFill>
              </a:rPr>
              <a:t>4. </a:t>
            </a:r>
            <a:r>
              <a:rPr i="1" lang="fr-FR">
                <a:solidFill>
                  <a:srgbClr val="595959"/>
                </a:solidFill>
              </a:rPr>
              <a:t>[Clic]</a:t>
            </a:r>
            <a:r>
              <a:rPr lang="fr-FR">
                <a:solidFill>
                  <a:srgbClr val="595959"/>
                </a:solidFill>
              </a:rPr>
              <a:t> Ensuite il y a toute une chaîne intermédiaire entre l‘élevage et votre assiette, c‘est ce qu‘on appelle l‘industrie agroalimentaire qui va s‘occuper des étapes de transformation, de transport et de maintien d‘une chaîne du froid. Des étapes qui s‘ajoutent à l‘empreinte carbone de notre vache. </a:t>
            </a:r>
            <a:endParaRPr/>
          </a:p>
          <a:p>
            <a:pPr indent="0" lvl="0" marL="0" rtl="0" algn="l">
              <a:lnSpc>
                <a:spcPct val="100000"/>
              </a:lnSpc>
              <a:spcBef>
                <a:spcPts val="0"/>
              </a:spcBef>
              <a:spcAft>
                <a:spcPts val="0"/>
              </a:spcAft>
              <a:buClr>
                <a:srgbClr val="595959"/>
              </a:buClr>
              <a:buSzPts val="1200"/>
              <a:buNone/>
            </a:pPr>
            <a:r>
              <a:rPr lang="fr-FR">
                <a:solidFill>
                  <a:srgbClr val="595959"/>
                </a:solidFill>
              </a:rPr>
              <a:t>5. </a:t>
            </a:r>
            <a:r>
              <a:rPr i="1" lang="fr-FR">
                <a:solidFill>
                  <a:srgbClr val="595959"/>
                </a:solidFill>
              </a:rPr>
              <a:t>[Clic]</a:t>
            </a:r>
            <a:r>
              <a:rPr lang="fr-FR">
                <a:solidFill>
                  <a:srgbClr val="595959"/>
                </a:solidFill>
              </a:rPr>
              <a:t> Enfin, les aliments achetés en grandes surfaces sont très souvent emballés dans des plastiques, des cartons, etc., sauf si vous allez chez le boucher.</a:t>
            </a:r>
            <a:endParaRPr/>
          </a:p>
          <a:p>
            <a:pPr indent="0" lvl="0" marL="0" rtl="0" algn="l">
              <a:lnSpc>
                <a:spcPct val="100000"/>
              </a:lnSpc>
              <a:spcBef>
                <a:spcPts val="0"/>
              </a:spcBef>
              <a:spcAft>
                <a:spcPts val="0"/>
              </a:spcAft>
              <a:buClr>
                <a:srgbClr val="595959"/>
              </a:buClr>
              <a:buSzPts val="1200"/>
              <a:buNone/>
            </a:pPr>
            <a:r>
              <a:rPr lang="fr-FR">
                <a:solidFill>
                  <a:srgbClr val="595959"/>
                </a:solidFill>
              </a:rPr>
              <a:t>6. Sur le fromage, même logique. </a:t>
            </a:r>
            <a:r>
              <a:rPr lang="fr-FR"/>
              <a:t>Si ça vous surprend, sachez qu’il est logique de retrouver les fromages, notamment à pâte dure, le Comté par exemple, dans les aliments les plus émetteurs, parce que pour les faire, il faut une grande quantité de lait… et donc de vaches ! Si les vaches émettent beaucoup, leur fromage aussi.</a:t>
            </a:r>
            <a:endParaRPr>
              <a:solidFill>
                <a:srgbClr val="595959"/>
              </a:solidFill>
            </a:endParaRPr>
          </a:p>
          <a:p>
            <a:pPr indent="0" lvl="0" marL="0" rtl="0" algn="l">
              <a:lnSpc>
                <a:spcPct val="100000"/>
              </a:lnSpc>
              <a:spcBef>
                <a:spcPts val="0"/>
              </a:spcBef>
              <a:spcAft>
                <a:spcPts val="0"/>
              </a:spcAft>
              <a:buClr>
                <a:srgbClr val="595959"/>
              </a:buClr>
              <a:buSzPts val="1200"/>
              <a:buNone/>
            </a:pPr>
            <a:r>
              <a:rPr b="0" lang="fr-FR">
                <a:solidFill>
                  <a:srgbClr val="595959"/>
                </a:solidFill>
              </a:rPr>
              <a:t>7. </a:t>
            </a:r>
            <a:r>
              <a:rPr b="0" i="1" lang="fr-FR">
                <a:solidFill>
                  <a:srgbClr val="595959"/>
                </a:solidFill>
              </a:rPr>
              <a:t>[Clic]</a:t>
            </a:r>
            <a:r>
              <a:rPr b="0" lang="fr-FR">
                <a:solidFill>
                  <a:srgbClr val="595959"/>
                </a:solidFill>
              </a:rPr>
              <a:t> Et donc tout ça, ça émet des gaz à effet de serre en grandes quantités.</a:t>
            </a:r>
            <a:endParaRPr/>
          </a:p>
          <a:p>
            <a:pPr indent="0" lvl="0" marL="0" rtl="0" algn="l">
              <a:lnSpc>
                <a:spcPct val="100000"/>
              </a:lnSpc>
              <a:spcBef>
                <a:spcPts val="0"/>
              </a:spcBef>
              <a:spcAft>
                <a:spcPts val="0"/>
              </a:spcAft>
              <a:buClr>
                <a:schemeClr val="dk1"/>
              </a:buClr>
              <a:buSzPts val="1200"/>
              <a:buNone/>
            </a:pPr>
            <a:r>
              <a:t/>
            </a:r>
            <a:endParaRPr b="0" i="1">
              <a:solidFill>
                <a:srgbClr val="595959"/>
              </a:solidFill>
            </a:endParaRPr>
          </a:p>
          <a:p>
            <a:pPr indent="0" lvl="0" marL="0" rtl="0" algn="l">
              <a:lnSpc>
                <a:spcPct val="100000"/>
              </a:lnSpc>
              <a:spcBef>
                <a:spcPts val="0"/>
              </a:spcBef>
              <a:spcAft>
                <a:spcPts val="0"/>
              </a:spcAft>
              <a:buSzPts val="1400"/>
              <a:buNone/>
            </a:pPr>
            <a:r>
              <a:t/>
            </a:r>
            <a:endParaRPr/>
          </a:p>
        </p:txBody>
      </p:sp>
      <p:sp>
        <p:nvSpPr>
          <p:cNvPr id="3525" name="Google Shape;3525;p9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5" name="Shape 3555"/>
        <p:cNvGrpSpPr/>
        <p:nvPr/>
      </p:nvGrpSpPr>
      <p:grpSpPr>
        <a:xfrm>
          <a:off x="0" y="0"/>
          <a:ext cx="0" cy="0"/>
          <a:chOff x="0" y="0"/>
          <a:chExt cx="0" cy="0"/>
        </a:xfrm>
      </p:grpSpPr>
      <p:sp>
        <p:nvSpPr>
          <p:cNvPr id="3556" name="Google Shape;3556;p9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7" name="Google Shape;3557;p9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rPr lang="fr-FR"/>
              <a:t>Merci de votre attention ! </a:t>
            </a:r>
            <a:endParaRPr/>
          </a:p>
        </p:txBody>
      </p:sp>
      <p:sp>
        <p:nvSpPr>
          <p:cNvPr id="3558" name="Google Shape;3558;p9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3" name="Shape 3573"/>
        <p:cNvGrpSpPr/>
        <p:nvPr/>
      </p:nvGrpSpPr>
      <p:grpSpPr>
        <a:xfrm>
          <a:off x="0" y="0"/>
          <a:ext cx="0" cy="0"/>
          <a:chOff x="0" y="0"/>
          <a:chExt cx="0" cy="0"/>
        </a:xfrm>
      </p:grpSpPr>
      <p:sp>
        <p:nvSpPr>
          <p:cNvPr id="3574" name="Google Shape;3574;p9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5" name="Google Shape;3575;p9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3576" name="Google Shape;3576;p9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1" name="Shape 3581"/>
        <p:cNvGrpSpPr/>
        <p:nvPr/>
      </p:nvGrpSpPr>
      <p:grpSpPr>
        <a:xfrm>
          <a:off x="0" y="0"/>
          <a:ext cx="0" cy="0"/>
          <a:chOff x="0" y="0"/>
          <a:chExt cx="0" cy="0"/>
        </a:xfrm>
      </p:grpSpPr>
      <p:sp>
        <p:nvSpPr>
          <p:cNvPr id="3582" name="Google Shape;3582;p9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3583" name="Google Shape;3583;p9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1" name="Shape 3591"/>
        <p:cNvGrpSpPr/>
        <p:nvPr/>
      </p:nvGrpSpPr>
      <p:grpSpPr>
        <a:xfrm>
          <a:off x="0" y="0"/>
          <a:ext cx="0" cy="0"/>
          <a:chOff x="0" y="0"/>
          <a:chExt cx="0" cy="0"/>
        </a:xfrm>
      </p:grpSpPr>
      <p:sp>
        <p:nvSpPr>
          <p:cNvPr id="3592" name="Google Shape;3592;p9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3593" name="Google Shape;3593;p9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1" name="Shape 3601"/>
        <p:cNvGrpSpPr/>
        <p:nvPr/>
      </p:nvGrpSpPr>
      <p:grpSpPr>
        <a:xfrm>
          <a:off x="0" y="0"/>
          <a:ext cx="0" cy="0"/>
          <a:chOff x="0" y="0"/>
          <a:chExt cx="0" cy="0"/>
        </a:xfrm>
      </p:grpSpPr>
      <p:sp>
        <p:nvSpPr>
          <p:cNvPr id="3602" name="Google Shape;3602;p9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3" name="Google Shape;3603;p9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i="1" lang="fr-FR"/>
              <a:t>Source? (@Olivier?)</a:t>
            </a:r>
            <a:endParaRPr/>
          </a:p>
          <a:p>
            <a:pPr indent="0" lvl="0" marL="0" rtl="0" algn="l">
              <a:lnSpc>
                <a:spcPct val="100000"/>
              </a:lnSpc>
              <a:spcBef>
                <a:spcPts val="0"/>
              </a:spcBef>
              <a:spcAft>
                <a:spcPts val="0"/>
              </a:spcAft>
              <a:buClr>
                <a:schemeClr val="dk1"/>
              </a:buClr>
              <a:buSzPts val="1200"/>
              <a:buNone/>
            </a:pPr>
            <a:r>
              <a:rPr i="1" lang="fr-FR"/>
              <a:t>Ce graphique ressemble beaucoup à </a:t>
            </a:r>
            <a:endParaRPr/>
          </a:p>
          <a:p>
            <a:pPr indent="-173385" lvl="0" marL="173385" rtl="0" algn="l">
              <a:lnSpc>
                <a:spcPct val="100000"/>
              </a:lnSpc>
              <a:spcBef>
                <a:spcPts val="0"/>
              </a:spcBef>
              <a:spcAft>
                <a:spcPts val="0"/>
              </a:spcAft>
              <a:buClr>
                <a:srgbClr val="595959"/>
              </a:buClr>
              <a:buSzPts val="900"/>
              <a:buFont typeface="Calibri"/>
              <a:buChar char="-"/>
            </a:pPr>
            <a:r>
              <a:rPr i="1" lang="fr-FR"/>
              <a:t>Celui qui apparaît dans le rapport intermédiaire Lean-ICT (fig.4 p.14 https://theshiftproject.org/wp-content/uploads/2018/05/2018-05-17_Rapport-interm%C3%A9diaire_Lean-ICT-Pour-une-sobri%C3%A9t%C3%A9-num%C3%A9rique.pdf) </a:t>
            </a:r>
            <a:endParaRPr/>
          </a:p>
          <a:p>
            <a:pPr indent="-173385" lvl="0" marL="173385" rtl="0" algn="l">
              <a:lnSpc>
                <a:spcPct val="100000"/>
              </a:lnSpc>
              <a:spcBef>
                <a:spcPts val="0"/>
              </a:spcBef>
              <a:spcAft>
                <a:spcPts val="0"/>
              </a:spcAft>
              <a:buClr>
                <a:srgbClr val="595959"/>
              </a:buClr>
              <a:buSzPts val="900"/>
              <a:buFont typeface="Calibri"/>
              <a:buChar char="-"/>
            </a:pPr>
            <a:r>
              <a:rPr i="1" lang="fr-FR"/>
              <a:t>La polychromique figure 5 du rapport final (p.20), ou sa version plus présentable dans le résumé aux décideurs du même rapport, p.5</a:t>
            </a:r>
            <a:endParaRPr/>
          </a:p>
          <a:p>
            <a:pPr indent="0" lvl="0" marL="0" rtl="0" algn="l">
              <a:lnSpc>
                <a:spcPct val="100000"/>
              </a:lnSpc>
              <a:spcBef>
                <a:spcPts val="0"/>
              </a:spcBef>
              <a:spcAft>
                <a:spcPts val="0"/>
              </a:spcAft>
              <a:buClr>
                <a:schemeClr val="dk1"/>
              </a:buClr>
              <a:buSzPts val="1200"/>
              <a:buNone/>
            </a:pPr>
            <a:r>
              <a:rPr i="1" lang="fr-FR"/>
              <a:t>Les 2 semblent compatibles, mais ne se recoupent pas exactement.</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La consommation d’énergie du numérique se divise à peu près équitablement entre production des équipements (52%, quasi-intégralement affectés aux terminaux) et leur utilisation (48%, équitablement répartis entre réseaux, data centers et terminaux). Autrement dit, pour avoir un impact significatif au niveau individuel (donc hors innovation technico-économique) sur sa consommation d’énergie numérique, il faut bien jouer sur les 2 aspects: maîtriser son nombre d’équipements </a:t>
            </a:r>
            <a:r>
              <a:rPr i="1" lang="fr-FR" u="sng"/>
              <a:t>et</a:t>
            </a:r>
            <a:r>
              <a:rPr i="1" lang="fr-FR"/>
              <a:t> ses usages.</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Utiliser les veilles profondes et éteindre les appareils qu’on n’utilise pas, par exemple les box internet. Utiliser des multiprises avec bouton off.</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A vérifier / sourcer : avoir Linux comme système d’exploitation permettrait de faire durer un ordinateur plus longtemps.</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A vérifier / sourcer (Cf Maxime du Shift): couper les données mobile de son mobile, car recevoir ses data via le wifi serait 23 fois moins émissif </a:t>
            </a:r>
            <a:endParaRPr/>
          </a:p>
          <a:p>
            <a:pPr indent="0" lvl="0" marL="0" rtl="0" algn="l">
              <a:lnSpc>
                <a:spcPct val="100000"/>
              </a:lnSpc>
              <a:spcBef>
                <a:spcPts val="0"/>
              </a:spcBef>
              <a:spcAft>
                <a:spcPts val="0"/>
              </a:spcAft>
              <a:buSzPts val="1400"/>
              <a:buNone/>
            </a:pPr>
            <a:r>
              <a:t/>
            </a:r>
            <a:endParaRPr/>
          </a:p>
        </p:txBody>
      </p:sp>
      <p:sp>
        <p:nvSpPr>
          <p:cNvPr id="3604" name="Google Shape;3604;p9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1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a:t>A quoi est-dû le réchauffement climatique? </a:t>
            </a:r>
            <a:r>
              <a:rPr i="1" lang="fr-FR"/>
              <a:t>[Clic]</a:t>
            </a:r>
            <a:r>
              <a:rPr lang="fr-FR"/>
              <a:t> A l’effet de serre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a:p>
          <a:p>
            <a:pPr indent="0" lvl="0" marL="0" rtl="0" algn="l">
              <a:lnSpc>
                <a:spcPct val="100000"/>
              </a:lnSpc>
              <a:spcBef>
                <a:spcPts val="0"/>
              </a:spcBef>
              <a:spcAft>
                <a:spcPts val="0"/>
              </a:spcAft>
              <a:buClr>
                <a:schemeClr val="dk1"/>
              </a:buClr>
              <a:buSzPts val="1200"/>
              <a:buNone/>
            </a:pPr>
            <a:r>
              <a:rPr i="1" lang="fr-FR"/>
              <a:t>A ce moment de la conférence, selon le contexte où elle a lieu et selon le niveau de connaissances qu’on suppose de la part du public, on peut demander s’il est nécessaire de revenir sur le fonctionnement de l’effet de serre (si besoin en précisant qu’il n’y a aucun problème à revenir sur les basiques, qu’il faut avoir en tête pour la suite de la conférence). Si </a:t>
            </a:r>
            <a:r>
              <a:rPr b="1" i="1" lang="fr-FR"/>
              <a:t>tout</a:t>
            </a:r>
            <a:r>
              <a:rPr b="0" i="0" lang="fr-FR"/>
              <a:t> </a:t>
            </a:r>
            <a:r>
              <a:rPr b="0" i="1" lang="fr-FR"/>
              <a:t>le </a:t>
            </a:r>
            <a:r>
              <a:rPr i="1" lang="fr-FR"/>
              <a:t>public considère être au point sur le fonctionnement de l’effet de serre, on peut sauter les 3 diapos suivantes.</a:t>
            </a:r>
            <a:endParaRPr/>
          </a:p>
          <a:p>
            <a:pPr indent="0" lvl="0" marL="0" rtl="0" algn="l">
              <a:lnSpc>
                <a:spcPct val="100000"/>
              </a:lnSpc>
              <a:spcBef>
                <a:spcPts val="0"/>
              </a:spcBef>
              <a:spcAft>
                <a:spcPts val="0"/>
              </a:spcAft>
              <a:buClr>
                <a:schemeClr val="dk1"/>
              </a:buClr>
              <a:buSzPts val="1200"/>
              <a:buNone/>
            </a:pPr>
            <a:r>
              <a:t/>
            </a:r>
            <a:endParaRPr/>
          </a:p>
        </p:txBody>
      </p:sp>
      <p:sp>
        <p:nvSpPr>
          <p:cNvPr id="497" name="Google Shape;497;p1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500"/>
              <a:buNone/>
            </a:pPr>
            <a:fld id="{00000000-1234-1234-1234-123412341234}" type="slidenum">
              <a:rPr lang="fr-FR" sz="1500"/>
              <a:t>‹#›</a:t>
            </a:fld>
            <a:endParaRPr sz="15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9" name="Shape 3619"/>
        <p:cNvGrpSpPr/>
        <p:nvPr/>
      </p:nvGrpSpPr>
      <p:grpSpPr>
        <a:xfrm>
          <a:off x="0" y="0"/>
          <a:ext cx="0" cy="0"/>
          <a:chOff x="0" y="0"/>
          <a:chExt cx="0" cy="0"/>
        </a:xfrm>
      </p:grpSpPr>
      <p:sp>
        <p:nvSpPr>
          <p:cNvPr id="3620" name="Google Shape;3620;p9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1" name="Google Shape;3621;p9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Source: Lean-ICT fig.14 p.30 et Apple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Plus le nombre de fonctionnalités, la performance et la miniaturisation augmente, plus l’empreinte carbone des terminaux augmente. Du point de vue de l’empreinte carbone, il faut donc se passer des équipements numériques qui ont plusieurs fois les mêmes fonctionnalités.</a:t>
            </a:r>
            <a:endParaRPr/>
          </a:p>
          <a:p>
            <a:pPr indent="0" lvl="0" marL="0" rtl="0" algn="l">
              <a:lnSpc>
                <a:spcPct val="100000"/>
              </a:lnSpc>
              <a:spcBef>
                <a:spcPts val="0"/>
              </a:spcBef>
              <a:spcAft>
                <a:spcPts val="0"/>
              </a:spcAft>
              <a:buClr>
                <a:schemeClr val="dk1"/>
              </a:buClr>
              <a:buSzPts val="1200"/>
              <a:buNone/>
            </a:pPr>
            <a:r>
              <a:rPr i="1" lang="fr-FR"/>
              <a:t>En ordre de grandeur, 1 smartphone produit, c’est donc la même empreinte carbone que quelques centaines de km en voiture, ou que 1 kg de bœuf. Ne pas acheter un smartphone tous les 2 ans n’est donc </a:t>
            </a:r>
            <a:r>
              <a:rPr b="1" i="1" lang="fr-FR"/>
              <a:t>pas </a:t>
            </a:r>
            <a:r>
              <a:rPr i="1" lang="fr-FR"/>
              <a:t>aussi efficace que, par exemple, devenir végétarien, ou avoir un trajet domicile-travail faisable à pied, à vélo ou en transport en commun.</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Côté consommation, avoir aussi en tête que plus la surface d’un écran augmente (i.e. plus la longueur de sa </a:t>
            </a:r>
            <a:r>
              <a:rPr b="1" i="1" lang="fr-FR"/>
              <a:t>diagonale</a:t>
            </a:r>
            <a:r>
              <a:rPr i="1" lang="fr-FR"/>
              <a:t> augmente), plus sa consommation augmente. Donc un écran plus grand va davantage solliciter la batterie, qu’il faudra changer plus vite.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A noter : si l’empreinte carbone du numérique se répartit entre émissions de production des équipement et émissions d’utilisation, dans le cas spécifique du smartphone, l’empreinte carbone de l’ensemble du cycle de vie est à 90% située dans les émissions de production.</a:t>
            </a:r>
            <a:endParaRPr/>
          </a:p>
        </p:txBody>
      </p:sp>
      <p:sp>
        <p:nvSpPr>
          <p:cNvPr id="3622" name="Google Shape;3622;p9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3" name="Shape 3663"/>
        <p:cNvGrpSpPr/>
        <p:nvPr/>
      </p:nvGrpSpPr>
      <p:grpSpPr>
        <a:xfrm>
          <a:off x="0" y="0"/>
          <a:ext cx="0" cy="0"/>
          <a:chOff x="0" y="0"/>
          <a:chExt cx="0" cy="0"/>
        </a:xfrm>
      </p:grpSpPr>
      <p:sp>
        <p:nvSpPr>
          <p:cNvPr id="3664" name="Google Shape;3664;p9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5" name="Google Shape;3665;p9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Source: Lean-ICT fig.14 p.30 et Apple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Plus le nombre de fonctionnalités, la performance et la miniaturisation augmente, plus l’empreinte carbone des terminaux augmente. Du point de vue de l’empreinte carbone, il faut donc se passer des équipements numériques qui ont plusieurs fois les mêmes fonctionnalités.</a:t>
            </a:r>
            <a:endParaRPr/>
          </a:p>
          <a:p>
            <a:pPr indent="0" lvl="0" marL="0" rtl="0" algn="l">
              <a:lnSpc>
                <a:spcPct val="100000"/>
              </a:lnSpc>
              <a:spcBef>
                <a:spcPts val="0"/>
              </a:spcBef>
              <a:spcAft>
                <a:spcPts val="0"/>
              </a:spcAft>
              <a:buClr>
                <a:schemeClr val="dk1"/>
              </a:buClr>
              <a:buSzPts val="1200"/>
              <a:buNone/>
            </a:pPr>
            <a:r>
              <a:rPr i="1" lang="fr-FR"/>
              <a:t>En ordre de grandeur, 1 smartphone produit, c’est donc la même empreinte carbone que quelques centaines de km en voiture, ou que 1 kg de bœuf. Ne pas acheter un smartphone tous les 2 ans n’est donc </a:t>
            </a:r>
            <a:r>
              <a:rPr b="1" i="1" lang="fr-FR"/>
              <a:t>pas </a:t>
            </a:r>
            <a:r>
              <a:rPr i="1" lang="fr-FR"/>
              <a:t>aussi efficace que, par exemple, devenir végétarien, ou avoir un trajet domicile-travail faisable à pied, à vélo ou en transport en commun.</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Côté consommation, avoir aussi en tête que plus la surface d’un écran augmente (i.e. plus la longueur de sa </a:t>
            </a:r>
            <a:r>
              <a:rPr b="1" i="1" lang="fr-FR"/>
              <a:t>diagonale</a:t>
            </a:r>
            <a:r>
              <a:rPr i="1" lang="fr-FR"/>
              <a:t> augmente), plus sa consommation augmente. Donc un écran plus grand va davantage solliciter la batterie, qu’il faudra changer plus vite.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A noter : si l’empreinte carbone du numérique se répartit entre émissions de production des équipement et émissions d’utilisation, dans le cas spécifique du smartphone, l’empreinte carbone de l’ensemble du cycle de vie est à 90% située dans les émissions de production.</a:t>
            </a:r>
            <a:endParaRPr/>
          </a:p>
        </p:txBody>
      </p:sp>
      <p:sp>
        <p:nvSpPr>
          <p:cNvPr id="3666" name="Google Shape;3666;p9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0" name="Shape 3680"/>
        <p:cNvGrpSpPr/>
        <p:nvPr/>
      </p:nvGrpSpPr>
      <p:grpSpPr>
        <a:xfrm>
          <a:off x="0" y="0"/>
          <a:ext cx="0" cy="0"/>
          <a:chOff x="0" y="0"/>
          <a:chExt cx="0" cy="0"/>
        </a:xfrm>
      </p:grpSpPr>
      <p:sp>
        <p:nvSpPr>
          <p:cNvPr id="3681" name="Google Shape;3681;p9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2" name="Google Shape;3682;p9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SzPts val="1400"/>
              <a:buNone/>
            </a:pPr>
            <a:r>
              <a:rPr b="1" i="1" lang="fr-FR" sz="600">
                <a:solidFill>
                  <a:srgbClr val="595959"/>
                </a:solidFill>
              </a:rPr>
              <a:t>Partie 1 : </a:t>
            </a:r>
            <a:r>
              <a:rPr b="1" i="1" lang="fr-FR" sz="600"/>
              <a:t>Réduire le plus possible l’utilisation de la voiture</a:t>
            </a:r>
            <a:endParaRPr sz="600"/>
          </a:p>
          <a:p>
            <a:pPr indent="0" lvl="0" marL="0" rtl="0" algn="l">
              <a:lnSpc>
                <a:spcPct val="80000"/>
              </a:lnSpc>
              <a:spcBef>
                <a:spcPts val="0"/>
              </a:spcBef>
              <a:spcAft>
                <a:spcPts val="0"/>
              </a:spcAft>
              <a:buSzPts val="1400"/>
              <a:buNone/>
            </a:pPr>
            <a:r>
              <a:rPr i="1" lang="fr-FR" sz="600"/>
              <a:t>Ici le calcul prend en compte le fait de ne plus utiliser la voiture </a:t>
            </a:r>
            <a:r>
              <a:rPr b="1" i="1" lang="fr-FR" sz="600"/>
              <a:t>pour les trajets du quotidien en milieu urbain.</a:t>
            </a:r>
            <a:endParaRPr b="1"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Le transport représente 27% de l’empreinte d’un Français moyen, soit (27% * 9’900=) 2’673 kg éq. CO</a:t>
            </a:r>
            <a:r>
              <a:rPr baseline="-25000" i="1" lang="fr-FR" sz="600">
                <a:solidFill>
                  <a:srgbClr val="595959"/>
                </a:solidFill>
              </a:rPr>
              <a:t>2</a:t>
            </a:r>
            <a:r>
              <a:rPr i="1" lang="fr-FR" sz="600">
                <a:solidFill>
                  <a:srgbClr val="595959"/>
                </a:solidFill>
              </a:rPr>
              <a:t>.</a:t>
            </a:r>
            <a:endParaRPr sz="600"/>
          </a:p>
          <a:p>
            <a:pPr indent="0" lvl="0" marL="0" rtl="0" algn="l">
              <a:lnSpc>
                <a:spcPct val="80000"/>
              </a:lnSpc>
              <a:spcBef>
                <a:spcPts val="0"/>
              </a:spcBef>
              <a:spcAft>
                <a:spcPts val="0"/>
              </a:spcAft>
              <a:buSzPts val="1400"/>
              <a:buNone/>
            </a:pPr>
            <a:r>
              <a:rPr i="1" lang="fr-FR" sz="600">
                <a:solidFill>
                  <a:srgbClr val="595959"/>
                </a:solidFill>
              </a:rPr>
              <a:t>Dans cette empreinte carbone, 77% provient de l’utilisation de la voiture (cf. diapo 1). Donc (77% * 2’673 kg=) 2’060 kg éq CO</a:t>
            </a:r>
            <a:r>
              <a:rPr baseline="-25000" i="1" lang="fr-FR" sz="600">
                <a:solidFill>
                  <a:srgbClr val="595959"/>
                </a:solidFill>
              </a:rPr>
              <a:t>2</a:t>
            </a:r>
            <a:r>
              <a:rPr i="1" lang="fr-FR" sz="600">
                <a:solidFill>
                  <a:srgbClr val="595959"/>
                </a:solidFill>
              </a:rPr>
              <a:t> pour la voiture. (et 430 kg éq. CO</a:t>
            </a:r>
            <a:r>
              <a:rPr baseline="-25000" i="1" lang="fr-FR" sz="600">
                <a:solidFill>
                  <a:srgbClr val="595959"/>
                </a:solidFill>
              </a:rPr>
              <a:t>2</a:t>
            </a:r>
            <a:r>
              <a:rPr i="1" lang="fr-FR" sz="600">
                <a:solidFill>
                  <a:srgbClr val="595959"/>
                </a:solidFill>
              </a:rPr>
              <a:t> pour « Avion » selon la même logique et 187 kg CO</a:t>
            </a:r>
            <a:r>
              <a:rPr baseline="-25000" i="1" lang="fr-FR" sz="600">
                <a:solidFill>
                  <a:srgbClr val="595959"/>
                </a:solidFill>
              </a:rPr>
              <a:t>2</a:t>
            </a:r>
            <a:r>
              <a:rPr i="1" lang="fr-FR" sz="600">
                <a:solidFill>
                  <a:srgbClr val="595959"/>
                </a:solidFill>
              </a:rPr>
              <a:t> pour « Autres », en arrondissant à la dizaine la plus proche)</a:t>
            </a:r>
            <a:endParaRPr sz="600"/>
          </a:p>
          <a:p>
            <a:pPr indent="0" lvl="0" marL="0" rtl="0" algn="l">
              <a:lnSpc>
                <a:spcPct val="80000"/>
              </a:lnSpc>
              <a:spcBef>
                <a:spcPts val="0"/>
              </a:spcBef>
              <a:spcAft>
                <a:spcPts val="0"/>
              </a:spcAft>
              <a:buSzPts val="1400"/>
              <a:buNone/>
            </a:pPr>
            <a:r>
              <a:rPr i="1" lang="fr-FR" sz="600">
                <a:solidFill>
                  <a:srgbClr val="595959"/>
                </a:solidFill>
              </a:rPr>
              <a:t>🡪 Dans l’empreinte carbone d’un Français moyen, sur 9,9 tonnes, nos trajets personnels en voiture sont responsables de plus de 2 t d’éq. CO</a:t>
            </a:r>
            <a:r>
              <a:rPr baseline="-25000" i="1" lang="fr-FR" sz="600">
                <a:solidFill>
                  <a:srgbClr val="595959"/>
                </a:solidFill>
              </a:rPr>
              <a:t>2</a:t>
            </a:r>
            <a:r>
              <a:rPr i="1" lang="fr-FR" sz="600">
                <a:solidFill>
                  <a:srgbClr val="595959"/>
                </a:solidFill>
              </a:rPr>
              <a:t>. </a:t>
            </a:r>
            <a:endParaRPr/>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Si l’on considère que 80% de la population vit en ville et que les distances domicile-travail en zone urbaine sont responsables de 0,55t de CO</a:t>
            </a:r>
            <a:r>
              <a:rPr baseline="-25000" i="1" lang="fr-FR" sz="600">
                <a:solidFill>
                  <a:srgbClr val="595959"/>
                </a:solidFill>
              </a:rPr>
              <a:t>2</a:t>
            </a:r>
            <a:r>
              <a:rPr i="1" lang="fr-FR" sz="600">
                <a:solidFill>
                  <a:srgbClr val="595959"/>
                </a:solidFill>
              </a:rPr>
              <a:t> par personne et par an [Source : </a:t>
            </a:r>
            <a:r>
              <a:rPr i="1" lang="fr-FR" sz="600"/>
              <a:t>Les émissions de CO</a:t>
            </a:r>
            <a:r>
              <a:rPr baseline="-25000" i="1" lang="fr-FR" sz="600"/>
              <a:t>2</a:t>
            </a:r>
            <a:r>
              <a:rPr i="1" lang="fr-FR" sz="600"/>
              <a:t> liées aux déplacements domicile-travail et domicile-études en Languedoc-Roussillon (ADEME, Avril 2011)]</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Top 1 : ne plus utiliser la voiture pour aller travailler en zone urbaine 🡪 économies de 550 kg en moyenne par an pour 80% de la population 2’060−550×0,8= 1’620 kg éq. CO</a:t>
            </a:r>
            <a:r>
              <a:rPr baseline="-25000" i="1" lang="fr-FR" sz="600">
                <a:solidFill>
                  <a:srgbClr val="595959"/>
                </a:solidFill>
              </a:rPr>
              <a:t>2.</a:t>
            </a:r>
            <a:r>
              <a:rPr i="1" lang="fr-FR" sz="600">
                <a:solidFill>
                  <a:srgbClr val="595959"/>
                </a:solidFill>
              </a:rPr>
              <a:t> </a:t>
            </a:r>
            <a:endParaRPr sz="600"/>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Si on remplace ce trajet par des transports en communs et qu’on prend comme hypothèse que ces derniers consomment 3 fois moins que la voiture, alors (550*0,8)/3= +147kg éq. CO</a:t>
            </a:r>
            <a:r>
              <a:rPr baseline="-25000" i="1" lang="fr-FR" sz="600">
                <a:solidFill>
                  <a:srgbClr val="595959"/>
                </a:solidFill>
              </a:rPr>
              <a:t>2</a:t>
            </a:r>
            <a:r>
              <a:rPr i="1" lang="fr-FR" sz="600">
                <a:solidFill>
                  <a:srgbClr val="595959"/>
                </a:solidFill>
              </a:rPr>
              <a:t> dans la catégorie « Autres »</a:t>
            </a:r>
            <a:endParaRPr sz="600"/>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b="1" i="1" lang="fr-FR" sz="600">
                <a:solidFill>
                  <a:srgbClr val="595959"/>
                </a:solidFill>
              </a:rPr>
              <a:t>Partie  2 : </a:t>
            </a:r>
            <a:r>
              <a:rPr b="1" i="1" lang="fr-FR" sz="600"/>
              <a:t>Pour les trajets longs, privilégier le train</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Réduire de 75% l’avion lors de ces déplacements 🡪 économies de 0,75×16% sur notre empreinte carbone liée au transport (soit 0,75×16% de 2’673 kg éq. CO</a:t>
            </a:r>
            <a:r>
              <a:rPr baseline="-25000" i="1" lang="fr-FR" sz="600">
                <a:solidFill>
                  <a:srgbClr val="595959"/>
                </a:solidFill>
              </a:rPr>
              <a:t>2</a:t>
            </a:r>
            <a:r>
              <a:rPr i="1" lang="fr-FR" sz="600">
                <a:solidFill>
                  <a:srgbClr val="595959"/>
                </a:solidFill>
              </a:rPr>
              <a:t> = 320 kg éq. CO</a:t>
            </a:r>
            <a:r>
              <a:rPr baseline="-25000" i="1" lang="fr-FR" sz="600">
                <a:solidFill>
                  <a:srgbClr val="595959"/>
                </a:solidFill>
              </a:rPr>
              <a:t>2</a:t>
            </a:r>
            <a:r>
              <a:rPr i="1" lang="fr-FR" sz="600">
                <a:solidFill>
                  <a:srgbClr val="595959"/>
                </a:solidFill>
              </a:rPr>
              <a:t>) 🡪 On passe à 25% dans la part de l’aviation. </a:t>
            </a:r>
            <a:endParaRPr sz="600"/>
          </a:p>
          <a:p>
            <a:pPr indent="0" lvl="0" marL="0" rtl="0" algn="l">
              <a:lnSpc>
                <a:spcPct val="80000"/>
              </a:lnSpc>
              <a:spcBef>
                <a:spcPts val="0"/>
              </a:spcBef>
              <a:spcAft>
                <a:spcPts val="0"/>
              </a:spcAft>
              <a:buSzPts val="1400"/>
              <a:buNone/>
            </a:pPr>
            <a:r>
              <a:rPr i="1" lang="fr-FR" sz="600">
                <a:solidFill>
                  <a:srgbClr val="595959"/>
                </a:solidFill>
              </a:rPr>
              <a:t>On imagine remplacer l’avion par le train et le bus, avec l’hypothèse qu’en moyenne, ils émettent 10 fois moins que l’avion donc 10% * 320 = +32 kg éq. CO</a:t>
            </a:r>
            <a:r>
              <a:rPr baseline="-25000" i="1" lang="fr-FR" sz="600">
                <a:solidFill>
                  <a:srgbClr val="595959"/>
                </a:solidFill>
              </a:rPr>
              <a:t>2</a:t>
            </a:r>
            <a:r>
              <a:rPr i="1" lang="fr-FR" sz="600">
                <a:solidFill>
                  <a:srgbClr val="595959"/>
                </a:solidFill>
              </a:rPr>
              <a:t> dans catégories « Autres »</a:t>
            </a:r>
            <a:endParaRPr sz="600"/>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b="1" i="1" lang="fr-FR" sz="600">
                <a:solidFill>
                  <a:srgbClr val="595959"/>
                </a:solidFill>
              </a:rPr>
              <a:t>Partie 3 : </a:t>
            </a:r>
            <a:r>
              <a:rPr b="1" i="1" lang="fr-FR" sz="600"/>
              <a:t>Adopter l’éco-conduite</a:t>
            </a:r>
            <a:endParaRPr/>
          </a:p>
          <a:p>
            <a:pPr indent="0" lvl="0" marL="0" rtl="0" algn="l">
              <a:lnSpc>
                <a:spcPct val="80000"/>
              </a:lnSpc>
              <a:spcBef>
                <a:spcPts val="0"/>
              </a:spcBef>
              <a:spcAft>
                <a:spcPts val="0"/>
              </a:spcAft>
              <a:buSzPts val="1400"/>
              <a:buNone/>
            </a:pPr>
            <a:r>
              <a:rPr i="1" lang="fr-FR" sz="600">
                <a:solidFill>
                  <a:srgbClr val="595959"/>
                </a:solidFill>
              </a:rPr>
              <a:t>On prend comme hypothèse qu’on peut réduire de 20% sa consommation de carburant (rouler le plus souvent possible à vitesse stabilisée, à la fois sur le rapport le plus long possible et avec le pied léger sur l’accélérateur ; utiliser moins la climatisation ; avoir des pneus bien gonflés, voire un peu surgonflés…) donc −20% d’émissions en simplifiant, soit 1’620×0,8 = 1’300 kg éq CO</a:t>
            </a:r>
            <a:r>
              <a:rPr baseline="-25000" i="1" lang="fr-FR" sz="600">
                <a:solidFill>
                  <a:srgbClr val="595959"/>
                </a:solidFill>
              </a:rPr>
              <a:t>2 </a:t>
            </a:r>
            <a:r>
              <a:rPr i="1" lang="fr-FR" sz="600">
                <a:solidFill>
                  <a:srgbClr val="595959"/>
                </a:solidFill>
              </a:rPr>
              <a:t> (Attention : on repart de la nouvelle empreinte carbone de la voiture calculée au Top 1 !)</a:t>
            </a:r>
            <a:endParaRPr baseline="-25000" i="1" sz="600">
              <a:solidFill>
                <a:srgbClr val="595959"/>
              </a:solidFill>
            </a:endParaRPr>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lang="fr-FR" sz="600" u="sng"/>
              <a:t>PCAE Paris&lt;Inversion des Top 1 et Top 2 pour les Parisiens : le Top 1 est « Pour les trajets longs, privilégier le train »; le Top 2 des Parisiens est « Réduire le plus possible l’utilisation de la voiture ».\&gt;PCAE Paris</a:t>
            </a:r>
            <a:endParaRPr i="1" sz="600">
              <a:solidFill>
                <a:srgbClr val="595959"/>
              </a:solidFill>
            </a:endParaRPr>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b="1" i="1" lang="fr-FR" sz="600">
                <a:solidFill>
                  <a:srgbClr val="595959"/>
                </a:solidFill>
              </a:rPr>
              <a:t>Bilan :</a:t>
            </a:r>
            <a:endParaRPr sz="600"/>
          </a:p>
          <a:p>
            <a:pPr indent="0" lvl="0" marL="0" rtl="0" algn="l">
              <a:lnSpc>
                <a:spcPct val="80000"/>
              </a:lnSpc>
              <a:spcBef>
                <a:spcPts val="0"/>
              </a:spcBef>
              <a:spcAft>
                <a:spcPts val="0"/>
              </a:spcAft>
              <a:buSzPts val="1400"/>
              <a:buNone/>
            </a:pPr>
            <a:r>
              <a:rPr i="1" lang="fr-FR" sz="600">
                <a:solidFill>
                  <a:srgbClr val="595959"/>
                </a:solidFill>
              </a:rPr>
              <a:t>Pour les économies de CO</a:t>
            </a:r>
            <a:r>
              <a:rPr baseline="-25000" i="1" lang="fr-FR" sz="600">
                <a:solidFill>
                  <a:srgbClr val="595959"/>
                </a:solidFill>
              </a:rPr>
              <a:t>2</a:t>
            </a:r>
            <a:r>
              <a:rPr i="1" lang="fr-FR" sz="600">
                <a:solidFill>
                  <a:srgbClr val="595959"/>
                </a:solidFill>
              </a:rPr>
              <a:t>, au total : 2’673 kg éq. CO</a:t>
            </a:r>
            <a:r>
              <a:rPr baseline="-25000" i="1" lang="fr-FR" sz="600">
                <a:solidFill>
                  <a:srgbClr val="595959"/>
                </a:solidFill>
              </a:rPr>
              <a:t>2</a:t>
            </a:r>
            <a:r>
              <a:rPr i="1" lang="fr-FR" sz="600">
                <a:solidFill>
                  <a:srgbClr val="595959"/>
                </a:solidFill>
              </a:rPr>
              <a:t> (total) − 550 kg×0,8 (Top 1) − 320 kg (Top 2) – (1’620×0,2) (Top 3) = 1’593 kg éq CO</a:t>
            </a:r>
            <a:r>
              <a:rPr baseline="-25000" i="1" lang="fr-FR" sz="600">
                <a:solidFill>
                  <a:srgbClr val="595959"/>
                </a:solidFill>
              </a:rPr>
              <a:t>2</a:t>
            </a:r>
            <a:r>
              <a:rPr i="1" lang="fr-FR" sz="600">
                <a:solidFill>
                  <a:srgbClr val="595959"/>
                </a:solidFill>
              </a:rPr>
              <a:t> 🡪 Soit −40% par rapport à 2’673 kg éq. CO</a:t>
            </a:r>
            <a:r>
              <a:rPr baseline="-25000" i="1" lang="fr-FR" sz="600">
                <a:solidFill>
                  <a:srgbClr val="595959"/>
                </a:solidFill>
              </a:rPr>
              <a:t>2. </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Mais on ajoute de nouvelles émissions dans « Autres » : + 147 kg CO</a:t>
            </a:r>
            <a:r>
              <a:rPr baseline="-25000" i="1" lang="fr-FR" sz="600">
                <a:solidFill>
                  <a:srgbClr val="595959"/>
                </a:solidFill>
              </a:rPr>
              <a:t>2</a:t>
            </a:r>
            <a:r>
              <a:rPr i="1" lang="fr-FR" sz="600">
                <a:solidFill>
                  <a:srgbClr val="595959"/>
                </a:solidFill>
              </a:rPr>
              <a:t> (Top 1) + 32 kg CO</a:t>
            </a:r>
            <a:r>
              <a:rPr baseline="-25000" i="1" lang="fr-FR" sz="600">
                <a:solidFill>
                  <a:srgbClr val="595959"/>
                </a:solidFill>
              </a:rPr>
              <a:t>2</a:t>
            </a:r>
            <a:r>
              <a:rPr i="1" lang="fr-FR" sz="600">
                <a:solidFill>
                  <a:srgbClr val="595959"/>
                </a:solidFill>
              </a:rPr>
              <a:t> (Top 2) = 180 kg éq. CO</a:t>
            </a:r>
            <a:r>
              <a:rPr baseline="-25000" i="1" lang="fr-FR" sz="600">
                <a:solidFill>
                  <a:srgbClr val="595959"/>
                </a:solidFill>
              </a:rPr>
              <a:t>2</a:t>
            </a:r>
            <a:r>
              <a:rPr i="1" lang="fr-FR" sz="600">
                <a:solidFill>
                  <a:srgbClr val="595959"/>
                </a:solidFill>
              </a:rPr>
              <a:t> 🡪 Soit une multiplication par 2 des émissions dans « Autres » qui sont initialement à 187 kg CO</a:t>
            </a:r>
            <a:r>
              <a:rPr baseline="-25000" i="1" lang="fr-FR" sz="600">
                <a:solidFill>
                  <a:srgbClr val="595959"/>
                </a:solidFill>
              </a:rPr>
              <a:t>2</a:t>
            </a:r>
            <a:r>
              <a:rPr i="1" lang="fr-FR" sz="600">
                <a:solidFill>
                  <a:srgbClr val="595959"/>
                </a:solidFill>
              </a:rPr>
              <a:t>. </a:t>
            </a:r>
            <a:endParaRPr sz="600"/>
          </a:p>
          <a:p>
            <a:pPr indent="0" lvl="0" marL="0" rtl="0" algn="l">
              <a:lnSpc>
                <a:spcPct val="80000"/>
              </a:lnSpc>
              <a:spcBef>
                <a:spcPts val="0"/>
              </a:spcBef>
              <a:spcAft>
                <a:spcPts val="0"/>
              </a:spcAft>
              <a:buSzPts val="1400"/>
              <a:buNone/>
            </a:pPr>
            <a:r>
              <a:t/>
            </a:r>
            <a:endParaRPr i="1" sz="600">
              <a:solidFill>
                <a:srgbClr val="595959"/>
              </a:solidFill>
            </a:endParaRPr>
          </a:p>
          <a:p>
            <a:pPr indent="0" lvl="0" marL="0" rtl="0" algn="l">
              <a:lnSpc>
                <a:spcPct val="80000"/>
              </a:lnSpc>
              <a:spcBef>
                <a:spcPts val="0"/>
              </a:spcBef>
              <a:spcAft>
                <a:spcPts val="0"/>
              </a:spcAft>
              <a:buSzPts val="1400"/>
              <a:buNone/>
            </a:pPr>
            <a:r>
              <a:rPr i="1" lang="fr-FR" sz="600">
                <a:solidFill>
                  <a:srgbClr val="595959"/>
                </a:solidFill>
              </a:rPr>
              <a:t>La nouvelle empreinte carbone est : 1’300 + 80 + 367 = 1’747 kg éq. CO</a:t>
            </a:r>
            <a:r>
              <a:rPr baseline="-25000" i="1" lang="fr-FR" sz="600">
                <a:solidFill>
                  <a:srgbClr val="595959"/>
                </a:solidFill>
              </a:rPr>
              <a:t>2</a:t>
            </a:r>
            <a:r>
              <a:rPr i="1" lang="fr-FR" sz="600">
                <a:solidFill>
                  <a:srgbClr val="595959"/>
                </a:solidFill>
              </a:rPr>
              <a:t> (contre 2’673 kg éq. CO</a:t>
            </a:r>
            <a:r>
              <a:rPr baseline="-25000" i="1" lang="fr-FR" sz="600">
                <a:solidFill>
                  <a:srgbClr val="595959"/>
                </a:solidFill>
              </a:rPr>
              <a:t>2</a:t>
            </a:r>
            <a:r>
              <a:rPr i="1" lang="fr-FR" sz="600">
                <a:solidFill>
                  <a:srgbClr val="595959"/>
                </a:solidFill>
              </a:rPr>
              <a:t> initialement) dont 1’300 dans « Voitures », 80 dans « Avion » et 187+180 = 367 kg éq CO</a:t>
            </a:r>
            <a:r>
              <a:rPr baseline="-25000" i="1" lang="fr-FR" sz="600">
                <a:solidFill>
                  <a:srgbClr val="595959"/>
                </a:solidFill>
              </a:rPr>
              <a:t>2</a:t>
            </a:r>
            <a:r>
              <a:rPr i="1" lang="fr-FR" sz="600">
                <a:solidFill>
                  <a:srgbClr val="595959"/>
                </a:solidFill>
              </a:rPr>
              <a:t> dans « Autres  »</a:t>
            </a:r>
            <a:endParaRPr sz="600"/>
          </a:p>
          <a:p>
            <a:pPr indent="0" lvl="0" marL="0" rtl="0" algn="l">
              <a:lnSpc>
                <a:spcPct val="80000"/>
              </a:lnSpc>
              <a:spcBef>
                <a:spcPts val="0"/>
              </a:spcBef>
              <a:spcAft>
                <a:spcPts val="0"/>
              </a:spcAft>
              <a:buSzPts val="1400"/>
              <a:buNone/>
            </a:pPr>
            <a:r>
              <a:rPr b="1" i="1" lang="fr-FR" sz="600">
                <a:solidFill>
                  <a:srgbClr val="595959"/>
                </a:solidFill>
              </a:rPr>
              <a:t>Au total : </a:t>
            </a:r>
            <a:r>
              <a:rPr i="1" lang="fr-FR" sz="600">
                <a:solidFill>
                  <a:srgbClr val="595959"/>
                </a:solidFill>
              </a:rPr>
              <a:t>1’747/2’673= 65%. </a:t>
            </a:r>
            <a:r>
              <a:rPr b="1" i="1" lang="fr-FR" sz="600">
                <a:solidFill>
                  <a:srgbClr val="595959"/>
                </a:solidFill>
              </a:rPr>
              <a:t>Soit une économie totale de 35% de CO</a:t>
            </a:r>
            <a:r>
              <a:rPr b="1" baseline="-25000" i="1" lang="fr-FR" sz="600">
                <a:solidFill>
                  <a:srgbClr val="595959"/>
                </a:solidFill>
              </a:rPr>
              <a:t>2</a:t>
            </a:r>
            <a:endParaRPr sz="600"/>
          </a:p>
          <a:p>
            <a:pPr indent="0" lvl="0" marL="0" rtl="0" algn="l">
              <a:lnSpc>
                <a:spcPct val="80000"/>
              </a:lnSpc>
              <a:spcBef>
                <a:spcPts val="0"/>
              </a:spcBef>
              <a:spcAft>
                <a:spcPts val="0"/>
              </a:spcAft>
              <a:buSzPts val="1400"/>
              <a:buNone/>
            </a:pPr>
            <a:r>
              <a:t/>
            </a:r>
            <a:endParaRPr b="1" i="1" sz="600">
              <a:solidFill>
                <a:srgbClr val="595959"/>
              </a:solidFill>
            </a:endParaRPr>
          </a:p>
          <a:p>
            <a:pPr indent="0" lvl="0" marL="0" rtl="0" algn="l">
              <a:lnSpc>
                <a:spcPct val="80000"/>
              </a:lnSpc>
              <a:spcBef>
                <a:spcPts val="0"/>
              </a:spcBef>
              <a:spcAft>
                <a:spcPts val="0"/>
              </a:spcAft>
              <a:buSzPts val="1400"/>
              <a:buNone/>
            </a:pPr>
            <a:r>
              <a:rPr b="1" i="1" lang="fr-FR" sz="600">
                <a:solidFill>
                  <a:srgbClr val="595959"/>
                </a:solidFill>
              </a:rPr>
              <a:t>Les nouveaux bilans par type sont :</a:t>
            </a:r>
            <a:endParaRPr sz="600"/>
          </a:p>
          <a:p>
            <a:pPr indent="0" lvl="0" marL="0" rtl="0" algn="l">
              <a:lnSpc>
                <a:spcPct val="80000"/>
              </a:lnSpc>
              <a:spcBef>
                <a:spcPts val="0"/>
              </a:spcBef>
              <a:spcAft>
                <a:spcPts val="0"/>
              </a:spcAft>
              <a:buSzPts val="1400"/>
              <a:buNone/>
            </a:pPr>
            <a:r>
              <a:rPr b="1" i="1" lang="fr-FR" sz="600">
                <a:solidFill>
                  <a:srgbClr val="595959"/>
                </a:solidFill>
              </a:rPr>
              <a:t>« Voiture » </a:t>
            </a:r>
            <a:r>
              <a:rPr i="1" lang="fr-FR" sz="600">
                <a:solidFill>
                  <a:srgbClr val="595959"/>
                </a:solidFill>
              </a:rPr>
              <a:t>: = 1’300/1’747=63% :  on est passé de 2’060 à 1’300 kg éq CO</a:t>
            </a:r>
            <a:r>
              <a:rPr baseline="-25000" i="1" lang="fr-FR" sz="600">
                <a:solidFill>
                  <a:srgbClr val="595959"/>
                </a:solidFill>
              </a:rPr>
              <a:t>2</a:t>
            </a:r>
            <a:r>
              <a:rPr i="1" lang="fr-FR" sz="600">
                <a:solidFill>
                  <a:srgbClr val="595959"/>
                </a:solidFill>
              </a:rPr>
              <a:t>, </a:t>
            </a:r>
            <a:r>
              <a:rPr b="1" i="1" lang="fr-FR" sz="600">
                <a:solidFill>
                  <a:srgbClr val="595959"/>
                </a:solidFill>
              </a:rPr>
              <a:t>soit une diminution de 37% des émissions liées à l’usage de la voiture personnelle en utilisant les transports en communs pour aller travailler en milieux urbains et en ayant une conduite économique le reste du temps. Sur la slide on peut faire passer 77% à 74%. </a:t>
            </a:r>
            <a:r>
              <a:rPr i="1" lang="fr-FR" sz="600">
                <a:solidFill>
                  <a:srgbClr val="595959"/>
                </a:solidFill>
              </a:rPr>
              <a:t>La voiture reste néanmoins le poste principal d’émission.</a:t>
            </a:r>
            <a:endParaRPr sz="600"/>
          </a:p>
          <a:p>
            <a:pPr indent="0" lvl="0" marL="0" rtl="0" algn="l">
              <a:lnSpc>
                <a:spcPct val="80000"/>
              </a:lnSpc>
              <a:spcBef>
                <a:spcPts val="0"/>
              </a:spcBef>
              <a:spcAft>
                <a:spcPts val="0"/>
              </a:spcAft>
              <a:buSzPts val="1400"/>
              <a:buNone/>
            </a:pPr>
            <a:r>
              <a:rPr b="1" i="1" lang="fr-FR" sz="600">
                <a:solidFill>
                  <a:srgbClr val="595959"/>
                </a:solidFill>
              </a:rPr>
              <a:t>« Avion » :</a:t>
            </a:r>
            <a:r>
              <a:rPr i="1" lang="fr-FR" sz="600">
                <a:solidFill>
                  <a:srgbClr val="595959"/>
                </a:solidFill>
              </a:rPr>
              <a:t> = 80/1’747=4,5% (arrondi à 5%)</a:t>
            </a:r>
            <a:r>
              <a:rPr b="1" i="1" lang="fr-FR" sz="600">
                <a:solidFill>
                  <a:srgbClr val="595959"/>
                </a:solidFill>
              </a:rPr>
              <a:t> on passe de 16% à 5% </a:t>
            </a:r>
            <a:r>
              <a:rPr i="1" lang="fr-FR" sz="600">
                <a:solidFill>
                  <a:srgbClr val="595959"/>
                </a:solidFill>
              </a:rPr>
              <a:t>(diminution de 75%)</a:t>
            </a:r>
            <a:endParaRPr sz="600"/>
          </a:p>
          <a:p>
            <a:pPr indent="0" lvl="0" marL="0" rtl="0" algn="l">
              <a:lnSpc>
                <a:spcPct val="80000"/>
              </a:lnSpc>
              <a:spcBef>
                <a:spcPts val="0"/>
              </a:spcBef>
              <a:spcAft>
                <a:spcPts val="0"/>
              </a:spcAft>
              <a:buSzPts val="1400"/>
              <a:buNone/>
            </a:pPr>
            <a:r>
              <a:rPr b="1" i="1" lang="fr-FR" sz="600">
                <a:solidFill>
                  <a:srgbClr val="595959"/>
                </a:solidFill>
              </a:rPr>
              <a:t>« Autres » </a:t>
            </a:r>
            <a:r>
              <a:rPr i="1" lang="fr-FR" sz="600">
                <a:solidFill>
                  <a:srgbClr val="595959"/>
                </a:solidFill>
              </a:rPr>
              <a:t>: = 367/1’747 </a:t>
            </a:r>
            <a:r>
              <a:rPr b="1" i="1" lang="fr-FR" sz="600">
                <a:solidFill>
                  <a:srgbClr val="595959"/>
                </a:solidFill>
              </a:rPr>
              <a:t>= 21% </a:t>
            </a:r>
            <a:r>
              <a:rPr i="1" lang="fr-FR" sz="600">
                <a:solidFill>
                  <a:srgbClr val="595959"/>
                </a:solidFill>
              </a:rPr>
              <a:t>(multiplication par 3) 🡪 </a:t>
            </a:r>
            <a:r>
              <a:rPr b="1" i="1" lang="fr-FR" sz="600">
                <a:solidFill>
                  <a:srgbClr val="595959"/>
                </a:solidFill>
              </a:rPr>
              <a:t>Par rapport à l’ancien niveau de CO</a:t>
            </a:r>
            <a:r>
              <a:rPr b="1" baseline="-25000" i="1" lang="fr-FR" sz="600">
                <a:solidFill>
                  <a:srgbClr val="595959"/>
                </a:solidFill>
              </a:rPr>
              <a:t>2</a:t>
            </a:r>
            <a:r>
              <a:rPr b="1" i="1" lang="fr-FR" sz="600">
                <a:solidFill>
                  <a:srgbClr val="595959"/>
                </a:solidFill>
              </a:rPr>
              <a:t> (2’673), cela correspond à 14% </a:t>
            </a:r>
            <a:r>
              <a:rPr i="1" lang="fr-FR" sz="600">
                <a:solidFill>
                  <a:srgbClr val="595959"/>
                </a:solidFill>
              </a:rPr>
              <a:t>(chiffre que l’on retrouve sur la slide)</a:t>
            </a:r>
            <a:r>
              <a:rPr b="1" i="1" lang="fr-FR" sz="600">
                <a:solidFill>
                  <a:srgbClr val="595959"/>
                </a:solidFill>
              </a:rPr>
              <a:t>.</a:t>
            </a:r>
            <a:endParaRPr/>
          </a:p>
        </p:txBody>
      </p:sp>
      <p:sp>
        <p:nvSpPr>
          <p:cNvPr id="3683" name="Google Shape;3683;p9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p10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6" name="Google Shape;3726;p10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Pourtant, TTS n’existait pas encore à l’époque !</a:t>
            </a:r>
            <a:endParaRPr/>
          </a:p>
          <a:p>
            <a:pPr indent="0" lvl="0" marL="0" rtl="0" algn="l">
              <a:lnSpc>
                <a:spcPct val="100000"/>
              </a:lnSpc>
              <a:spcBef>
                <a:spcPts val="0"/>
              </a:spcBef>
              <a:spcAft>
                <a:spcPts val="0"/>
              </a:spcAft>
              <a:buClr>
                <a:schemeClr val="dk1"/>
              </a:buClr>
              <a:buSzPts val="1200"/>
              <a:buNone/>
            </a:pPr>
            <a:r>
              <a:rPr i="1" lang="fr-FR"/>
              <a:t>Source : http://agreste.agriculture.gouv.fr/IMG/pdf/conjsynt322201804cons.pdf</a:t>
            </a:r>
            <a:endParaRPr/>
          </a:p>
        </p:txBody>
      </p:sp>
      <p:sp>
        <p:nvSpPr>
          <p:cNvPr id="3727" name="Google Shape;3727;p10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7" name="Shape 3767"/>
        <p:cNvGrpSpPr/>
        <p:nvPr/>
      </p:nvGrpSpPr>
      <p:grpSpPr>
        <a:xfrm>
          <a:off x="0" y="0"/>
          <a:ext cx="0" cy="0"/>
          <a:chOff x="0" y="0"/>
          <a:chExt cx="0" cy="0"/>
        </a:xfrm>
      </p:grpSpPr>
      <p:sp>
        <p:nvSpPr>
          <p:cNvPr id="3768" name="Google Shape;3768;p10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9" name="Google Shape;3769;p10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SzPts val="1400"/>
              <a:buNone/>
            </a:pPr>
            <a:r>
              <a:rPr b="1" i="1" lang="fr-FR" sz="500" u="sng">
                <a:solidFill>
                  <a:srgbClr val="000000"/>
                </a:solidFill>
              </a:rPr>
              <a:t>Calcul détaillé de la répartition des émissions de gaz à effet de serre</a:t>
            </a:r>
            <a:endParaRPr sz="500">
              <a:solidFill>
                <a:srgbClr val="000000"/>
              </a:solidFill>
            </a:endParaRPr>
          </a:p>
          <a:p>
            <a:pPr indent="0" lvl="0" marL="0" rtl="0" algn="l">
              <a:lnSpc>
                <a:spcPct val="80000"/>
              </a:lnSpc>
              <a:spcBef>
                <a:spcPts val="0"/>
              </a:spcBef>
              <a:spcAft>
                <a:spcPts val="0"/>
              </a:spcAft>
              <a:buSzPts val="1400"/>
              <a:buNone/>
            </a:pPr>
            <a:br>
              <a:rPr i="1" lang="fr-FR" sz="500" u="sng">
                <a:solidFill>
                  <a:srgbClr val="000000"/>
                </a:solidFill>
              </a:rPr>
            </a:br>
            <a:r>
              <a:rPr b="1" i="1" lang="fr-FR" sz="500" u="sng">
                <a:solidFill>
                  <a:srgbClr val="000000"/>
                </a:solidFill>
              </a:rPr>
              <a:t>Données initiales :</a:t>
            </a:r>
            <a:endParaRPr b="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Répartition des différentes sources de l’</a:t>
            </a:r>
            <a:r>
              <a:rPr b="1" i="1" lang="fr-FR" sz="500">
                <a:solidFill>
                  <a:srgbClr val="000000"/>
                </a:solidFill>
              </a:rPr>
              <a:t>énergie finale non corrigée des variations saisonnières </a:t>
            </a:r>
            <a:r>
              <a:rPr i="1" lang="fr-FR" sz="500">
                <a:solidFill>
                  <a:srgbClr val="000000"/>
                </a:solidFill>
              </a:rPr>
              <a:t>en France en 2019 (source tableau 5.3.2 du Bilan énergétique 2019 = </a:t>
            </a:r>
            <a:r>
              <a:rPr i="1" lang="fr-FR" sz="500" u="sng">
                <a:solidFill>
                  <a:srgbClr val="1155CC"/>
                </a:solidFill>
                <a:hlinkClick r:id="rId2">
                  <a:extLst>
                    <a:ext uri="{A12FA001-AC4F-418D-AE19-62706E023703}">
                      <ahyp:hlinkClr val="tx"/>
                    </a:ext>
                  </a:extLst>
                </a:hlinkClick>
              </a:rPr>
              <a:t>https://www.statistiques.developpement-durable.gouv.fr/edition-numerique/bilan-energetique-2019/pdf/document.pdf</a:t>
            </a:r>
            <a:r>
              <a:rPr i="1" lang="fr-FR" sz="500">
                <a:solidFill>
                  <a:srgbClr val="000000"/>
                </a:solidFill>
              </a:rPr>
              <a:t>) :</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Gaz : 11,4 Mtep ; électricité : 13,7 Mtep ; biomasse+EnR : 9,1 Mtep ; fioul : 4,3 Mtep ; réseaux de chaleur : 1,3 Mtep ; (total=39,8 Mtep)</a:t>
            </a:r>
            <a:endParaRPr sz="500">
              <a:solidFill>
                <a:srgbClr val="000000"/>
              </a:solidFill>
            </a:endParaRPr>
          </a:p>
          <a:p>
            <a:pPr indent="0" lvl="0" marL="0" rtl="0" algn="l">
              <a:lnSpc>
                <a:spcPct val="80000"/>
              </a:lnSpc>
              <a:spcBef>
                <a:spcPts val="0"/>
              </a:spcBef>
              <a:spcAft>
                <a:spcPts val="0"/>
              </a:spcAft>
              <a:buSzPts val="1400"/>
              <a:buNone/>
            </a:pPr>
            <a:br>
              <a:rPr i="1" lang="fr-FR" sz="500">
                <a:solidFill>
                  <a:srgbClr val="000000"/>
                </a:solidFill>
              </a:rPr>
            </a:br>
            <a:r>
              <a:rPr i="1" lang="fr-FR" sz="500">
                <a:solidFill>
                  <a:srgbClr val="000000"/>
                </a:solidFill>
              </a:rPr>
              <a:t>Répartition des différents usages de l’</a:t>
            </a:r>
            <a:r>
              <a:rPr b="1" i="1" lang="fr-FR" sz="500">
                <a:solidFill>
                  <a:srgbClr val="000000"/>
                </a:solidFill>
              </a:rPr>
              <a:t>énergie finale corrigée des variations saisonnières </a:t>
            </a:r>
            <a:r>
              <a:rPr i="1" lang="fr-FR" sz="500">
                <a:solidFill>
                  <a:srgbClr val="000000"/>
                </a:solidFill>
              </a:rPr>
              <a:t>en France en 2019 (source figure 5.3.3 du Bilan énergétique 2019 = </a:t>
            </a:r>
            <a:r>
              <a:rPr i="1" lang="fr-FR" sz="500" u="sng">
                <a:solidFill>
                  <a:srgbClr val="1155CC"/>
                </a:solidFill>
                <a:hlinkClick r:id="rId3">
                  <a:extLst>
                    <a:ext uri="{A12FA001-AC4F-418D-AE19-62706E023703}">
                      <ahyp:hlinkClr val="tx"/>
                    </a:ext>
                  </a:extLst>
                </a:hlinkClick>
              </a:rPr>
              <a:t>https://www.statistiques.developpement-durable.gouv.fr/edition-numerique/bilan-energetique-2019/pdf/document.pdf</a:t>
            </a:r>
            <a:r>
              <a:rPr i="1" lang="fr-FR" sz="500">
                <a:solidFill>
                  <a:srgbClr val="000000"/>
                </a:solidFill>
              </a:rPr>
              <a:t>) :</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Chauffage : 28,09 Mtep = 67,5 % ; Électricité spécifique : 6,91 Mtep = 16,6 % ; Eau chaude sanitaire : 4,36 Mtep = 10,5 % ; Cuisson : 2,16 Mtep = 5,2 % ; Climatisation 0,10 Mtep = 0,2 % ; (total=41,62 Mtep)</a:t>
            </a:r>
            <a:endParaRPr sz="500">
              <a:solidFill>
                <a:srgbClr val="000000"/>
              </a:solidFill>
            </a:endParaRPr>
          </a:p>
          <a:p>
            <a:pPr indent="0" lvl="0" marL="0" rtl="0" algn="l">
              <a:lnSpc>
                <a:spcPct val="80000"/>
              </a:lnSpc>
              <a:spcBef>
                <a:spcPts val="0"/>
              </a:spcBef>
              <a:spcAft>
                <a:spcPts val="0"/>
              </a:spcAft>
              <a:buSzPts val="1400"/>
              <a:buNone/>
            </a:pPr>
            <a:r>
              <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Facteurs d’émission (en g CO</a:t>
            </a:r>
            <a:r>
              <a:rPr baseline="-25000" i="1" lang="fr-FR" sz="500">
                <a:solidFill>
                  <a:srgbClr val="000000"/>
                </a:solidFill>
              </a:rPr>
              <a:t>2</a:t>
            </a:r>
            <a:r>
              <a:rPr i="1" lang="fr-FR" sz="500">
                <a:solidFill>
                  <a:srgbClr val="000000"/>
                </a:solidFill>
              </a:rPr>
              <a:t>/kWh) pour produire de la chaleur dans les logements : Fioul=324, Gaz=227, Bois=30, Électricité (méthode mensuelle)=80, Réseau de chaleur=100 (source ADEME et Carbone 4 </a:t>
            </a:r>
            <a:r>
              <a:rPr i="1" lang="fr-FR" sz="500" u="sng">
                <a:solidFill>
                  <a:srgbClr val="1155CC"/>
                </a:solidFill>
                <a:hlinkClick r:id="rId4">
                  <a:extLst>
                    <a:ext uri="{A12FA001-AC4F-418D-AE19-62706E023703}">
                      <ahyp:hlinkClr val="tx"/>
                    </a:ext>
                  </a:extLst>
                </a:hlinkClick>
              </a:rPr>
              <a:t>http://www.carbone4.com/wp-content/uploads/2020/06/Publication-FE-Chaleur-et-e%CC%81lectricite%CC%81-.pdf</a:t>
            </a:r>
            <a:r>
              <a:rPr i="1" lang="fr-FR" sz="500">
                <a:solidFill>
                  <a:srgbClr val="000000"/>
                </a:solidFill>
              </a:rPr>
              <a:t>, pages 8 et 27).</a:t>
            </a:r>
            <a:endParaRPr sz="500">
              <a:solidFill>
                <a:srgbClr val="000000"/>
              </a:solidFill>
            </a:endParaRPr>
          </a:p>
          <a:p>
            <a:pPr indent="0" lvl="0" marL="0" rtl="0" algn="l">
              <a:lnSpc>
                <a:spcPct val="80000"/>
              </a:lnSpc>
              <a:spcBef>
                <a:spcPts val="0"/>
              </a:spcBef>
              <a:spcAft>
                <a:spcPts val="0"/>
              </a:spcAft>
              <a:buSzPts val="1400"/>
              <a:buNone/>
            </a:pPr>
            <a:r>
              <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Facteur moyen de l’électricité hors chauffage = contenu moyen annuel en carbone de l’électricité française = 46,5 g CO</a:t>
            </a:r>
            <a:r>
              <a:rPr baseline="-25000" i="1" lang="fr-FR" sz="500">
                <a:solidFill>
                  <a:srgbClr val="000000"/>
                </a:solidFill>
              </a:rPr>
              <a:t>2</a:t>
            </a:r>
            <a:r>
              <a:rPr i="1" lang="fr-FR" sz="500">
                <a:solidFill>
                  <a:srgbClr val="000000"/>
                </a:solidFill>
              </a:rPr>
              <a:t> / kWh en 2019 (= 19,2+2,8 MtCO</a:t>
            </a:r>
            <a:r>
              <a:rPr baseline="-25000" i="1" lang="fr-FR" sz="500">
                <a:solidFill>
                  <a:srgbClr val="000000"/>
                </a:solidFill>
              </a:rPr>
              <a:t>2</a:t>
            </a:r>
            <a:r>
              <a:rPr i="1" lang="fr-FR" sz="500">
                <a:solidFill>
                  <a:srgbClr val="000000"/>
                </a:solidFill>
              </a:rPr>
              <a:t> / 473 TWh, sources </a:t>
            </a:r>
            <a:r>
              <a:rPr i="1" lang="fr-FR" sz="500" u="sng">
                <a:solidFill>
                  <a:srgbClr val="1155CC"/>
                </a:solidFill>
                <a:hlinkClick r:id="rId5">
                  <a:extLst>
                    <a:ext uri="{A12FA001-AC4F-418D-AE19-62706E023703}">
                      <ahyp:hlinkClr val="tx"/>
                    </a:ext>
                  </a:extLst>
                </a:hlinkClick>
              </a:rPr>
              <a:t>https://www.ecologie.gouv.fr/electricite-baisse-6-des-emissions-francaises-co2-en-2019</a:t>
            </a:r>
            <a:r>
              <a:rPr i="1" lang="fr-FR" sz="500">
                <a:solidFill>
                  <a:srgbClr val="000000"/>
                </a:solidFill>
              </a:rPr>
              <a:t> pour la consommation d’électricité française, et </a:t>
            </a:r>
            <a:r>
              <a:rPr i="1" lang="fr-FR" sz="500" u="sng">
                <a:solidFill>
                  <a:srgbClr val="1155CC"/>
                </a:solidFill>
                <a:hlinkClick r:id="rId6">
                  <a:extLst>
                    <a:ext uri="{A12FA001-AC4F-418D-AE19-62706E023703}">
                      <ahyp:hlinkClr val="tx"/>
                    </a:ext>
                  </a:extLst>
                </a:hlinkClick>
              </a:rPr>
              <a:t>https://bilan-electrique-2019.rte-france.com/emissions-de-co2/</a:t>
            </a:r>
            <a:r>
              <a:rPr i="1" lang="fr-FR" sz="500">
                <a:solidFill>
                  <a:srgbClr val="000000"/>
                </a:solidFill>
              </a:rPr>
              <a:t> pour les émissions de CO</a:t>
            </a:r>
            <a:r>
              <a:rPr baseline="-25000" i="1" lang="fr-FR" sz="500">
                <a:solidFill>
                  <a:srgbClr val="000000"/>
                </a:solidFill>
              </a:rPr>
              <a:t>2</a:t>
            </a:r>
            <a:r>
              <a:rPr i="1" lang="fr-FR" sz="500">
                <a:solidFill>
                  <a:srgbClr val="000000"/>
                </a:solidFill>
              </a:rPr>
              <a:t>, autoconsommation comprise)</a:t>
            </a:r>
            <a:endParaRPr sz="500">
              <a:solidFill>
                <a:srgbClr val="000000"/>
              </a:solidFill>
            </a:endParaRPr>
          </a:p>
          <a:p>
            <a:pPr indent="0" lvl="0" marL="0" rtl="0" algn="l">
              <a:lnSpc>
                <a:spcPct val="80000"/>
              </a:lnSpc>
              <a:spcBef>
                <a:spcPts val="0"/>
              </a:spcBef>
              <a:spcAft>
                <a:spcPts val="0"/>
              </a:spcAft>
              <a:buSzPts val="1400"/>
              <a:buNone/>
            </a:pPr>
            <a:br>
              <a:rPr i="1" lang="fr-FR" sz="500">
                <a:solidFill>
                  <a:srgbClr val="000000"/>
                </a:solidFill>
              </a:rPr>
            </a:br>
            <a:r>
              <a:rPr i="1" lang="fr-FR" sz="500">
                <a:solidFill>
                  <a:srgbClr val="000000"/>
                </a:solidFill>
              </a:rPr>
              <a:t>1 tep = 11630 kWh, quel que soit la forme d’énergie.</a:t>
            </a:r>
            <a:endParaRPr sz="500">
              <a:solidFill>
                <a:srgbClr val="000000"/>
              </a:solidFill>
            </a:endParaRPr>
          </a:p>
          <a:p>
            <a:pPr indent="0" lvl="0" marL="0" rtl="0" algn="l">
              <a:lnSpc>
                <a:spcPct val="80000"/>
              </a:lnSpc>
              <a:spcBef>
                <a:spcPts val="0"/>
              </a:spcBef>
              <a:spcAft>
                <a:spcPts val="0"/>
              </a:spcAft>
              <a:buSzPts val="1400"/>
              <a:buNone/>
            </a:pPr>
            <a:br>
              <a:rPr i="1" lang="fr-FR" sz="500" u="sng">
                <a:solidFill>
                  <a:srgbClr val="000000"/>
                </a:solidFill>
              </a:rPr>
            </a:br>
            <a:r>
              <a:rPr b="1" i="1" lang="fr-FR" sz="500" u="sng">
                <a:solidFill>
                  <a:srgbClr val="000000"/>
                </a:solidFill>
              </a:rPr>
              <a:t>Hypothèses de calcul :</a:t>
            </a:r>
            <a:endParaRPr b="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1. La cuisson provient uniquement de gaz ou d’électricité, avec une répartition 2/3 électricité et 1/3 gaz (source ADEME </a:t>
            </a:r>
            <a:r>
              <a:rPr i="1" lang="fr-FR" sz="500" u="sng">
                <a:solidFill>
                  <a:srgbClr val="1155CC"/>
                </a:solidFill>
                <a:hlinkClick r:id="rId7">
                  <a:extLst>
                    <a:ext uri="{A12FA001-AC4F-418D-AE19-62706E023703}">
                      <ahyp:hlinkClr val="tx"/>
                    </a:ext>
                  </a:extLst>
                </a:hlinkClick>
              </a:rPr>
              <a:t>https://librairie.ademe.fr/cadic/5460/presentation-synthese-etude-instrumentation-cuisson-domestique-2016.pdf</a:t>
            </a:r>
            <a:r>
              <a:rPr i="1" lang="fr-FR" sz="500">
                <a:solidFill>
                  <a:srgbClr val="000000"/>
                </a:solidFill>
              </a:rPr>
              <a:t>, page 6)</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2. Dans un logement, le mode de production de l’eau chaude sanitaire est toujours celui du chauffage ; sauf pour l’électricité, l’eau chaude sanitaire a le même facteur d’émission que le chauffage.</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3. Dans un logement, la climatisation est 100 % électrique (tout comme l’électricité spécifique, évidemment).</a:t>
            </a:r>
            <a:endParaRPr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4. En pourcentage, la répartition des différents usages de l’énergie finale est la même, qu’elle soit ou non corrigée des variations saisonnières.</a:t>
            </a:r>
            <a:endParaRPr sz="500">
              <a:solidFill>
                <a:srgbClr val="000000"/>
              </a:solidFill>
            </a:endParaRPr>
          </a:p>
          <a:p>
            <a:pPr indent="0" lvl="0" marL="0" rtl="0" algn="l">
              <a:lnSpc>
                <a:spcPct val="80000"/>
              </a:lnSpc>
              <a:spcBef>
                <a:spcPts val="0"/>
              </a:spcBef>
              <a:spcAft>
                <a:spcPts val="0"/>
              </a:spcAft>
              <a:buSzPts val="1400"/>
              <a:buNone/>
            </a:pPr>
            <a:br>
              <a:rPr b="1" i="1" lang="fr-FR" sz="500">
                <a:solidFill>
                  <a:srgbClr val="000000"/>
                </a:solidFill>
              </a:rPr>
            </a:br>
            <a:r>
              <a:rPr b="1" i="1" lang="fr-FR" sz="500" u="sng">
                <a:solidFill>
                  <a:srgbClr val="000000"/>
                </a:solidFill>
              </a:rPr>
              <a:t>Calculs en valeurs non corrigées des variations saisonnières :</a:t>
            </a:r>
            <a:endParaRPr sz="500" u="sng">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4, on a : Chauffage = 26,86 Mtep ; Électricité spécifique = 6,61 Mtep ; Eau chaude sanitaire = 4,17 Mtep ; Cuisson = 2,07 Mtep ; Climatisation = 0,10 Mtep</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1, l’énergie de cuisson provient de : gaz = 0,69 Mtep = 8 TWh ; électricité = 1,38 Mtep = 16 TWh ; biomasse/EnR = 0 ; fioul = 0 ; réseaux de chaleur = 0.</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3, l’électricité spécifique provient de : gaz = 0 ; électricité = 6,61 Mtep = 77 TWh ; biomasse/EnR = 0 ; fioul = 0 ; réseaux de chaleur = 0 ; et la climatisation provient de gaz = 0 ; électricité = 0,10 Mtep = 1,1 TWh ; biomasse/EnR = 0 ; fioul = 0 ; réseaux de chaleur = 0</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2, quelle que soit l’énergie, on a Chauffage + Eau chaude sanitaire = Tous usages, moins énergie de cuisson et climatisation et électricité spécifique, soit : gaz = 10,71 Mtep ; électricité = 5,62 Mtep ; biomasse/EnR = 9,10 Mtep ; fioul = 4,30 Mtep ; réseaux de chaleur = 1,30 Mtep</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la répartition en pourcentage des différents usages de l’énergie, la répartition énergétique entre chauffage et Eau chaude sanitaire est Chauffage = 86,6% et ECS = 13,4%</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2 et de la répartition ci-dessus, le chauffage provient des sources suivantes : gaz = 9,27 Mtep = 108 TWh ; électricité = 4,86 Mtep = 57 TWh ; biomasse/EnR = 7,88 Mtep = 92 TWh ; fioul = 3,72 Mtep = 43 TWh ; réseaux de chaleur = 1,13 Mtep = 2 TWh.</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vertu de l’hypothèse 2 et de la répartition ci-dessus, l’eau chaude sanitaire provient des sources suivantes : gaz = 1,44 Mtep ; électricité = 0,76 Mtep ; biomasse/EnR = 1,22 Mtep ; fioul = 0,58 Mtep ; réseaux de chaleur = 0,17 Mtep.</a:t>
            </a:r>
            <a:endParaRPr sz="500">
              <a:solidFill>
                <a:srgbClr val="000000"/>
              </a:solidFill>
            </a:endParaRPr>
          </a:p>
          <a:p>
            <a:pPr indent="0" lvl="0" marL="0" rtl="0" algn="l">
              <a:lnSpc>
                <a:spcPct val="80000"/>
              </a:lnSpc>
              <a:spcBef>
                <a:spcPts val="0"/>
              </a:spcBef>
              <a:spcAft>
                <a:spcPts val="0"/>
              </a:spcAft>
              <a:buSzPts val="1400"/>
              <a:buNone/>
            </a:pPr>
            <a:r>
              <a:t/>
            </a:r>
            <a:endParaRPr i="1" sz="500">
              <a:solidFill>
                <a:srgbClr val="000000"/>
              </a:solidFill>
            </a:endParaRPr>
          </a:p>
          <a:p>
            <a:pPr indent="0" lvl="0" marL="0" rtl="0" algn="l">
              <a:lnSpc>
                <a:spcPct val="80000"/>
              </a:lnSpc>
              <a:spcBef>
                <a:spcPts val="0"/>
              </a:spcBef>
              <a:spcAft>
                <a:spcPts val="0"/>
              </a:spcAft>
              <a:buSzPts val="1400"/>
              <a:buNone/>
            </a:pPr>
            <a:r>
              <a:rPr i="1" lang="fr-FR" sz="500">
                <a:solidFill>
                  <a:srgbClr val="000000"/>
                </a:solidFill>
              </a:rPr>
              <a:t>En sommant les différentes sources d'énergie de chaque poste de consommation d'énergie, et en appliquant les facteurs d’émissions correspondants, on obtient :</a:t>
            </a:r>
            <a:endParaRPr sz="5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Chauffage = 47,1 Mt CO</a:t>
            </a:r>
            <a:r>
              <a:rPr b="1" baseline="-25000" i="1" lang="fr-FR" sz="700">
                <a:solidFill>
                  <a:srgbClr val="000000"/>
                </a:solidFill>
              </a:rPr>
              <a:t>2</a:t>
            </a:r>
            <a:r>
              <a:rPr b="1" i="1" lang="fr-FR" sz="700">
                <a:solidFill>
                  <a:srgbClr val="000000"/>
                </a:solidFill>
              </a:rPr>
              <a:t> = 78,1 %</a:t>
            </a:r>
            <a:endParaRPr b="1" sz="7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Eau chaude sanitaire = 7,0 Mt CO</a:t>
            </a:r>
            <a:r>
              <a:rPr b="1" baseline="-25000" i="1" lang="fr-FR" sz="700">
                <a:solidFill>
                  <a:srgbClr val="000000"/>
                </a:solidFill>
              </a:rPr>
              <a:t>2</a:t>
            </a:r>
            <a:r>
              <a:rPr b="1" i="1" lang="fr-FR" sz="700">
                <a:solidFill>
                  <a:srgbClr val="000000"/>
                </a:solidFill>
              </a:rPr>
              <a:t> = 11,6 %</a:t>
            </a:r>
            <a:endParaRPr b="1" sz="7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Cuisson = 2,6 Mt CO</a:t>
            </a:r>
            <a:r>
              <a:rPr b="1" baseline="-25000" i="1" lang="fr-FR" sz="700">
                <a:solidFill>
                  <a:srgbClr val="000000"/>
                </a:solidFill>
              </a:rPr>
              <a:t>2</a:t>
            </a:r>
            <a:r>
              <a:rPr b="1" i="1" lang="fr-FR" sz="700">
                <a:solidFill>
                  <a:srgbClr val="000000"/>
                </a:solidFill>
              </a:rPr>
              <a:t> = 4,3 %</a:t>
            </a:r>
            <a:endParaRPr b="1" sz="7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Électricité spécifique = 3,6 Mt CO</a:t>
            </a:r>
            <a:r>
              <a:rPr b="1" baseline="-25000" i="1" lang="fr-FR" sz="700">
                <a:solidFill>
                  <a:srgbClr val="000000"/>
                </a:solidFill>
              </a:rPr>
              <a:t>2</a:t>
            </a:r>
            <a:r>
              <a:rPr b="1" i="1" lang="fr-FR" sz="700">
                <a:solidFill>
                  <a:srgbClr val="000000"/>
                </a:solidFill>
              </a:rPr>
              <a:t> = 5,9 %</a:t>
            </a:r>
            <a:endParaRPr b="1" sz="7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Climatisation = 0,05 Mt CO</a:t>
            </a:r>
            <a:r>
              <a:rPr b="1" baseline="-25000" i="1" lang="fr-FR" sz="700">
                <a:solidFill>
                  <a:srgbClr val="000000"/>
                </a:solidFill>
              </a:rPr>
              <a:t>2</a:t>
            </a:r>
            <a:r>
              <a:rPr b="1" i="1" lang="fr-FR" sz="700">
                <a:solidFill>
                  <a:srgbClr val="000000"/>
                </a:solidFill>
              </a:rPr>
              <a:t> = 0,1 %</a:t>
            </a:r>
            <a:endParaRPr b="1" sz="700">
              <a:solidFill>
                <a:srgbClr val="000000"/>
              </a:solidFill>
            </a:endParaRPr>
          </a:p>
          <a:p>
            <a:pPr indent="0" lvl="0" marL="0" rtl="0" algn="l">
              <a:lnSpc>
                <a:spcPct val="80000"/>
              </a:lnSpc>
              <a:spcBef>
                <a:spcPts val="0"/>
              </a:spcBef>
              <a:spcAft>
                <a:spcPts val="0"/>
              </a:spcAft>
              <a:buSzPts val="1400"/>
              <a:buNone/>
            </a:pPr>
            <a:r>
              <a:rPr b="1" i="1" lang="fr-FR" sz="700">
                <a:solidFill>
                  <a:srgbClr val="000000"/>
                </a:solidFill>
              </a:rPr>
              <a:t>(total = 54,1 Mt CO</a:t>
            </a:r>
            <a:r>
              <a:rPr b="1" baseline="-25000" i="1" lang="fr-FR" sz="700">
                <a:solidFill>
                  <a:srgbClr val="000000"/>
                </a:solidFill>
              </a:rPr>
              <a:t>2</a:t>
            </a:r>
            <a:r>
              <a:rPr b="1" i="1" lang="fr-FR" sz="700">
                <a:solidFill>
                  <a:srgbClr val="000000"/>
                </a:solidFill>
              </a:rPr>
              <a:t>)</a:t>
            </a:r>
            <a:endParaRPr b="1" sz="700">
              <a:solidFill>
                <a:srgbClr val="000000"/>
              </a:solidFill>
            </a:endParaRPr>
          </a:p>
          <a:p>
            <a:pPr indent="0" lvl="0" marL="0" rtl="0" algn="l">
              <a:lnSpc>
                <a:spcPct val="80000"/>
              </a:lnSpc>
              <a:spcBef>
                <a:spcPts val="0"/>
              </a:spcBef>
              <a:spcAft>
                <a:spcPts val="0"/>
              </a:spcAft>
              <a:buSzPts val="1400"/>
              <a:buNone/>
            </a:pPr>
            <a:r>
              <a:t/>
            </a:r>
            <a:endParaRPr sz="500"/>
          </a:p>
        </p:txBody>
      </p:sp>
      <p:sp>
        <p:nvSpPr>
          <p:cNvPr id="3770" name="Google Shape;3770;p10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9" name="Shape 3799"/>
        <p:cNvGrpSpPr/>
        <p:nvPr/>
      </p:nvGrpSpPr>
      <p:grpSpPr>
        <a:xfrm>
          <a:off x="0" y="0"/>
          <a:ext cx="0" cy="0"/>
          <a:chOff x="0" y="0"/>
          <a:chExt cx="0" cy="0"/>
        </a:xfrm>
      </p:grpSpPr>
      <p:sp>
        <p:nvSpPr>
          <p:cNvPr id="3800" name="Google Shape;3800;p19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1" name="Google Shape;3801;p19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228600" lvl="0" marL="457200" marR="0" rtl="0" algn="l">
              <a:lnSpc>
                <a:spcPct val="100000"/>
              </a:lnSpc>
              <a:spcBef>
                <a:spcPts val="0"/>
              </a:spcBef>
              <a:spcAft>
                <a:spcPts val="0"/>
              </a:spcAft>
              <a:buClr>
                <a:srgbClr val="000000"/>
              </a:buClr>
              <a:buSzPts val="1400"/>
              <a:buFont typeface="Arial"/>
              <a:buNone/>
            </a:pPr>
            <a:r>
              <a:rPr lang="fr-FR"/>
              <a:t>Sources, copilot</a:t>
            </a:r>
            <a:endParaRPr/>
          </a:p>
        </p:txBody>
      </p:sp>
      <p:sp>
        <p:nvSpPr>
          <p:cNvPr id="3802" name="Google Shape;3802;p19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marR="0" rtl="0" algn="r">
              <a:lnSpc>
                <a:spcPct val="100000"/>
              </a:lnSpc>
              <a:spcBef>
                <a:spcPts val="0"/>
              </a:spcBef>
              <a:spcAft>
                <a:spcPts val="0"/>
              </a:spcAft>
              <a:buSzPts val="1300"/>
              <a:buNone/>
            </a:pPr>
            <a:fld id="{00000000-1234-1234-1234-123412341234}" type="slidenum">
              <a:rPr b="0" i="0" lang="fr-FR"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latin typeface="Calibri"/>
                <a:ea typeface="Calibri"/>
                <a:cs typeface="Calibri"/>
                <a:sym typeface="Calibri"/>
              </a:rPr>
              <a:t>Quand la surface de la Terre reçoit de la lumière du Soleil, elle en renvoie l’essentiel sous forme de chaleur. S’il n’y avait pas d’atmosphère…</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[Clic]</a:t>
            </a:r>
            <a:r>
              <a:rPr lang="fr-FR">
                <a:solidFill>
                  <a:srgbClr val="595959"/>
                </a:solidFill>
                <a:latin typeface="Calibri"/>
                <a:ea typeface="Calibri"/>
                <a:cs typeface="Calibri"/>
                <a:sym typeface="Calibri"/>
              </a:rPr>
              <a:t> … une grande partie de cette chaleur repartirait vers l’espace sans rien qui la retienne </a:t>
            </a:r>
            <a:r>
              <a:rPr i="1" lang="fr-FR">
                <a:solidFill>
                  <a:srgbClr val="595959"/>
                </a:solidFill>
                <a:latin typeface="Calibri"/>
                <a:ea typeface="Calibri"/>
                <a:cs typeface="Calibri"/>
                <a:sym typeface="Calibri"/>
              </a:rPr>
              <a:t>(si question du public : le reste de cette chaleur serait absorbé par le sol à la surface de la Terre, et par d’éventuels êtres vivants)</a:t>
            </a:r>
            <a:r>
              <a:rPr lang="fr-FR">
                <a:solidFill>
                  <a:srgbClr val="595959"/>
                </a:solidFill>
                <a:latin typeface="Calibri"/>
                <a:ea typeface="Calibri"/>
                <a:cs typeface="Calibri"/>
                <a:sym typeface="Calibri"/>
              </a:rPr>
              <a:t> 🡺 Sur Terre, il ferait alors très froid : en moyenne sur l’ensemble du globe, de l’ordre de −18°C, avec des contrastes monstrueux de températures, pouvant aller jusqu’à 100 ou 150°C d’écart, par exemple entre le jour et la nuit. Mais il ne vous aura pas échappé que …</a:t>
            </a:r>
            <a:endParaRPr/>
          </a:p>
          <a:p>
            <a:pPr indent="0" lvl="0" marL="0" rtl="0" algn="l">
              <a:lnSpc>
                <a:spcPct val="100000"/>
              </a:lnSpc>
              <a:spcBef>
                <a:spcPts val="0"/>
              </a:spcBef>
              <a:spcAft>
                <a:spcPts val="0"/>
              </a:spcAft>
              <a:buClr>
                <a:srgbClr val="595959"/>
              </a:buClr>
              <a:buSzPts val="1200"/>
              <a:buNone/>
            </a:pPr>
            <a:r>
              <a:rPr i="1" lang="fr-FR">
                <a:solidFill>
                  <a:srgbClr val="595959"/>
                </a:solidFill>
                <a:latin typeface="Calibri"/>
                <a:ea typeface="Calibri"/>
                <a:cs typeface="Calibri"/>
                <a:sym typeface="Calibri"/>
              </a:rPr>
              <a:t>[Clic]</a:t>
            </a:r>
            <a:r>
              <a:rPr lang="fr-FR">
                <a:solidFill>
                  <a:srgbClr val="595959"/>
                </a:solidFill>
                <a:latin typeface="Calibri"/>
                <a:ea typeface="Calibri"/>
                <a:cs typeface="Calibri"/>
                <a:sym typeface="Calibri"/>
              </a:rPr>
              <a:t> … ce n’est pas ça, la Terre sur laquelle on vit !</a:t>
            </a:r>
            <a:endParaRPr/>
          </a:p>
          <a:p>
            <a:pPr indent="0" lvl="0" marL="0" rtl="0" algn="l">
              <a:lnSpc>
                <a:spcPct val="100000"/>
              </a:lnSpc>
              <a:spcBef>
                <a:spcPts val="0"/>
              </a:spcBef>
              <a:spcAft>
                <a:spcPts val="0"/>
              </a:spcAft>
              <a:buClr>
                <a:schemeClr val="dk1"/>
              </a:buClr>
              <a:buSzPts val="1200"/>
              <a:buNone/>
            </a:pPr>
            <a:r>
              <a:t/>
            </a:r>
            <a:endParaRPr i="1">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a:p>
          <a:p>
            <a:pPr indent="-181100" lvl="0" marL="181100" rtl="0" algn="l">
              <a:lnSpc>
                <a:spcPct val="100000"/>
              </a:lnSpc>
              <a:spcBef>
                <a:spcPts val="0"/>
              </a:spcBef>
              <a:spcAft>
                <a:spcPts val="0"/>
              </a:spcAft>
              <a:buClr>
                <a:srgbClr val="595959"/>
              </a:buClr>
              <a:buSzPts val="1200"/>
              <a:buFont typeface="Arial"/>
              <a:buChar char="•"/>
            </a:pPr>
            <a:r>
              <a:rPr i="1" lang="fr-FR">
                <a:solidFill>
                  <a:srgbClr val="595959"/>
                </a:solidFill>
                <a:latin typeface="Calibri"/>
                <a:ea typeface="Calibri"/>
                <a:cs typeface="Calibri"/>
                <a:sym typeface="Calibri"/>
              </a:rPr>
              <a:t>Pour la manière de présenter le « FAUX », voir vidéo de Norman (les 20 premières secondes) : https://www.youtube.com/watch?v=Vx2wWwJy2-o</a:t>
            </a:r>
            <a:endParaRPr/>
          </a:p>
          <a:p>
            <a:pPr indent="-181100" lvl="0" marL="181100" rtl="0" algn="l">
              <a:lnSpc>
                <a:spcPct val="100000"/>
              </a:lnSpc>
              <a:spcBef>
                <a:spcPts val="0"/>
              </a:spcBef>
              <a:spcAft>
                <a:spcPts val="0"/>
              </a:spcAft>
              <a:buClr>
                <a:srgbClr val="595959"/>
              </a:buClr>
              <a:buSzPts val="1200"/>
              <a:buFont typeface="Arial"/>
              <a:buChar char="•"/>
            </a:pPr>
            <a:r>
              <a:rPr i="1" lang="fr-FR">
                <a:solidFill>
                  <a:srgbClr val="595959"/>
                </a:solidFill>
                <a:latin typeface="Calibri"/>
                <a:ea typeface="Calibri"/>
                <a:cs typeface="Calibri"/>
                <a:sym typeface="Calibri"/>
              </a:rPr>
              <a:t>Pour cette diapo et les 2 suivantes, sur la description du phénomène « effet de serre », explorer une remise en forme moins « scolaire ». Par exemple en utilisant la métaphore de « l’effet couette » : représenter un personnage sous une couette, dans un lit… La métaphore pourra être filée 5 slides plus loin.</a:t>
            </a:r>
            <a:endParaRPr/>
          </a:p>
          <a:p>
            <a:pPr indent="0" lvl="0" marL="0" rtl="0" algn="l">
              <a:lnSpc>
                <a:spcPct val="100000"/>
              </a:lnSpc>
              <a:spcBef>
                <a:spcPts val="0"/>
              </a:spcBef>
              <a:spcAft>
                <a:spcPts val="0"/>
              </a:spcAft>
              <a:buClr>
                <a:schemeClr val="dk1"/>
              </a:buClr>
              <a:buSzPts val="1200"/>
              <a:buNone/>
            </a:pPr>
            <a:r>
              <a:t/>
            </a:r>
            <a:endParaRPr/>
          </a:p>
        </p:txBody>
      </p:sp>
      <p:sp>
        <p:nvSpPr>
          <p:cNvPr id="506" name="Google Shape;506;p1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2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sz="800"/>
              <a:t>[Cette slide et les 3 slides qui suivent forment le groupe de slides « zoom sur la composition de l’atmosphère ». Ce groupe de slides est optionnel. Attention à bien utiliser la quatrième slide du lot à la place de la slide « effet de serre » présente dans la présentation. </a:t>
            </a:r>
            <a:endParaRPr sz="800"/>
          </a:p>
          <a:p>
            <a:pPr indent="0" lvl="0" marL="0" rtl="0" algn="l">
              <a:lnSpc>
                <a:spcPct val="100000"/>
              </a:lnSpc>
              <a:spcBef>
                <a:spcPts val="0"/>
              </a:spcBef>
              <a:spcAft>
                <a:spcPts val="0"/>
              </a:spcAft>
              <a:buClr>
                <a:srgbClr val="595959"/>
              </a:buClr>
              <a:buSzPts val="1200"/>
              <a:buNone/>
            </a:pPr>
            <a:r>
              <a:rPr i="1" lang="fr-FR" sz="800">
                <a:solidFill>
                  <a:srgbClr val="595959"/>
                </a:solidFill>
              </a:rPr>
              <a:t>[Clic]</a:t>
            </a:r>
            <a:r>
              <a:rPr lang="fr-FR" sz="800">
                <a:solidFill>
                  <a:srgbClr val="595959"/>
                </a:solidFill>
              </a:rPr>
              <a:t> Parce que la Terre a une atmosphère ! C’est quoi, cette atmosphère ? Voyons cela en détail…</a:t>
            </a:r>
            <a:endParaRPr sz="800"/>
          </a:p>
          <a:p>
            <a:pPr indent="0" lvl="0" marL="0" rtl="0" algn="l">
              <a:lnSpc>
                <a:spcPct val="100000"/>
              </a:lnSpc>
              <a:spcBef>
                <a:spcPts val="0"/>
              </a:spcBef>
              <a:spcAft>
                <a:spcPts val="0"/>
              </a:spcAft>
              <a:buClr>
                <a:srgbClr val="595959"/>
              </a:buClr>
              <a:buSzPts val="1200"/>
              <a:buNone/>
            </a:pPr>
            <a:r>
              <a:rPr i="1" lang="fr-FR" sz="800">
                <a:solidFill>
                  <a:srgbClr val="595959"/>
                </a:solidFill>
              </a:rPr>
              <a:t>[Clic]</a:t>
            </a:r>
            <a:r>
              <a:rPr lang="fr-FR" sz="800">
                <a:solidFill>
                  <a:srgbClr val="595959"/>
                </a:solidFill>
              </a:rPr>
              <a:t> Ce sont des gaz… mais quels gaz ?</a:t>
            </a:r>
            <a:endParaRPr sz="800"/>
          </a:p>
          <a:p>
            <a:pPr indent="0" lvl="0" marL="0" rtl="0" algn="l">
              <a:lnSpc>
                <a:spcPct val="100000"/>
              </a:lnSpc>
              <a:spcBef>
                <a:spcPts val="0"/>
              </a:spcBef>
              <a:spcAft>
                <a:spcPts val="0"/>
              </a:spcAft>
              <a:buClr>
                <a:srgbClr val="595959"/>
              </a:buClr>
              <a:buSzPts val="1200"/>
              <a:buNone/>
            </a:pPr>
            <a:r>
              <a:rPr i="1" lang="fr-FR" sz="800">
                <a:solidFill>
                  <a:srgbClr val="595959"/>
                </a:solidFill>
              </a:rPr>
              <a:t>[Clic]</a:t>
            </a:r>
            <a:endParaRPr sz="8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30" name="Google Shape;530;p2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7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17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300">
                <a:solidFill>
                  <a:srgbClr val="595959"/>
                </a:solidFill>
              </a:rPr>
              <a:t>[Interaction]</a:t>
            </a:r>
            <a:r>
              <a:rPr lang="fr-FR" sz="1300">
                <a:solidFill>
                  <a:srgbClr val="595959"/>
                </a:solidFill>
              </a:rPr>
              <a:t> Savez-vous quels sont les deux constituants les plus abondants dans l’air que nous respirons ? (Ceux parmi vous qui ont une formation scientifique, merci de laisser parler les autres)</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[Bonnes réponses : l’oxygène et l’azote. (Les réponses « dioxygène » et « diazote » sont encore meilleures, mais on ne relèvera pas la différence entre « azote » et « diazote », et entre « oxygène » et « dioxygène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L’oxygène sera probablement cité en premier, dans ce cas, cliquer une fois, en ajoutant « Bravo, c’est bien l’un des deux, et il y en a un qui est encore beaucoup abondant dans l’atmosphère que nous respirons : lequel est-ce ? », et chercher à obtenir la réponse « azote », puis on clique une fois.</a:t>
            </a:r>
            <a:br>
              <a:rPr i="1" lang="fr-FR" sz="1300">
                <a:solidFill>
                  <a:srgbClr val="595959"/>
                </a:solidFill>
              </a:rPr>
            </a:br>
            <a:r>
              <a:rPr i="1" lang="fr-FR" sz="1300">
                <a:solidFill>
                  <a:srgbClr val="595959"/>
                </a:solidFill>
              </a:rPr>
              <a:t>Si, par contre, l’azote est cité en premier, enchaîner par « bravo, le gaz le plus abondant dans notre atmosphère, c’est l’azote » et ajouter sans forcément attendre la réponse « et le second, c’est évidemment l’oxygène », et cliquer 2 fois.</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Pour toute autre réponse, soit c’est un des gaz qui apparaîtra dans cette slide, et dans ce cas, répondre « c’est effectivement l’un des gaz présents dans l’atmosphère, mais c’est loin d’être le plus abondant, on va le vois dans un instant » ; soit la réponse n’apparaît pas dans la slide, et dans ce cas, répondre « non ce gaz n’est pas dans l’atmosphère, ou bien en quantité vraiment infime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L’essentiel de l’atmosphère, c’est donc l’oxygène que nous respirons ; l’azote, encore plus abondant que l’oxygène ; et aussi </a:t>
            </a:r>
            <a:r>
              <a:rPr i="1" lang="fr-FR" sz="1300">
                <a:solidFill>
                  <a:srgbClr val="595959"/>
                </a:solidFill>
              </a:rPr>
              <a:t>[Clic]</a:t>
            </a:r>
            <a:r>
              <a:rPr lang="fr-FR" sz="1300">
                <a:solidFill>
                  <a:srgbClr val="595959"/>
                </a:solidFill>
              </a:rPr>
              <a:t> de l’eau sous forme de de vapeur, c’est-à-dire de gaz, invisible à l’œil nu – les nuages, c’est de l’eau liquide, sous forme de minuscules gouttelettes, ou solide, sous forme de cristaux de glace, pour les nuages fins les plus élevés.</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Ajoutez à cela un petit peu d’un gaz noble, c’est-à-dire chimiquement inerte, l’argon, et ça vous donne le contenu de notre atmosphère.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*Tout* le contenu de notre atmosphère ? Non, car il y a d’autres gaz présents en quantité très petite, voire infime, symbolisés par le trait très fin, tout là-haut. Vous le voyez ? Ces gaz, ce sont moins de zéro virgule zéro-cinq pour cent de l’atmosphère, autant dire trois fois rien, dans ce qu’on respire… et pourtant, on va voir qu’ils comptent pour vraiment beaucoup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Mais concrètement, ce trait fin, il contient quoi ? </a:t>
            </a:r>
            <a:r>
              <a:rPr i="1" lang="fr-FR" sz="1300">
                <a:solidFill>
                  <a:srgbClr val="595959"/>
                </a:solidFill>
              </a:rPr>
              <a:t>[Clic]</a:t>
            </a:r>
            <a:endParaRPr sz="1300">
              <a:solidFill>
                <a:srgbClr val="595959"/>
              </a:solidFill>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L’essentiel de ces trois fois rien, c’est le fameux CO</a:t>
            </a:r>
            <a:r>
              <a:rPr baseline="-25000" lang="fr-FR" sz="1300">
                <a:solidFill>
                  <a:srgbClr val="595959"/>
                </a:solidFill>
              </a:rPr>
              <a:t>2</a:t>
            </a:r>
            <a:r>
              <a:rPr lang="fr-FR" sz="1300">
                <a:solidFill>
                  <a:srgbClr val="595959"/>
                </a:solidFill>
              </a:rPr>
              <a:t>, qui représente aujourd’hui 0,0415 % de l’atmosphère - un chiffre qui augmente lentement, année après année. Bon, zéro virgule zéro 415, ça fait beaucoup de zéros et beaucoup de chiffres après la virgule. Du coup, pour que ce soit plus lisible, on a l’habitude de décaler la virgule de 4 chiffres vers la droite et de parler de « ppm », de « parties par million » </a:t>
            </a:r>
            <a:r>
              <a:rPr i="1" lang="fr-FR" sz="1300">
                <a:solidFill>
                  <a:srgbClr val="595959"/>
                </a:solidFill>
              </a:rPr>
              <a:t>[Clic]</a:t>
            </a:r>
            <a:r>
              <a:rPr lang="fr-FR" sz="1300">
                <a:solidFill>
                  <a:srgbClr val="595959"/>
                </a:solidFill>
              </a:rPr>
              <a:t>. 0,0415 %, c’est la même chose que 415 ppm – et les ppm, c’est ce que vous avez l’habitude d’entendre dans la presse quand on vous parle de quantité de CO</a:t>
            </a:r>
            <a:r>
              <a:rPr baseline="-25000" lang="fr-FR" sz="1300">
                <a:solidFill>
                  <a:srgbClr val="595959"/>
                </a:solidFill>
              </a:rPr>
              <a:t>2</a:t>
            </a:r>
            <a:r>
              <a:rPr lang="fr-FR" sz="1300">
                <a:solidFill>
                  <a:srgbClr val="595959"/>
                </a:solidFill>
              </a:rPr>
              <a:t> dans l’atmosphère.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Après le CO</a:t>
            </a:r>
            <a:r>
              <a:rPr baseline="-25000" lang="fr-FR" sz="1300">
                <a:solidFill>
                  <a:srgbClr val="595959"/>
                </a:solidFill>
              </a:rPr>
              <a:t>2</a:t>
            </a:r>
            <a:r>
              <a:rPr lang="fr-FR" sz="1300">
                <a:solidFill>
                  <a:srgbClr val="595959"/>
                </a:solidFill>
              </a:rPr>
              <a:t>, on trouve le néon – un autre gaz noble, chimiquement inerte. Ensuite, on trouve encore plein de gaz encore moins abondants, qui représentent en tout de l’ordre de 10 ppm. Lesquels ? </a:t>
            </a:r>
            <a:r>
              <a:rPr i="1" lang="fr-FR" sz="1300">
                <a:solidFill>
                  <a:srgbClr val="595959"/>
                </a:solidFill>
              </a:rPr>
              <a:t>[Clic]</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[Info : on pourrait croire qu’on appelle certaines lampes en forme de tube des « néons » parce que ces tubes seraient remplis de gaz néon. En fait, c’est un abus de langage : les tubes les plus fréquents, blancs, sont fluorescents et utilisent d’autres gaz que le gaz néon. Un tube rempli de gaz néon ne peut être que de couleur rouge-orangé (et il n’est pas fluorescent).]</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D’abord, l’hélium, avec 5 ppm – encore un gaz noble. C’est un gaz très léger, qui sert par exemple à faire des ballons qui montent tout seuls.</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On a ensuite le méthane, appelé aussi gaz naturel, ou biogaz – les mineurs de charbon l’appellent le grisou : tout ça, c’est la même substance ! Il est présent dans l’air que l’on respire, à hauteur d’environ 1,8 ppm aujourd’hui </a:t>
            </a:r>
            <a:r>
              <a:rPr i="1" lang="fr-FR" sz="1300">
                <a:solidFill>
                  <a:srgbClr val="595959"/>
                </a:solidFill>
              </a:rPr>
              <a:t>(Source 2019 : M. Saunois, R. B. Jackson, P. Bousquet, B. Poulter et J. G. Canadell, « The growing role of methane in anthropogenic climate change », Environmental Research Letters, Volume 11, numéro 12, 12 décembre 2016)</a:t>
            </a:r>
            <a:r>
              <a:rPr lang="fr-FR" sz="1300">
                <a:solidFill>
                  <a:srgbClr val="595959"/>
                </a:solidFill>
              </a:rPr>
              <a:t>.</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Puis le krypton, encore un gaz noble, à hauteur d’un peu plus d’1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L’hydrogène, le même que celui qu’on voudrait utiliser dans les voitures à hydrogène, ou les avions à hydrogène, ou les trains à hydrogène, à hauteur de 0,6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 monoxyde d’azote, produit notamment par certains moteurs à explosion, à hauteur de 0,5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 protoxyde d’azote, appelé aussi gaz hilarant, à cause de son effet euphorisant quand on le respire en grande quantité : à hauteur de 0,3 ppm – heureusement qu’on a arrêté d’utiliser les pour cent : vous imaginez, parler de 0,000 03 %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Et ensuite, on trouve quantité d’autres molécules – certaines naturellement, d’autres parce que les humains les y ont mis – dans des quantités tellement infimes qu’on ne les a même pas mis dans cette page. </a:t>
            </a:r>
            <a:r>
              <a:rPr i="1" lang="fr-FR" sz="1300">
                <a:solidFill>
                  <a:srgbClr val="595959"/>
                </a:solidFill>
              </a:rPr>
              <a:t>[Clic]</a:t>
            </a:r>
            <a:endParaRPr/>
          </a:p>
          <a:p>
            <a:pPr indent="0" lvl="0" marL="0" rtl="0" algn="l">
              <a:lnSpc>
                <a:spcPct val="100000"/>
              </a:lnSpc>
              <a:spcBef>
                <a:spcPts val="0"/>
              </a:spcBef>
              <a:spcAft>
                <a:spcPts val="0"/>
              </a:spcAft>
              <a:buSzPts val="1400"/>
              <a:buNone/>
            </a:pPr>
            <a:r>
              <a:t/>
            </a:r>
            <a:endParaRPr/>
          </a:p>
        </p:txBody>
      </p:sp>
      <p:sp>
        <p:nvSpPr>
          <p:cNvPr id="604" name="Google Shape;604;p17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17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17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Certains de ces gaz sont dits « à effet de serre ». Mais pas tous ! L’oxygène n’en est pas un, par exemple. L’azote non plus. Les gaz nobles n’en sont pas non plus. En fait, vous avez ici les principaux gaz à effet de serre présents dans l’atmosphère de la Terre : il y en a quatre – il existe plusieurs autres gaz à effet de serre dans l’atmosphère, mais ils sont présents en quantité infime, et l’effet de serre qu’ils génèrent est lui aussi tout petit.</a:t>
            </a:r>
            <a:endParaRPr/>
          </a:p>
          <a:p>
            <a:pPr indent="0" lvl="0" marL="0" rtl="0" algn="just">
              <a:lnSpc>
                <a:spcPct val="100000"/>
              </a:lnSpc>
              <a:spcBef>
                <a:spcPts val="0"/>
              </a:spcBef>
              <a:spcAft>
                <a:spcPts val="0"/>
              </a:spcAft>
              <a:buClr>
                <a:srgbClr val="595959"/>
              </a:buClr>
              <a:buSzPts val="900"/>
              <a:buNone/>
            </a:pPr>
            <a:r>
              <a:rPr i="1" lang="fr-FR" sz="1300">
                <a:solidFill>
                  <a:srgbClr val="595959"/>
                </a:solidFill>
              </a:rPr>
              <a:t>(si question du public : les autres gaz à effet de serre sont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l’ozone, produit naturellement et artificiellement, mais que la nature recycle très vite, comme la vapeur d’eau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le dioxyde d’azote, le même que celui qui a déclenché le « dieselgate », qui est produit par toute combustion à suffisamment haute température d’un combustible liquide ou solide, comme le gazole, bien sûr, mais aussi l’essence, le fioul domestique des chaudières au fioul, ou encore le bois des poêles à bois à foyer fermé ou des centrales électriques à biomasse, et que, comme l’ozone et la vapeur d’eau, la nature recycle très vite ;</a:t>
            </a:r>
            <a:endParaRPr/>
          </a:p>
          <a:p>
            <a:pPr indent="-181100" lvl="0" marL="181100" rtl="0" algn="just">
              <a:lnSpc>
                <a:spcPct val="100000"/>
              </a:lnSpc>
              <a:spcBef>
                <a:spcPts val="0"/>
              </a:spcBef>
              <a:spcAft>
                <a:spcPts val="0"/>
              </a:spcAft>
              <a:buClr>
                <a:srgbClr val="595959"/>
              </a:buClr>
              <a:buSzPts val="900"/>
              <a:buFont typeface="Arial"/>
              <a:buChar char="•"/>
            </a:pPr>
            <a:r>
              <a:rPr i="1" lang="fr-FR" sz="1300">
                <a:solidFill>
                  <a:srgbClr val="595959"/>
                </a:solidFill>
              </a:rPr>
              <a:t>d’autres molécules plus complexes appelées « hydrocarbures halogénés », en particulier les « chlorofluorocarbures » (CFC) destructeurs de la « couche d’ozone » stratosphérique et les « hydrofluorocarbures » (HFC) qui les ont remplacés comme gaz réfrigérants dans nos réfrigérateurs et nos climatisations)</a:t>
            </a:r>
            <a:r>
              <a:rPr lang="fr-FR" sz="1300">
                <a:solidFill>
                  <a:srgbClr val="595959"/>
                </a:solidFill>
              </a:rPr>
              <a:t>.</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plus important de ces gaz, c’est la vapeur d’eau : c’est surtout grâce à la vapeur d’eau qu’à la surface de la Terre, il fait en moyenne près de 15°C plutôt que </a:t>
            </a:r>
            <a:r>
              <a:rPr lang="fr-FR">
                <a:solidFill>
                  <a:srgbClr val="595959"/>
                </a:solidFill>
                <a:latin typeface="Calibri"/>
                <a:ea typeface="Calibri"/>
                <a:cs typeface="Calibri"/>
                <a:sym typeface="Calibri"/>
              </a:rPr>
              <a:t>−</a:t>
            </a:r>
            <a:r>
              <a:rPr b="1" lang="fr-FR" sz="1300">
                <a:solidFill>
                  <a:srgbClr val="C90345"/>
                </a:solidFill>
                <a:latin typeface="Arial Rounded"/>
                <a:ea typeface="Arial Rounded"/>
                <a:cs typeface="Arial Rounded"/>
                <a:sym typeface="Arial Rounded"/>
              </a:rPr>
              <a:t>18°C !</a:t>
            </a:r>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second d’entre eux, c’est le fameux CO</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 Le troisième, c’est le méthane, noté CH</a:t>
            </a:r>
            <a:r>
              <a:rPr b="1" baseline="-25000" lang="fr-FR" sz="1300">
                <a:solidFill>
                  <a:srgbClr val="C90345"/>
                </a:solidFill>
                <a:latin typeface="Arial Rounded"/>
                <a:ea typeface="Arial Rounded"/>
                <a:cs typeface="Arial Rounded"/>
                <a:sym typeface="Arial Rounded"/>
              </a:rPr>
              <a:t>4</a:t>
            </a:r>
            <a:r>
              <a:rPr b="1" lang="fr-FR" sz="1300">
                <a:solidFill>
                  <a:srgbClr val="C90345"/>
                </a:solidFill>
                <a:latin typeface="Arial Rounded"/>
                <a:ea typeface="Arial Rounded"/>
                <a:cs typeface="Arial Rounded"/>
                <a:sym typeface="Arial Rounded"/>
              </a:rPr>
              <a:t>, et le quatrième, c’est le protoxyde d’azote, noté N</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O.</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D’où viennent ces gaz à effet de serre ? La vapeur d’eau vient de ce qu’on appelle le « cycle naturel de l’eau » : la Terre est couverte aux deux-tiers de mers et d’océans, et sous l’effet du rayonnement solaire, ça a tendance à provoquer l’évaporation d’eau en surface. Sur les terres émergées, les sols contiennent aussi de l’eau, et cette eau aussi peut s’évaporer sous l’effet du rayonnement solaire, et se retrouver dans l’air sous forme de gaz. Il se trouve que l’atmosphère est déjà saturée en vapeur d’eau, donc si on essaie d’en ajouter, elle se condense, c’est-à-dire qu’elle se transforme en eau liquide, en quelques heures ou au maximum quelques jours (souvent, c’est même encore beaucoup plus rapide). Moralité : les humains ne peuvent pas vraiment ajouter de la vapeur d’eau dans l’atmosphère, et ainsi augmenter l’effet de serre.</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Le gaz à effet de serre suivant, c’est le CO</a:t>
            </a:r>
            <a:r>
              <a:rPr b="1" baseline="-25000" lang="fr-FR" sz="1300">
                <a:solidFill>
                  <a:srgbClr val="C90345"/>
                </a:solidFill>
                <a:latin typeface="Arial Rounded"/>
                <a:ea typeface="Arial Rounded"/>
                <a:cs typeface="Arial Rounded"/>
                <a:sym typeface="Arial Rounded"/>
              </a:rPr>
              <a:t>2</a:t>
            </a:r>
            <a:r>
              <a:rPr b="1" lang="fr-FR" sz="1300">
                <a:solidFill>
                  <a:srgbClr val="C90345"/>
                </a:solidFill>
                <a:latin typeface="Arial Rounded"/>
                <a:ea typeface="Arial Rounded"/>
                <a:cs typeface="Arial Rounded"/>
                <a:sym typeface="Arial Rounded"/>
              </a:rPr>
              <a:t> : c’est le principal gaz à effet de serre émis par les humains. Et depuis le début de la révolution industrielle, les humains en ont beaucoup augmenté la quantité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 On est passé de 280 ppm à 415 ppm, et les humains continuent de faire augmenter</a:t>
            </a:r>
            <a:r>
              <a:rPr lang="fr-FR" sz="1300">
                <a:solidFill>
                  <a:srgbClr val="595959"/>
                </a:solidFill>
              </a:rPr>
              <a:t> </a:t>
            </a:r>
            <a:r>
              <a:rPr b="1" lang="fr-FR" sz="1300">
                <a:solidFill>
                  <a:srgbClr val="C90345"/>
                </a:solidFill>
                <a:latin typeface="Arial Rounded"/>
                <a:ea typeface="Arial Rounded"/>
                <a:cs typeface="Arial Rounded"/>
                <a:sym typeface="Arial Rounded"/>
              </a:rPr>
              <a:t>ce chiffre</a:t>
            </a:r>
            <a:r>
              <a:rPr lang="fr-FR" sz="1300">
                <a:solidFill>
                  <a:srgbClr val="595959"/>
                </a:solidFill>
              </a:rPr>
              <a:t>, de presque 2 ppm chaque année en ce début de XXI</a:t>
            </a:r>
            <a:r>
              <a:rPr baseline="30000" lang="fr-FR" sz="1300">
                <a:solidFill>
                  <a:srgbClr val="595959"/>
                </a:solidFill>
              </a:rPr>
              <a:t>e</a:t>
            </a:r>
            <a:r>
              <a:rPr lang="fr-FR" sz="1300">
                <a:solidFill>
                  <a:srgbClr val="595959"/>
                </a:solidFill>
              </a:rPr>
              <a:t> siècle </a:t>
            </a:r>
            <a:r>
              <a:rPr i="1" lang="fr-FR" sz="1300">
                <a:solidFill>
                  <a:srgbClr val="595959"/>
                </a:solidFill>
              </a:rPr>
              <a:t>[Clic]</a:t>
            </a:r>
            <a:r>
              <a:rPr lang="fr-FR" sz="1300">
                <a:solidFill>
                  <a:srgbClr val="595959"/>
                </a:solidFill>
              </a:rPr>
              <a:t>, essentiellement en brûlant des combustibles fossiles – pétrole, charbon, gaz naturel – que ce soit pour nous déplacer (en voiture ou en avion), pour nous chauffer (chez nous ou au travail), pour faire cuire notre nourriture (un petit peu aussi), ou pour produire l’électricité que beaucoup de nos machines consomment.</a:t>
            </a:r>
            <a:endParaRPr/>
          </a:p>
          <a:p>
            <a:pPr indent="0" lvl="0" marL="0" rtl="0" algn="just">
              <a:lnSpc>
                <a:spcPct val="100000"/>
              </a:lnSpc>
              <a:spcBef>
                <a:spcPts val="0"/>
              </a:spcBef>
              <a:spcAft>
                <a:spcPts val="0"/>
              </a:spcAft>
              <a:buClr>
                <a:schemeClr val="dk1"/>
              </a:buClr>
              <a:buSzPts val="1200"/>
              <a:buNone/>
            </a:pPr>
            <a:r>
              <a:t/>
            </a:r>
            <a:endParaRPr sz="1300">
              <a:solidFill>
                <a:srgbClr val="595959"/>
              </a:solidFill>
            </a:endParaRPr>
          </a:p>
          <a:p>
            <a:pPr indent="0" lvl="0" marL="0" rtl="0" algn="just">
              <a:lnSpc>
                <a:spcPct val="100000"/>
              </a:lnSpc>
              <a:spcBef>
                <a:spcPts val="0"/>
              </a:spcBef>
              <a:spcAft>
                <a:spcPts val="0"/>
              </a:spcAft>
              <a:buClr>
                <a:srgbClr val="595959"/>
              </a:buClr>
              <a:buSzPts val="1200"/>
              <a:buNone/>
            </a:pPr>
            <a:r>
              <a:rPr lang="fr-FR" sz="1300">
                <a:solidFill>
                  <a:srgbClr val="595959"/>
                </a:solidFill>
              </a:rPr>
              <a:t>Le gaz à effet de serre suivant, c’est le méthane, ou gaz naturel. C’est, en importance, le second gaz à effet de serre émis par les humains. La nature, plus exactement les volcans, en émettent un peu </a:t>
            </a:r>
            <a:r>
              <a:rPr i="1" lang="fr-FR" sz="1300">
                <a:solidFill>
                  <a:srgbClr val="595959"/>
                </a:solidFill>
              </a:rPr>
              <a:t>[Clic]</a:t>
            </a:r>
            <a:r>
              <a:rPr lang="fr-FR" sz="1300">
                <a:solidFill>
                  <a:srgbClr val="595959"/>
                </a:solidFill>
              </a:rPr>
              <a:t>, mais la quasi-totalité, environ 90%, est d’origine humaine </a:t>
            </a:r>
            <a:r>
              <a:rPr i="1" lang="fr-FR" sz="1300">
                <a:solidFill>
                  <a:srgbClr val="595959"/>
                </a:solidFill>
              </a:rPr>
              <a:t>(Source 2019 : </a:t>
            </a:r>
            <a:r>
              <a:rPr i="1" lang="fr-FR"/>
              <a:t>Petrenko, V. V., Smith, A. M., Schaefer, H., Riedel, K., Brook, E., Baggenstos, D.... &amp; Fain, X. (2017) « Minimal geological methane emissions during the Younger Dryas–Preboreal abrupt warming event ». Nature, 548(7668), 443)</a:t>
            </a:r>
            <a:r>
              <a:rPr lang="fr-FR"/>
              <a:t>. Le méthane est essentiellement émis dans deux situations : quand des matières organiques, animales ou végétales, fermentent en l'absence d'oxygène – par exemple au fonds des zones humides peu oxygénées comme les marécages, les rizières – mais aussi dans le système digestif de nombreux animaux (y compris celui des hommes), et en premier lieu les animaux qui font fermenter leur nourriture au cours de leur digestion </a:t>
            </a:r>
            <a:r>
              <a:rPr i="1" lang="fr-FR"/>
              <a:t>[Clic]</a:t>
            </a:r>
            <a:r>
              <a:rPr lang="fr-FR"/>
              <a:t> – les animaux ruminants ! (Les humains aussi peuvent ruminer, mais quand ça arrive, c’est dans le cerveau que ça se passe, et en consommant beaucoup d’oxygène, donc ça ne produit pas de méthane ! ;-) )</a:t>
            </a:r>
            <a:endParaRPr/>
          </a:p>
          <a:p>
            <a:pPr indent="0" lvl="0" marL="0" rtl="0" algn="just">
              <a:lnSpc>
                <a:spcPct val="100000"/>
              </a:lnSpc>
              <a:spcBef>
                <a:spcPts val="0"/>
              </a:spcBef>
              <a:spcAft>
                <a:spcPts val="0"/>
              </a:spcAft>
              <a:buClr>
                <a:schemeClr val="dk1"/>
              </a:buClr>
              <a:buSzPts val="1200"/>
              <a:buNone/>
            </a:pPr>
            <a:r>
              <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900"/>
              <a:buNone/>
            </a:pPr>
            <a:r>
              <a:rPr b="1" lang="fr-FR" sz="1300">
                <a:solidFill>
                  <a:srgbClr val="C90345"/>
                </a:solidFill>
                <a:latin typeface="Arial Rounded"/>
                <a:ea typeface="Arial Rounded"/>
                <a:cs typeface="Arial Rounded"/>
                <a:sym typeface="Arial Rounded"/>
              </a:rPr>
              <a:t>Le troisième et dernier gaz à effet de serre que l’on va voir, c’est le protoxyde d’azote. C’est le troisième grand gaz à effet de serre émis par les humains.</a:t>
            </a:r>
            <a:r>
              <a:rPr b="1" i="1" lang="fr-FR" sz="1300">
                <a:solidFill>
                  <a:srgbClr val="C90345"/>
                </a:solidFill>
                <a:latin typeface="Arial Rounded"/>
                <a:ea typeface="Arial Rounded"/>
                <a:cs typeface="Arial Rounded"/>
                <a:sym typeface="Arial Rounded"/>
              </a:rPr>
              <a:t> [Clic]</a:t>
            </a:r>
            <a:r>
              <a:rPr b="1" lang="fr-FR" sz="1300">
                <a:solidFill>
                  <a:srgbClr val="C90345"/>
                </a:solidFill>
                <a:latin typeface="Arial Rounded"/>
                <a:ea typeface="Arial Rounded"/>
                <a:cs typeface="Arial Rounded"/>
                <a:sym typeface="Arial Rounded"/>
              </a:rPr>
              <a:t> Une petite moitié est d’origine naturelle, et une grosse moitié d’origine humaine </a:t>
            </a:r>
            <a:r>
              <a:rPr b="1" i="1" lang="fr-FR" sz="1300">
                <a:solidFill>
                  <a:srgbClr val="C90345"/>
                </a:solidFill>
                <a:latin typeface="Arial Rounded"/>
                <a:ea typeface="Arial Rounded"/>
                <a:cs typeface="Arial Rounded"/>
                <a:sym typeface="Arial Rounded"/>
              </a:rPr>
              <a:t>(Source 2019 : « Montée en flèche des concentrations de gaz à effet de serre : nouveau record », Organisation Météorologique Mondiale, Bulletin de l'OMM sur les gaz à effet de serre, 30 octobre 2017, </a:t>
            </a:r>
            <a:r>
              <a:rPr i="1" lang="fr-FR" u="sng">
                <a:solidFill>
                  <a:schemeClr val="hlink"/>
                </a:solidFill>
                <a:hlinkClick r:id="rId2"/>
              </a:rPr>
              <a:t>https://public.wmo.int/fr/medias/communiqu%C3%A9s-de-presse/mont%C3%A9e-en-fl%C3%A8che-des-concentrations-de-gaz-%C3%A0-effet-de-serre-nouveau</a:t>
            </a:r>
            <a:r>
              <a:rPr i="1" lang="fr-FR"/>
              <a:t> </a:t>
            </a:r>
            <a:r>
              <a:rPr b="1" i="1" lang="fr-FR" sz="1300">
                <a:solidFill>
                  <a:srgbClr val="C90345"/>
                </a:solidFill>
                <a:latin typeface="Arial Rounded"/>
                <a:ea typeface="Arial Rounded"/>
                <a:cs typeface="Arial Rounded"/>
                <a:sym typeface="Arial Rounded"/>
              </a:rPr>
              <a:t>).</a:t>
            </a:r>
            <a:r>
              <a:rPr b="1" lang="fr-FR" sz="1300">
                <a:solidFill>
                  <a:srgbClr val="C90345"/>
                </a:solidFill>
                <a:latin typeface="Arial Rounded"/>
                <a:ea typeface="Arial Rounded"/>
                <a:cs typeface="Arial Rounded"/>
                <a:sym typeface="Arial Rounded"/>
              </a:rPr>
              <a:t> Il est émis de manière naturelle par des micro-organismes du sol et des océans. Les humains, quant à eux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en émettent notamment du fait de l'épandage de lisier ou d’autres engrais azotés sur les champs cultivés et sur les pâturages.</a:t>
            </a:r>
            <a:endParaRPr b="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chemeClr val="dk1"/>
              </a:buClr>
              <a:buSzPts val="1200"/>
              <a:buNone/>
            </a:pPr>
            <a:r>
              <a:t/>
            </a:r>
            <a:endParaRPr b="1" i="1" sz="1300">
              <a:solidFill>
                <a:srgbClr val="C90345"/>
              </a:solidFill>
              <a:latin typeface="Arial Rounded"/>
              <a:ea typeface="Arial Rounded"/>
              <a:cs typeface="Arial Rounded"/>
              <a:sym typeface="Arial Rounded"/>
            </a:endParaRPr>
          </a:p>
          <a:p>
            <a:pPr indent="0" lvl="0" marL="0" rtl="0" algn="just">
              <a:lnSpc>
                <a:spcPct val="100000"/>
              </a:lnSpc>
              <a:spcBef>
                <a:spcPts val="0"/>
              </a:spcBef>
              <a:spcAft>
                <a:spcPts val="0"/>
              </a:spcAft>
              <a:buClr>
                <a:srgbClr val="C90345"/>
              </a:buClr>
              <a:buSzPts val="1200"/>
              <a:buNone/>
            </a:pPr>
            <a:r>
              <a:rPr b="1" lang="fr-FR" sz="1300">
                <a:solidFill>
                  <a:srgbClr val="C90345"/>
                </a:solidFill>
                <a:latin typeface="Arial Rounded"/>
                <a:ea typeface="Arial Rounded"/>
                <a:cs typeface="Arial Rounded"/>
                <a:sym typeface="Arial Rounded"/>
              </a:rPr>
              <a:t>Tous les gaz à effet de serre n’ont pas la même importance : on vous a donné ici leur abondance relative dans l’atmosphère aujourd’hui. Mais l’abondance d’un gaz à effet de serre ne vous donne pas forcément son importance. </a:t>
            </a:r>
            <a:r>
              <a:rPr b="1" i="1" lang="fr-FR" sz="1300">
                <a:solidFill>
                  <a:srgbClr val="C90345"/>
                </a:solidFill>
                <a:latin typeface="Arial Rounded"/>
                <a:ea typeface="Arial Rounded"/>
                <a:cs typeface="Arial Rounded"/>
                <a:sym typeface="Arial Rounded"/>
              </a:rPr>
              <a:t>[Clic]</a:t>
            </a:r>
            <a:r>
              <a:rPr b="1" lang="fr-FR" sz="1300">
                <a:solidFill>
                  <a:srgbClr val="C90345"/>
                </a:solidFill>
                <a:latin typeface="Arial Rounded"/>
                <a:ea typeface="Arial Rounded"/>
                <a:cs typeface="Arial Rounded"/>
                <a:sym typeface="Arial Rounded"/>
              </a:rPr>
              <a:t> Selon le gaz à effet de serre que vous regardez, chaque ppm supplémentaire n’a pas le même effet : de manière générale, moins vous en avez au départ, plus votre ppm supplémentaire réchauffe le climat !</a:t>
            </a:r>
            <a:endParaRPr/>
          </a:p>
          <a:p>
            <a:pPr indent="0" lvl="0" marL="0" rtl="0" algn="l">
              <a:lnSpc>
                <a:spcPct val="100000"/>
              </a:lnSpc>
              <a:spcBef>
                <a:spcPts val="0"/>
              </a:spcBef>
              <a:spcAft>
                <a:spcPts val="0"/>
              </a:spcAft>
              <a:buSzPts val="1400"/>
              <a:buNone/>
            </a:pPr>
            <a:r>
              <a:t/>
            </a:r>
            <a:endParaRPr/>
          </a:p>
        </p:txBody>
      </p:sp>
      <p:sp>
        <p:nvSpPr>
          <p:cNvPr id="655" name="Google Shape;655;p17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f608f2138e_0_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g2f608f2138e_0_6:notes"/>
          <p:cNvSpPr txBox="1"/>
          <p:nvPr>
            <p:ph idx="1" type="body"/>
          </p:nvPr>
        </p:nvSpPr>
        <p:spPr>
          <a:xfrm>
            <a:off x="688658" y="4820741"/>
            <a:ext cx="5509200" cy="3944100"/>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rPr lang="fr-FR" u="sng">
                <a:solidFill>
                  <a:schemeClr val="hlink"/>
                </a:solidFill>
                <a:hlinkClick r:id="rId2"/>
              </a:rPr>
              <a:t>https://youtu.be/8KrgPPO1h0A?si=6QAa1Om8sxGmkAEv</a:t>
            </a:r>
            <a:r>
              <a:rPr lang="fr-FR"/>
              <a:t> (source)</a:t>
            </a:r>
            <a:br>
              <a:rPr lang="fr-FR"/>
            </a:br>
            <a:r>
              <a:rPr lang="fr-FR"/>
              <a:t>copier la vidéo locale nommée pumphanfdle 2025, dans même dossier…</a:t>
            </a:r>
            <a:endParaRPr/>
          </a:p>
        </p:txBody>
      </p:sp>
      <p:sp>
        <p:nvSpPr>
          <p:cNvPr id="749" name="Google Shape;749;g2f608f2138e_0_6:notes"/>
          <p:cNvSpPr txBox="1"/>
          <p:nvPr>
            <p:ph idx="12" type="sldNum"/>
          </p:nvPr>
        </p:nvSpPr>
        <p:spPr>
          <a:xfrm>
            <a:off x="3900799" y="9514531"/>
            <a:ext cx="2984100" cy="502500"/>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7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p17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i="1" lang="fr-FR" sz="1300">
                <a:solidFill>
                  <a:srgbClr val="595959"/>
                </a:solidFill>
              </a:rPr>
              <a:t>[ATTENTION - Slide à activer dans le cas où la section précédente est utilisée]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Revenons à notre atmosphère…</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Pourquoi appelle-t-on ces gaz des « gaz à effet de serre » ? Parce que quand le rayonnement solaire arrive à la surface de la Terre…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 ces gaz vont avoir pour effet de piéger une partie de la chaleur renvoyée par la surface de la Terre, et de la retenir près du sol.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C’est grâce à ce phénomène TOTALEMENT NATUREL que la température qui règne en moyenne à la surface de la Terre est d’environ +15°C, ce qui rend la Terre vivable. Bien sûr, il y a toujours des contrastes de température (entre le jour et la nuit, entre les pôles et l’équateur, entre les plaines et les sommets des montagnes), mais considérablement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D’après Wikipédia: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L'atmosphère terrestre est l'enveloppe gazeuse entourant la Terre que l'on appelle air. L'air </a:t>
            </a:r>
            <a:r>
              <a:rPr b="1" i="1" lang="fr-FR" sz="1300">
                <a:solidFill>
                  <a:srgbClr val="595959"/>
                </a:solidFill>
              </a:rPr>
              <a:t>sec</a:t>
            </a:r>
            <a:r>
              <a:rPr i="1" lang="fr-FR" sz="1300">
                <a:solidFill>
                  <a:srgbClr val="595959"/>
                </a:solidFill>
              </a:rPr>
              <a:t> (c’est-à-dire, hormis la vapeur d’eau)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Parce qu’ils sont liquides, voire solides pour certains, les nuages ne sont pas considérés comme des constituants de l'atmosphère (que l’on considère n’être constituée que de gaz). En revanche, la vapeur d'eau contenue dans l'air humide représente en moyenne 0,25 % de la masse totale de l'atmosphère. La vapeur d'eau dispose de la particularité notable d'être le seul gaz de l'atmosphère susceptible de changer de phase (gazeux vers liquide ou solide, et inversement),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Il n'y a pas de frontière définie entre l'atmosphère et l'espace. L’atmosphère devient de plus en plus ténue avec l’altitude, et s'évanouit peu à peu dans l'espace. L'altitude de 120 km marque la limite où les effets atmosphériques deviennent notables durant la rentrée atmosphérique. La ligne de Kármán, à 100 km, est aussi fréquemment considérée comme la frontière entre l'atmosphère et l'espace.</a:t>
            </a:r>
            <a:r>
              <a:rPr lang="fr-FR" sz="1300">
                <a:solidFill>
                  <a:srgbClr val="595959"/>
                </a:solidFill>
              </a:rPr>
              <a:t> Revenons à notre atmosphère…</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Pourquoi appelle-t-on ces gaz des « gaz à effet de serre » ? Parce que quand le rayonnement solaire arrive à la surface de la Terre…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 ces gaz vont avoir pour effet de piéger une partie de la chaleur renvoyée par la surface de la Terre, et de la retenir près du sol.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C’est grâce à ce phénomène TOTALEMENT NATUREL que la température qui règne en moyenne à la surface de la Terre est d’environ +15°C, ce qui rend la Terre vivable. Bien sûr, il y a toujours des contrastes de température (entre le jour et la nuit, entre les pôles et l’équateur, entre les plaines et les sommets des montagnes), mais considérablement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b="1" i="1"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Notes sur le visuel </a:t>
            </a:r>
            <a:r>
              <a:rPr i="1" lang="fr-FR" sz="1300">
                <a:solidFill>
                  <a:srgbClr val="595959"/>
                </a:solidFill>
              </a:rPr>
              <a:t>:</a:t>
            </a:r>
            <a:endParaRPr/>
          </a:p>
          <a:p>
            <a:pPr indent="0" lvl="0" marL="0" rtl="0" algn="l">
              <a:lnSpc>
                <a:spcPct val="100000"/>
              </a:lnSpc>
              <a:spcBef>
                <a:spcPts val="0"/>
              </a:spcBef>
              <a:spcAft>
                <a:spcPts val="0"/>
              </a:spcAft>
              <a:buClr>
                <a:schemeClr val="dk1"/>
              </a:buClr>
              <a:buSzPts val="1400"/>
              <a:buNone/>
            </a:pPr>
            <a:r>
              <a:rPr i="1" lang="fr-FR"/>
              <a:t>0. la plus gde partie de l'énergie additionnelle de la terre provient du soleil</a:t>
            </a:r>
            <a:endParaRPr/>
          </a:p>
          <a:p>
            <a:pPr indent="0" lvl="0" marL="0" rtl="0" algn="l">
              <a:lnSpc>
                <a:spcPct val="100000"/>
              </a:lnSpc>
              <a:spcBef>
                <a:spcPts val="0"/>
              </a:spcBef>
              <a:spcAft>
                <a:spcPts val="0"/>
              </a:spcAft>
              <a:buClr>
                <a:schemeClr val="dk1"/>
              </a:buClr>
              <a:buSzPts val="1400"/>
              <a:buNone/>
            </a:pPr>
            <a:r>
              <a:rPr i="1" lang="fr-FR"/>
              <a:t>1, une partie n’arrive pas sur Terre, elle est renvoyée dans l’espace</a:t>
            </a:r>
            <a:endParaRPr/>
          </a:p>
          <a:p>
            <a:pPr indent="0" lvl="0" marL="0" rtl="0" algn="l">
              <a:lnSpc>
                <a:spcPct val="100000"/>
              </a:lnSpc>
              <a:spcBef>
                <a:spcPts val="0"/>
              </a:spcBef>
              <a:spcAft>
                <a:spcPts val="0"/>
              </a:spcAft>
              <a:buClr>
                <a:schemeClr val="dk1"/>
              </a:buClr>
              <a:buSzPts val="1400"/>
              <a:buNone/>
            </a:pPr>
            <a:r>
              <a:rPr i="1" lang="fr-FR"/>
              <a:t>2, le reste arrive sur Terre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3, l’énergie captée est dissipée par 2 « moyens »</a:t>
            </a:r>
            <a:endParaRPr/>
          </a:p>
          <a:p>
            <a:pPr indent="0" lvl="0" marL="0" rtl="0" algn="l">
              <a:lnSpc>
                <a:spcPct val="100000"/>
              </a:lnSpc>
              <a:spcBef>
                <a:spcPts val="0"/>
              </a:spcBef>
              <a:spcAft>
                <a:spcPts val="0"/>
              </a:spcAft>
              <a:buClr>
                <a:schemeClr val="dk1"/>
              </a:buClr>
              <a:buSzPts val="1400"/>
              <a:buNone/>
            </a:pPr>
            <a:r>
              <a:rPr i="1" lang="fr-FR"/>
              <a:t>	-&gt; l’évaporation  (surtout par les océans)</a:t>
            </a:r>
            <a:endParaRPr/>
          </a:p>
          <a:p>
            <a:pPr indent="0" lvl="0" marL="0" rtl="0" algn="l">
              <a:lnSpc>
                <a:spcPct val="100000"/>
              </a:lnSpc>
              <a:spcBef>
                <a:spcPts val="0"/>
              </a:spcBef>
              <a:spcAft>
                <a:spcPts val="0"/>
              </a:spcAft>
              <a:buClr>
                <a:schemeClr val="dk1"/>
              </a:buClr>
              <a:buSzPts val="1400"/>
              <a:buNone/>
            </a:pPr>
            <a:r>
              <a:rPr i="1" lang="fr-FR"/>
              <a:t>	-&gt; la convection (les terres)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4. Mais aussi et surtout par rayonnement infrarouge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5, une partie de ce rayonnement est interception par les gaz à effet de serre</a:t>
            </a:r>
            <a:endParaRPr/>
          </a:p>
          <a:p>
            <a:pPr indent="0" lvl="0" marL="0" rtl="0" algn="l">
              <a:lnSpc>
                <a:spcPct val="100000"/>
              </a:lnSpc>
              <a:spcBef>
                <a:spcPts val="0"/>
              </a:spcBef>
              <a:spcAft>
                <a:spcPts val="0"/>
              </a:spcAft>
              <a:buClr>
                <a:schemeClr val="dk1"/>
              </a:buClr>
              <a:buSzPts val="1400"/>
              <a:buNone/>
            </a:pPr>
            <a:r>
              <a:rPr i="1" lang="fr-FR"/>
              <a:t>	-&gt; qui captent les infrarouge et les ré-émettent à nouveau</a:t>
            </a:r>
            <a:endParaRPr/>
          </a:p>
          <a:p>
            <a:pPr indent="0" lvl="0" marL="0" rtl="0" algn="l">
              <a:lnSpc>
                <a:spcPct val="100000"/>
              </a:lnSpc>
              <a:spcBef>
                <a:spcPts val="0"/>
              </a:spcBef>
              <a:spcAft>
                <a:spcPts val="0"/>
              </a:spcAft>
              <a:buClr>
                <a:schemeClr val="dk1"/>
              </a:buClr>
              <a:buSzPts val="1400"/>
              <a:buNone/>
            </a:pPr>
            <a:r>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D’après Wikipédia: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L'atmosphère terrestre est l'enveloppe gazeuse entourant la Terre que l'on appelle air. L'air </a:t>
            </a:r>
            <a:r>
              <a:rPr b="1" i="1" lang="fr-FR" sz="1300">
                <a:solidFill>
                  <a:srgbClr val="595959"/>
                </a:solidFill>
              </a:rPr>
              <a:t>sec</a:t>
            </a:r>
            <a:r>
              <a:rPr i="1" lang="fr-FR" sz="1300">
                <a:solidFill>
                  <a:srgbClr val="595959"/>
                </a:solidFill>
              </a:rPr>
              <a:t> (c’est-à-dire, hormis la vapeur d’eau)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Parce qu’ils sont liquides, voire solides pour certains, les nuages ne sont pas considérés comme des constituants de l'atmosphère (que l’on considère n’être constituée que de gaz). En revanche, la vapeur d'eau contenue dans l'air humide représente en moyenne 0,25 % de la masse totale de l'atmosphère. La vapeur d'eau dispose de la particularité notable d'être le seul gaz de l'atmosphère susceptible de changer de phase (gazeux vers liquide ou solide, et inversement),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Il n'y a pas de frontière définie entre l'atmosphère et l'espace. L’atmosphère devient de plus en plus ténue avec l’altitude, et s'évanouit peu à peu dans l'espace. L'altitude de 120 km marque la limite où les effets atmosphériques deviennent notables durant la rentrée atmosphérique. La ligne de Kármán, à 100 km, est aussi fréquemment considérée comme la frontière entre l'atmosphère et l'espace.</a:t>
            </a:r>
            <a:endParaRPr/>
          </a:p>
          <a:p>
            <a:pPr indent="0" lvl="0" marL="0" rtl="0" algn="l">
              <a:lnSpc>
                <a:spcPct val="100000"/>
              </a:lnSpc>
              <a:spcBef>
                <a:spcPts val="0"/>
              </a:spcBef>
              <a:spcAft>
                <a:spcPts val="0"/>
              </a:spcAft>
              <a:buClr>
                <a:schemeClr val="dk1"/>
              </a:buClr>
              <a:buSzPts val="1200"/>
              <a:buNone/>
            </a:pPr>
            <a:r>
              <a:t/>
            </a:r>
            <a:endParaRPr i="1" sz="1300">
              <a:solidFill>
                <a:srgbClr val="595959"/>
              </a:solidFill>
            </a:endParaRPr>
          </a:p>
          <a:p>
            <a:pPr indent="0" lvl="0" marL="0" rtl="0" algn="l">
              <a:lnSpc>
                <a:spcPct val="100000"/>
              </a:lnSpc>
              <a:spcBef>
                <a:spcPts val="0"/>
              </a:spcBef>
              <a:spcAft>
                <a:spcPts val="0"/>
              </a:spcAft>
              <a:buClr>
                <a:schemeClr val="dk1"/>
              </a:buClr>
              <a:buSzPts val="1200"/>
              <a:buNone/>
            </a:pPr>
            <a:r>
              <a:rPr lang="fr-FR"/>
              <a:t>Le problème aujourd’hui, c’est que nous sommes près de 8 milliards d’êtres humains et que la plupart de nos activités – industrielles, de transport, agricoles, etc. – émettent de grandes quantités de gaz à effet de serre, en particulier quand nous brûlons des énergies fossiles !</a:t>
            </a:r>
            <a:endParaRPr/>
          </a:p>
          <a:p>
            <a:pPr indent="0" lvl="0" marL="0" rtl="0" algn="l">
              <a:lnSpc>
                <a:spcPct val="100000"/>
              </a:lnSpc>
              <a:spcBef>
                <a:spcPts val="0"/>
              </a:spcBef>
              <a:spcAft>
                <a:spcPts val="0"/>
              </a:spcAft>
              <a:buClr>
                <a:schemeClr val="dk1"/>
              </a:buClr>
              <a:buSzPts val="1200"/>
              <a:buNone/>
            </a:pPr>
            <a:r>
              <a:rPr i="1" lang="fr-FR"/>
              <a:t>[Clic]</a:t>
            </a:r>
            <a:r>
              <a:rPr lang="fr-FR"/>
              <a:t> Qui dit plus de gaz à effet de serre dans l’atmosphère, dit plus de chaleur retenue près du sol. Autrement dit : il fait globalement plus chaud.</a:t>
            </a:r>
            <a:endParaRPr/>
          </a:p>
          <a:p>
            <a:pPr indent="0" lvl="0" marL="0" rtl="0" algn="l">
              <a:lnSpc>
                <a:spcPct val="100000"/>
              </a:lnSpc>
              <a:spcBef>
                <a:spcPts val="0"/>
              </a:spcBef>
              <a:spcAft>
                <a:spcPts val="0"/>
              </a:spcAft>
              <a:buClr>
                <a:schemeClr val="dk1"/>
              </a:buClr>
              <a:buSzPts val="1200"/>
              <a:buNone/>
            </a:pPr>
            <a:r>
              <a:rPr i="1" lang="fr-FR"/>
              <a:t>(option : faire l’analogie avec la couette que vous rajoutez le soir. Une couche de plus = plus de chaleur reste près de votre corps au lieu de s’échapper du lit = votre corps est plus au chaud !)</a:t>
            </a:r>
            <a:endParaRPr/>
          </a:p>
          <a:p>
            <a:pPr indent="0" lvl="0" marL="0" rtl="0" algn="l">
              <a:lnSpc>
                <a:spcPct val="100000"/>
              </a:lnSpc>
              <a:spcBef>
                <a:spcPts val="0"/>
              </a:spcBef>
              <a:spcAft>
                <a:spcPts val="0"/>
              </a:spcAft>
              <a:buClr>
                <a:schemeClr val="dk1"/>
              </a:buClr>
              <a:buSzPts val="1200"/>
              <a:buNone/>
            </a:pPr>
            <a:r>
              <a:rPr lang="fr-FR"/>
              <a:t>En plus, plus il y a de gaz à effet de serre dans l’atmosphère, plus les contrastes de température (entre nuit et jour, entre pôles et équateur, entre sommets de montagnes et plaines, etc.) sont atténués.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[Interaction optionnelle avant de passer à la séquence « dernière glaciation » : Demander « à votre avis, quelques degrés de plus, c’est grave, ou c’est rien ?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1" i="1" lang="fr-FR"/>
              <a:t>Notes sur le visuel </a:t>
            </a:r>
            <a:r>
              <a:rPr i="1" lang="fr-FR"/>
              <a:t>:</a:t>
            </a:r>
            <a:endParaRPr/>
          </a:p>
          <a:p>
            <a:pPr indent="0" lvl="0" marL="0" rtl="0" algn="l">
              <a:lnSpc>
                <a:spcPct val="100000"/>
              </a:lnSpc>
              <a:spcBef>
                <a:spcPts val="0"/>
              </a:spcBef>
              <a:spcAft>
                <a:spcPts val="0"/>
              </a:spcAft>
              <a:buClr>
                <a:schemeClr val="dk1"/>
              </a:buClr>
              <a:buSzPts val="1400"/>
              <a:buNone/>
            </a:pPr>
            <a:r>
              <a:rPr i="1" lang="fr-FR"/>
              <a:t>6. Depuis + de 200 ans, nous avons développé des machines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7, Ces machines émettent des GES dans l’atmosphere qui le stocke (sans l’éliminer)</a:t>
            </a:r>
            <a:endParaRPr/>
          </a:p>
          <a:p>
            <a:pPr indent="0" lvl="0" marL="0" rtl="0" algn="l">
              <a:lnSpc>
                <a:spcPct val="100000"/>
              </a:lnSpc>
              <a:spcBef>
                <a:spcPts val="0"/>
              </a:spcBef>
              <a:spcAft>
                <a:spcPts val="0"/>
              </a:spcAft>
              <a:buClr>
                <a:schemeClr val="dk1"/>
              </a:buClr>
              <a:buSzPts val="1400"/>
              <a:buNone/>
            </a:pPr>
            <a:r>
              <a:rPr i="1" lang="fr-FR"/>
              <a:t>	-&gt; en conséquence, la rémission des infrarouges vers la terre augmente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8, + d’énergie vers la terre implique</a:t>
            </a:r>
            <a:endParaRPr/>
          </a:p>
          <a:p>
            <a:pPr indent="0" lvl="0" marL="0" rtl="0" algn="l">
              <a:lnSpc>
                <a:spcPct val="100000"/>
              </a:lnSpc>
              <a:spcBef>
                <a:spcPts val="0"/>
              </a:spcBef>
              <a:spcAft>
                <a:spcPts val="0"/>
              </a:spcAft>
              <a:buClr>
                <a:schemeClr val="dk1"/>
              </a:buClr>
              <a:buSzPts val="1400"/>
              <a:buNone/>
            </a:pPr>
            <a:r>
              <a:rPr i="1" lang="fr-FR"/>
              <a:t>	-&gt; plus de ré-emission d’infra rouge</a:t>
            </a:r>
            <a:endParaRPr/>
          </a:p>
          <a:p>
            <a:pPr indent="0" lvl="0" marL="0" rtl="0" algn="l">
              <a:lnSpc>
                <a:spcPct val="100000"/>
              </a:lnSpc>
              <a:spcBef>
                <a:spcPts val="0"/>
              </a:spcBef>
              <a:spcAft>
                <a:spcPts val="0"/>
              </a:spcAft>
              <a:buClr>
                <a:schemeClr val="dk1"/>
              </a:buClr>
              <a:buSzPts val="1400"/>
              <a:buNone/>
            </a:pPr>
            <a:r>
              <a:rPr i="1" lang="fr-FR"/>
              <a:t>	-&gt; les couches haute de l’atmosphere se refroidissent</a:t>
            </a:r>
            <a:endParaRPr/>
          </a:p>
          <a:p>
            <a:pPr indent="0" lvl="0" marL="0" rtl="0" algn="l">
              <a:lnSpc>
                <a:spcPct val="100000"/>
              </a:lnSpc>
              <a:spcBef>
                <a:spcPts val="0"/>
              </a:spcBef>
              <a:spcAft>
                <a:spcPts val="0"/>
              </a:spcAft>
              <a:buClr>
                <a:schemeClr val="dk1"/>
              </a:buClr>
              <a:buSzPts val="1400"/>
              <a:buNone/>
            </a:pPr>
            <a:r>
              <a:rPr i="1" lang="fr-FR"/>
              <a:t>	-&gt; plus d’évaporation  (surtout par les océans)</a:t>
            </a:r>
            <a:endParaRPr/>
          </a:p>
          <a:p>
            <a:pPr indent="0" lvl="0" marL="0" rtl="0" algn="l">
              <a:lnSpc>
                <a:spcPct val="100000"/>
              </a:lnSpc>
              <a:spcBef>
                <a:spcPts val="0"/>
              </a:spcBef>
              <a:spcAft>
                <a:spcPts val="0"/>
              </a:spcAft>
              <a:buClr>
                <a:schemeClr val="dk1"/>
              </a:buClr>
              <a:buSzPts val="1400"/>
              <a:buNone/>
            </a:pPr>
            <a:r>
              <a:rPr i="1" lang="fr-FR"/>
              <a:t>	-&gt; plus de convection (les terres)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Pour bien comprendre le phénomène : https://jancovici.com/changement-climatique/aspects-physiques/quest-ce-que-leffet-de-serre/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p>
        </p:txBody>
      </p:sp>
      <p:sp>
        <p:nvSpPr>
          <p:cNvPr id="759" name="Google Shape;759;p17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7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17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[Cette slide est une slide alternative à utiliser pour expliciter très brièvement les 3 grands GES d’origine humaine. La slide similaire dans le corps de la présentation et le groupe de slides optionnel « zoom sur la composition de l’atmosphère » sont alors masquées.]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[Clic]</a:t>
            </a:r>
            <a:r>
              <a:rPr lang="fr-FR"/>
              <a:t> Parce que la Terre a une atmosphère !</a:t>
            </a:r>
            <a:endParaRPr/>
          </a:p>
          <a:p>
            <a:pPr indent="0" lvl="0" marL="0" rtl="0" algn="l">
              <a:lnSpc>
                <a:spcPct val="100000"/>
              </a:lnSpc>
              <a:spcBef>
                <a:spcPts val="0"/>
              </a:spcBef>
              <a:spcAft>
                <a:spcPts val="0"/>
              </a:spcAft>
              <a:buClr>
                <a:schemeClr val="dk1"/>
              </a:buClr>
              <a:buSzPts val="1200"/>
              <a:buNone/>
            </a:pPr>
            <a:r>
              <a:rPr i="1" lang="fr-FR"/>
              <a:t>[Clic]</a:t>
            </a:r>
            <a:r>
              <a:rPr lang="fr-FR"/>
              <a:t> Du coup, quand le rayonnement solaire arrive à la surface de la Terre… </a:t>
            </a:r>
            <a:endParaRPr/>
          </a:p>
          <a:p>
            <a:pPr indent="0" lvl="0" marL="0" rtl="0" algn="l">
              <a:lnSpc>
                <a:spcPct val="100000"/>
              </a:lnSpc>
              <a:spcBef>
                <a:spcPts val="0"/>
              </a:spcBef>
              <a:spcAft>
                <a:spcPts val="0"/>
              </a:spcAft>
              <a:buClr>
                <a:schemeClr val="dk1"/>
              </a:buClr>
              <a:buSzPts val="1200"/>
              <a:buNone/>
            </a:pPr>
            <a:r>
              <a:rPr i="1" lang="fr-FR"/>
              <a:t>[Clic]</a:t>
            </a:r>
            <a:r>
              <a:rPr lang="fr-FR"/>
              <a:t> … certains constituants de l’atmosphère ont pour effet de piéger une partie de la chaleur renvoyée par la surface de la Terre, et de la retenir près du sol. Et ces constituants de l’atmosphère, ce sont les fameux gaz à effet de serre : le CO</a:t>
            </a:r>
            <a:r>
              <a:rPr baseline="-25000" lang="fr-FR"/>
              <a:t>2</a:t>
            </a:r>
            <a:r>
              <a:rPr lang="fr-FR"/>
              <a:t>, que vous connaissez tous, mais aussi le méthane (CH</a:t>
            </a:r>
            <a:r>
              <a:rPr baseline="-25000" lang="fr-FR"/>
              <a:t>4</a:t>
            </a:r>
            <a:r>
              <a:rPr lang="fr-FR"/>
              <a:t>), la vapeur d’eau, et bien d’autres gaz encore </a:t>
            </a:r>
            <a:r>
              <a:rPr i="1" lang="fr-FR"/>
              <a:t>(si question du public : les autres principaux gaz à effet de serre sont : la vapeur d’eau, premier gaz à effet de serre et de loin, le protoxyde d’azote (N</a:t>
            </a:r>
            <a:r>
              <a:rPr baseline="-25000" i="1" lang="fr-FR"/>
              <a:t>2</a:t>
            </a:r>
            <a:r>
              <a:rPr i="1" lang="fr-FR"/>
              <a:t>O), également connu sous le nom de gaz hilarant, du fait des sensations de fous rires incontrôlés que l’on ressent quand on inhale du N</a:t>
            </a:r>
            <a:r>
              <a:rPr baseline="-25000" i="1" lang="fr-FR"/>
              <a:t>2</a:t>
            </a:r>
            <a:r>
              <a:rPr i="1" lang="fr-FR"/>
              <a:t>O concentré, et qui est principalement émis par les champs dans lesquels on a dispersé des engrais azotés ; l’ozone, produit naturellement et artificiellement, mais que la nature recycle très vite, comme la vapeur d’eau ; d’autres molécules plus complexes appelées « hydrocarbures halogénés », en particulier les « chlorofluorocarbures » (CFC) destructeurs de la « couche d’ozone » stratosphérique et les « hydrofluorocarbures » (HFC) qui les ont remplacés comme gaz réfrigérants dans nos réfrigérateurs et nos climatisations)</a:t>
            </a:r>
            <a:r>
              <a:rPr lang="fr-FR"/>
              <a:t>.</a:t>
            </a:r>
            <a:endParaRPr/>
          </a:p>
          <a:p>
            <a:pPr indent="0" lvl="0" marL="0" rtl="0" algn="l">
              <a:lnSpc>
                <a:spcPct val="100000"/>
              </a:lnSpc>
              <a:spcBef>
                <a:spcPts val="0"/>
              </a:spcBef>
              <a:spcAft>
                <a:spcPts val="0"/>
              </a:spcAft>
              <a:buClr>
                <a:schemeClr val="dk1"/>
              </a:buClr>
              <a:buSzPts val="1200"/>
              <a:buNone/>
            </a:pPr>
            <a:r>
              <a:rPr lang="fr-FR"/>
              <a:t>Grâce à ce phénomène TOTALEMENT NATUREL, la température qui règne en moyenne à la surface de la Terre est d’environ +15°C, une température qui rend la Terre vivable. Bien sûr, il y a toujours des contrastes de température (entre jour et nuit, entre pôles et équateur), mais beaucoup plus faibles que s’il n’y avait pas de gaz à effet de serre pour retenir la chaleur renvoyée vers l’espace. Donc merci l’effet de 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Notes sur le visuel </a:t>
            </a:r>
            <a:r>
              <a:rPr i="1" lang="fr-FR" sz="1300">
                <a:solidFill>
                  <a:srgbClr val="595959"/>
                </a:solidFill>
              </a:rPr>
              <a:t>:</a:t>
            </a:r>
            <a:endParaRPr/>
          </a:p>
          <a:p>
            <a:pPr indent="0" lvl="0" marL="0" rtl="0" algn="l">
              <a:lnSpc>
                <a:spcPct val="100000"/>
              </a:lnSpc>
              <a:spcBef>
                <a:spcPts val="0"/>
              </a:spcBef>
              <a:spcAft>
                <a:spcPts val="0"/>
              </a:spcAft>
              <a:buClr>
                <a:schemeClr val="dk1"/>
              </a:buClr>
              <a:buSzPts val="1400"/>
              <a:buNone/>
            </a:pPr>
            <a:r>
              <a:rPr i="1" lang="fr-FR"/>
              <a:t>0. la plus gde partie de l'énergie additionnelle de la terre provient du soleil</a:t>
            </a:r>
            <a:endParaRPr/>
          </a:p>
          <a:p>
            <a:pPr indent="0" lvl="0" marL="0" rtl="0" algn="l">
              <a:lnSpc>
                <a:spcPct val="100000"/>
              </a:lnSpc>
              <a:spcBef>
                <a:spcPts val="0"/>
              </a:spcBef>
              <a:spcAft>
                <a:spcPts val="0"/>
              </a:spcAft>
              <a:buClr>
                <a:schemeClr val="dk1"/>
              </a:buClr>
              <a:buSzPts val="1400"/>
              <a:buNone/>
            </a:pPr>
            <a:r>
              <a:rPr i="1" lang="fr-FR"/>
              <a:t>1, une partie n’arrive pas sur Terre, elle est renvoyée dans l’espace</a:t>
            </a:r>
            <a:endParaRPr/>
          </a:p>
          <a:p>
            <a:pPr indent="0" lvl="0" marL="0" rtl="0" algn="l">
              <a:lnSpc>
                <a:spcPct val="100000"/>
              </a:lnSpc>
              <a:spcBef>
                <a:spcPts val="0"/>
              </a:spcBef>
              <a:spcAft>
                <a:spcPts val="0"/>
              </a:spcAft>
              <a:buClr>
                <a:schemeClr val="dk1"/>
              </a:buClr>
              <a:buSzPts val="1400"/>
              <a:buNone/>
            </a:pPr>
            <a:r>
              <a:rPr i="1" lang="fr-FR"/>
              <a:t>2, le reste arrive sur Terre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3, l’énergie captée est dissipée par 2 « moyens »</a:t>
            </a:r>
            <a:endParaRPr/>
          </a:p>
          <a:p>
            <a:pPr indent="0" lvl="0" marL="0" rtl="0" algn="l">
              <a:lnSpc>
                <a:spcPct val="100000"/>
              </a:lnSpc>
              <a:spcBef>
                <a:spcPts val="0"/>
              </a:spcBef>
              <a:spcAft>
                <a:spcPts val="0"/>
              </a:spcAft>
              <a:buClr>
                <a:schemeClr val="dk1"/>
              </a:buClr>
              <a:buSzPts val="1400"/>
              <a:buNone/>
            </a:pPr>
            <a:r>
              <a:rPr i="1" lang="fr-FR"/>
              <a:t>	-&gt; l’évaporation  (surtout par les océans)</a:t>
            </a:r>
            <a:endParaRPr/>
          </a:p>
          <a:p>
            <a:pPr indent="0" lvl="0" marL="0" rtl="0" algn="l">
              <a:lnSpc>
                <a:spcPct val="100000"/>
              </a:lnSpc>
              <a:spcBef>
                <a:spcPts val="0"/>
              </a:spcBef>
              <a:spcAft>
                <a:spcPts val="0"/>
              </a:spcAft>
              <a:buClr>
                <a:schemeClr val="dk1"/>
              </a:buClr>
              <a:buSzPts val="1400"/>
              <a:buNone/>
            </a:pPr>
            <a:r>
              <a:rPr i="1" lang="fr-FR"/>
              <a:t>	-&gt; la convection (les terres)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4. Mais aussi et surtout par rayonnement infrarouge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5, une partie de ce rayonnement est interception par les gaz à effet de serre</a:t>
            </a:r>
            <a:endParaRPr/>
          </a:p>
          <a:p>
            <a:pPr indent="0" lvl="0" marL="0" rtl="0" algn="l">
              <a:lnSpc>
                <a:spcPct val="100000"/>
              </a:lnSpc>
              <a:spcBef>
                <a:spcPts val="0"/>
              </a:spcBef>
              <a:spcAft>
                <a:spcPts val="0"/>
              </a:spcAft>
              <a:buClr>
                <a:schemeClr val="dk1"/>
              </a:buClr>
              <a:buSzPts val="1400"/>
              <a:buNone/>
            </a:pPr>
            <a:r>
              <a:rPr i="1" lang="fr-FR"/>
              <a:t>	-&gt; qui captent les infrarouge et les ré-émettent à nouveau</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1" i="1" lang="fr-FR"/>
              <a:t>D’après wikipedia: </a:t>
            </a:r>
            <a:endParaRPr/>
          </a:p>
          <a:p>
            <a:pPr indent="0" lvl="0" marL="0" rtl="0" algn="l">
              <a:lnSpc>
                <a:spcPct val="100000"/>
              </a:lnSpc>
              <a:spcBef>
                <a:spcPts val="0"/>
              </a:spcBef>
              <a:spcAft>
                <a:spcPts val="0"/>
              </a:spcAft>
              <a:buClr>
                <a:schemeClr val="dk1"/>
              </a:buClr>
              <a:buSzPts val="1200"/>
              <a:buNone/>
            </a:pPr>
            <a:r>
              <a:rPr i="1" lang="fr-FR"/>
              <a:t>L'atmosphère terrestre est l'enveloppe gazeuse entourant la Terre que l'on appelle air. L'air sec se compose de 78,087 % de diazote, 20,95 % de dioxygène, 0,93 % d'argon, 0,04 % de dioxyde de carbone et des traces d'autres gaz. L'atmosphère protège la vie sur Terre en absorbant le rayonnement solaire ultraviolet, en réchauffant la surface par la rétention de chaleur (effet de serre) et en réduisant les écarts de température entre le jour et la nuit.</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Les nuages qui sont liquides, parfois solides, ne sont pas considérés comme des constituants de l'atmosphère. En revanche la vapeur d'eau contenue dans l'air humide représente en moyenne 0,25 % de la masse totale de l'atmosphère. La vapeur d'eau dispose de la particularité notable d'être le seul gaz de l'atmosphère susceptible de changer de phase, et dont la concentration est très variable dans le temps et dans l'espace.</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Il n'y a pas de frontière définie entre l'atmosphère et l'espace. Elle devient de plus en plus ténue et s'évanouit peu à peu dans l'espace. L'altitude de 120 km marque la limite où les effets atmosphériques deviennent notables durant la rentrée atmosphérique. La ligne de Kármán, à 100 km, est aussi fréquemment considérée comme la frontière entre l'atmosphère et l'espace.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Le problème aujourd’hui, c’est que nous sommes près de 8 milliards d’êtres humains et que la plupart de nos activités – industrielles, de transport, agricoles, etc. – émettent de grandes quantités de gaz à effet de serre, en particulier quand nous brûlons des énergies fossiles !</a:t>
            </a:r>
            <a:endParaRPr/>
          </a:p>
          <a:p>
            <a:pPr indent="0" lvl="0" marL="0" rtl="0" algn="l">
              <a:lnSpc>
                <a:spcPct val="100000"/>
              </a:lnSpc>
              <a:spcBef>
                <a:spcPts val="0"/>
              </a:spcBef>
              <a:spcAft>
                <a:spcPts val="0"/>
              </a:spcAft>
              <a:buClr>
                <a:schemeClr val="dk1"/>
              </a:buClr>
              <a:buSzPts val="1200"/>
              <a:buNone/>
            </a:pPr>
            <a:r>
              <a:rPr i="1" lang="fr-FR"/>
              <a:t>[Clic]</a:t>
            </a:r>
            <a:r>
              <a:rPr lang="fr-FR"/>
              <a:t> Qui dit plus de gaz à effet de serre dans l’atmosphère, dit plus de chaleur retenue près du sol. Autrement dit : il fait globalement plus chaud.</a:t>
            </a:r>
            <a:endParaRPr/>
          </a:p>
          <a:p>
            <a:pPr indent="0" lvl="0" marL="0" rtl="0" algn="l">
              <a:lnSpc>
                <a:spcPct val="100000"/>
              </a:lnSpc>
              <a:spcBef>
                <a:spcPts val="0"/>
              </a:spcBef>
              <a:spcAft>
                <a:spcPts val="0"/>
              </a:spcAft>
              <a:buClr>
                <a:schemeClr val="dk1"/>
              </a:buClr>
              <a:buSzPts val="1200"/>
              <a:buNone/>
            </a:pPr>
            <a:r>
              <a:rPr i="1" lang="fr-FR"/>
              <a:t>(option : faire l’analogie avec la couette que vous rajoutez le soir. Une couche de plus = plus de chaleur reste près de votre corps au lieu de s’échapper du lit = votre corps est plus au chaud !)</a:t>
            </a:r>
            <a:endParaRPr/>
          </a:p>
          <a:p>
            <a:pPr indent="0" lvl="0" marL="0" rtl="0" algn="l">
              <a:lnSpc>
                <a:spcPct val="100000"/>
              </a:lnSpc>
              <a:spcBef>
                <a:spcPts val="0"/>
              </a:spcBef>
              <a:spcAft>
                <a:spcPts val="0"/>
              </a:spcAft>
              <a:buClr>
                <a:schemeClr val="dk1"/>
              </a:buClr>
              <a:buSzPts val="1200"/>
              <a:buNone/>
            </a:pPr>
            <a:r>
              <a:rPr lang="fr-FR"/>
              <a:t>En plus, plus il y a de gaz à effet de serre dans l’atmosphère, plus les contrastes de température (entre nuit et jour, entre pôles et équateur, entre sommets de montagnes et plaines, etc.) sont atténués.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[Interaction optionnelle avant de passer à la séquence « dernière glaciation » : Demander « à votre avis, quelques degrés de plus, c’est grave, ou c’est rien ? »]</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b="1" i="1" lang="fr-FR"/>
              <a:t>Notes sur le visuel </a:t>
            </a:r>
            <a:r>
              <a:rPr i="1" lang="fr-FR"/>
              <a:t>:</a:t>
            </a:r>
            <a:endParaRPr/>
          </a:p>
          <a:p>
            <a:pPr indent="0" lvl="0" marL="0" rtl="0" algn="l">
              <a:lnSpc>
                <a:spcPct val="100000"/>
              </a:lnSpc>
              <a:spcBef>
                <a:spcPts val="0"/>
              </a:spcBef>
              <a:spcAft>
                <a:spcPts val="0"/>
              </a:spcAft>
              <a:buClr>
                <a:schemeClr val="dk1"/>
              </a:buClr>
              <a:buSzPts val="1400"/>
              <a:buNone/>
            </a:pPr>
            <a:r>
              <a:rPr i="1" lang="fr-FR"/>
              <a:t>6. Depuis + de 200 ans, nous avons développé des machines</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7, Ces machines émettent des GES dans l’atmosphere qui le stocke (sans l’éliminer)</a:t>
            </a:r>
            <a:endParaRPr/>
          </a:p>
          <a:p>
            <a:pPr indent="0" lvl="0" marL="0" rtl="0" algn="l">
              <a:lnSpc>
                <a:spcPct val="100000"/>
              </a:lnSpc>
              <a:spcBef>
                <a:spcPts val="0"/>
              </a:spcBef>
              <a:spcAft>
                <a:spcPts val="0"/>
              </a:spcAft>
              <a:buClr>
                <a:schemeClr val="dk1"/>
              </a:buClr>
              <a:buSzPts val="1400"/>
              <a:buNone/>
            </a:pPr>
            <a:r>
              <a:rPr i="1" lang="fr-FR"/>
              <a:t>	-&gt; en conséquence, la rémission des infrarouges vers la terre augmente</a:t>
            </a:r>
            <a:endParaRPr/>
          </a:p>
          <a:p>
            <a:pPr indent="0" lvl="0" marL="0" rtl="0" algn="l">
              <a:lnSpc>
                <a:spcPct val="100000"/>
              </a:lnSpc>
              <a:spcBef>
                <a:spcPts val="0"/>
              </a:spcBef>
              <a:spcAft>
                <a:spcPts val="0"/>
              </a:spcAft>
              <a:buClr>
                <a:schemeClr val="dk1"/>
              </a:buClr>
              <a:buSzPts val="1400"/>
              <a:buNone/>
            </a:pPr>
            <a:r>
              <a:t/>
            </a:r>
            <a:endParaRPr i="1"/>
          </a:p>
          <a:p>
            <a:pPr indent="0" lvl="0" marL="0" rtl="0" algn="l">
              <a:lnSpc>
                <a:spcPct val="100000"/>
              </a:lnSpc>
              <a:spcBef>
                <a:spcPts val="0"/>
              </a:spcBef>
              <a:spcAft>
                <a:spcPts val="0"/>
              </a:spcAft>
              <a:buClr>
                <a:schemeClr val="dk1"/>
              </a:buClr>
              <a:buSzPts val="1400"/>
              <a:buNone/>
            </a:pPr>
            <a:r>
              <a:rPr i="1" lang="fr-FR"/>
              <a:t>8, + d’énergie vers la terre implique</a:t>
            </a:r>
            <a:endParaRPr/>
          </a:p>
          <a:p>
            <a:pPr indent="0" lvl="0" marL="0" rtl="0" algn="l">
              <a:lnSpc>
                <a:spcPct val="100000"/>
              </a:lnSpc>
              <a:spcBef>
                <a:spcPts val="0"/>
              </a:spcBef>
              <a:spcAft>
                <a:spcPts val="0"/>
              </a:spcAft>
              <a:buClr>
                <a:schemeClr val="dk1"/>
              </a:buClr>
              <a:buSzPts val="1400"/>
              <a:buNone/>
            </a:pPr>
            <a:r>
              <a:rPr i="1" lang="fr-FR"/>
              <a:t>	-&gt; plus de ré-emission d’infra rouge</a:t>
            </a:r>
            <a:endParaRPr/>
          </a:p>
          <a:p>
            <a:pPr indent="0" lvl="0" marL="0" rtl="0" algn="l">
              <a:lnSpc>
                <a:spcPct val="100000"/>
              </a:lnSpc>
              <a:spcBef>
                <a:spcPts val="0"/>
              </a:spcBef>
              <a:spcAft>
                <a:spcPts val="0"/>
              </a:spcAft>
              <a:buClr>
                <a:schemeClr val="dk1"/>
              </a:buClr>
              <a:buSzPts val="1400"/>
              <a:buNone/>
            </a:pPr>
            <a:r>
              <a:rPr i="1" lang="fr-FR"/>
              <a:t>	-&gt; les couches haute de l’atmosphere se refroidissent</a:t>
            </a:r>
            <a:endParaRPr/>
          </a:p>
          <a:p>
            <a:pPr indent="0" lvl="0" marL="0" rtl="0" algn="l">
              <a:lnSpc>
                <a:spcPct val="100000"/>
              </a:lnSpc>
              <a:spcBef>
                <a:spcPts val="0"/>
              </a:spcBef>
              <a:spcAft>
                <a:spcPts val="0"/>
              </a:spcAft>
              <a:buClr>
                <a:schemeClr val="dk1"/>
              </a:buClr>
              <a:buSzPts val="1400"/>
              <a:buNone/>
            </a:pPr>
            <a:r>
              <a:rPr i="1" lang="fr-FR"/>
              <a:t>	-&gt; plus d’évaporation  (surtout par les océans)</a:t>
            </a:r>
            <a:endParaRPr/>
          </a:p>
          <a:p>
            <a:pPr indent="0" lvl="0" marL="0" rtl="0" algn="l">
              <a:lnSpc>
                <a:spcPct val="100000"/>
              </a:lnSpc>
              <a:spcBef>
                <a:spcPts val="0"/>
              </a:spcBef>
              <a:spcAft>
                <a:spcPts val="0"/>
              </a:spcAft>
              <a:buClr>
                <a:schemeClr val="dk1"/>
              </a:buClr>
              <a:buSzPts val="1400"/>
              <a:buNone/>
            </a:pPr>
            <a:r>
              <a:rPr i="1" lang="fr-FR"/>
              <a:t>	-&gt; plus de convection (les terres)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Pour bien comprendre le phénomène : https://jancovici.com/changement-climatique/aspects-physiques/quest-ce-que-leffet-de-serre/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SzPts val="1400"/>
              <a:buNone/>
            </a:pPr>
            <a:r>
              <a:t/>
            </a:r>
            <a:endParaRPr/>
          </a:p>
        </p:txBody>
      </p:sp>
      <p:sp>
        <p:nvSpPr>
          <p:cNvPr id="826" name="Google Shape;826;p17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notes"/>
          <p:cNvSpPr txBox="1"/>
          <p:nvPr>
            <p:ph idx="1" type="body"/>
          </p:nvPr>
        </p:nvSpPr>
        <p:spPr>
          <a:xfrm>
            <a:off x="990744" y="3551113"/>
            <a:ext cx="7925937" cy="2905456"/>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400"/>
              <a:buNone/>
            </a:pPr>
            <a:r>
              <a:t/>
            </a:r>
            <a:endParaRPr/>
          </a:p>
        </p:txBody>
      </p:sp>
      <p:sp>
        <p:nvSpPr>
          <p:cNvPr id="390" name="Google Shape;390;p2:notes"/>
          <p:cNvSpPr/>
          <p:nvPr>
            <p:ph idx="2" type="sldImg"/>
          </p:nvPr>
        </p:nvSpPr>
        <p:spPr>
          <a:xfrm>
            <a:off x="2741613" y="922338"/>
            <a:ext cx="4424362" cy="2489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1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sz="1000"/>
              <a:t>[Clic]</a:t>
            </a:r>
            <a:r>
              <a:rPr lang="fr-FR" sz="1000"/>
              <a:t> Parce que la Terre a une atmosphère !</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Du coup, quand le rayonnement solaire arrive à la surface de la Terre… </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 certains constituants de l’atmosphère ont pour effet de piéger une partie de la chaleur renvoyée par la surface de la Terre, et de la retenir près du sol. Et ces constituants de l’atmosphère, ce sont les fameux gaz à effet de serre : le CO</a:t>
            </a:r>
            <a:r>
              <a:rPr baseline="-25000" lang="fr-FR" sz="1000"/>
              <a:t>2</a:t>
            </a:r>
            <a:r>
              <a:rPr lang="fr-FR" sz="1000"/>
              <a:t>, que vous connaissez tous, mais aussi le méthane (CH</a:t>
            </a:r>
            <a:r>
              <a:rPr baseline="-25000" lang="fr-FR" sz="1000"/>
              <a:t>4</a:t>
            </a:r>
            <a:r>
              <a:rPr lang="fr-FR" sz="1000"/>
              <a:t>), la vapeur d’eau, et bien d’autres gaz encore. </a:t>
            </a:r>
            <a:endParaRPr sz="1000"/>
          </a:p>
          <a:p>
            <a:pPr indent="0" lvl="0" marL="0" rtl="0" algn="l">
              <a:lnSpc>
                <a:spcPct val="100000"/>
              </a:lnSpc>
              <a:spcBef>
                <a:spcPts val="0"/>
              </a:spcBef>
              <a:spcAft>
                <a:spcPts val="0"/>
              </a:spcAft>
              <a:buClr>
                <a:schemeClr val="dk1"/>
              </a:buClr>
              <a:buSzPts val="1200"/>
              <a:buNone/>
            </a:pPr>
            <a:r>
              <a:rPr lang="fr-FR" sz="1000"/>
              <a:t>Grâce à ce phénomène TOTALEMENT NATUREL, la température qui règne en moyenne à la surface de la Terre est d’environ +15°C, une température qui rend la Terre vivable. Bien sûr, il y a toujours des contrastes de température (entre jour et nuit, entre pôles et équateur), mais beaucoup plus faibles que s’il n’y avait pas de gaz à effet de serre pour retenir la chaleur renvoyée vers l’espace. Donc merci l’effet de serre.</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Le problème aujourd’hui, c’est que nous sommes près de 8 milliards d’êtres humains et que la plupart de nos activités – industrielles, de transport, agricoles, etc. – émettent de grandes quantités de gaz à effet de serre, en particulier quand nous brûlons des énergies fossiles !</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Qui dit plus de gaz à effet de serre dans l’atmosphère, dit plus de chaleur retenue près du sol. Autrement dit : il fait globalement plus chaud.</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i="1" lang="fr-FR" sz="1000"/>
              <a:t>[option : faire l’analogie avec la couette que vous rajoutez le soir. Une couche de plus = plus de chaleur reste près de votre corps au lieu de s’échapper du lit = votre corps est plus au chaud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En plus, plus il y a de gaz à effet de serre dans l’atmosphère, plus les contrastes de température (entre nuit et jour, entre pôles et équateur, entre sommets de montagnes et plaines, etc.) sont atténués.</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chemeClr val="dk1"/>
              </a:buClr>
              <a:buSzPts val="1200"/>
              <a:buNone/>
            </a:pPr>
            <a:r>
              <a:rPr i="1" lang="fr-FR" sz="1000"/>
              <a:t>[Interaction optionnelle avant de passer à la séquence « dernière glaciation » : Demander « à votre avis, quelques degrés de plus, c’est grave, ou c’est rien ? »]</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chemeClr val="dk1"/>
              </a:buClr>
              <a:buSzPts val="1200"/>
              <a:buNone/>
            </a:pPr>
            <a:r>
              <a:rPr i="1" lang="fr-FR" sz="1000"/>
              <a:t>[Cette slide est la slide n’est pas à utiliser lorsque le groupe de slides optionnel « zoom sur la composition de l’atmosphère » est utilisé.]</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Pour bien comprendre le phénomène : https://jancovici.com/changement-climatique/aspects-physiques/quest-ce-que-leffet-de-serre/</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Notes sur le visuel :</a:t>
            </a:r>
            <a:endParaRPr sz="1000"/>
          </a:p>
          <a:p>
            <a:pPr indent="0" lvl="0" marL="0" rtl="0" algn="l">
              <a:lnSpc>
                <a:spcPct val="100000"/>
              </a:lnSpc>
              <a:spcBef>
                <a:spcPts val="0"/>
              </a:spcBef>
              <a:spcAft>
                <a:spcPts val="0"/>
              </a:spcAft>
              <a:buClr>
                <a:schemeClr val="dk1"/>
              </a:buClr>
              <a:buSzPts val="1400"/>
              <a:buNone/>
            </a:pPr>
            <a:r>
              <a:rPr i="1" lang="fr-FR" sz="1000"/>
              <a:t>0. la plus gde partie de l'énergie additionnelle de la terre provient du soleil</a:t>
            </a:r>
            <a:endParaRPr sz="1000"/>
          </a:p>
          <a:p>
            <a:pPr indent="0" lvl="0" marL="0" rtl="0" algn="l">
              <a:lnSpc>
                <a:spcPct val="100000"/>
              </a:lnSpc>
              <a:spcBef>
                <a:spcPts val="0"/>
              </a:spcBef>
              <a:spcAft>
                <a:spcPts val="0"/>
              </a:spcAft>
              <a:buClr>
                <a:schemeClr val="dk1"/>
              </a:buClr>
              <a:buSzPts val="1400"/>
              <a:buNone/>
            </a:pPr>
            <a:r>
              <a:rPr i="1" lang="fr-FR" sz="1000"/>
              <a:t>1, une partie n’arrive pas sur Terre, elle est renvoyée dans l’espace</a:t>
            </a:r>
            <a:endParaRPr sz="1000"/>
          </a:p>
          <a:p>
            <a:pPr indent="0" lvl="0" marL="0" rtl="0" algn="l">
              <a:lnSpc>
                <a:spcPct val="100000"/>
              </a:lnSpc>
              <a:spcBef>
                <a:spcPts val="0"/>
              </a:spcBef>
              <a:spcAft>
                <a:spcPts val="0"/>
              </a:spcAft>
              <a:buClr>
                <a:schemeClr val="dk1"/>
              </a:buClr>
              <a:buSzPts val="1400"/>
              <a:buNone/>
            </a:pPr>
            <a:r>
              <a:rPr i="1" lang="fr-FR" sz="1000"/>
              <a:t>2, le reste arrive sur Terre</a:t>
            </a:r>
            <a:endParaRPr sz="1000"/>
          </a:p>
          <a:p>
            <a:pPr indent="0" lvl="0" marL="0" rtl="0" algn="l">
              <a:lnSpc>
                <a:spcPct val="100000"/>
              </a:lnSpc>
              <a:spcBef>
                <a:spcPts val="0"/>
              </a:spcBef>
              <a:spcAft>
                <a:spcPts val="0"/>
              </a:spcAft>
              <a:buClr>
                <a:schemeClr val="dk1"/>
              </a:buClr>
              <a:buSzPts val="1400"/>
              <a:buNone/>
            </a:pPr>
            <a:r>
              <a:rPr i="1" lang="fr-FR" sz="1000"/>
              <a:t>3, l’énergie captée est dissipée par 2 « moyens »</a:t>
            </a:r>
            <a:endParaRPr sz="1000"/>
          </a:p>
          <a:p>
            <a:pPr indent="0" lvl="0" marL="0" rtl="0" algn="l">
              <a:lnSpc>
                <a:spcPct val="100000"/>
              </a:lnSpc>
              <a:spcBef>
                <a:spcPts val="0"/>
              </a:spcBef>
              <a:spcAft>
                <a:spcPts val="0"/>
              </a:spcAft>
              <a:buClr>
                <a:schemeClr val="dk1"/>
              </a:buClr>
              <a:buSzPts val="1400"/>
              <a:buNone/>
            </a:pPr>
            <a:r>
              <a:rPr i="1" lang="fr-FR" sz="1000"/>
              <a:t>	-&gt; l’évaporation  (surtout par les océans)</a:t>
            </a:r>
            <a:endParaRPr sz="1000"/>
          </a:p>
          <a:p>
            <a:pPr indent="0" lvl="0" marL="0" rtl="0" algn="l">
              <a:lnSpc>
                <a:spcPct val="100000"/>
              </a:lnSpc>
              <a:spcBef>
                <a:spcPts val="0"/>
              </a:spcBef>
              <a:spcAft>
                <a:spcPts val="0"/>
              </a:spcAft>
              <a:buClr>
                <a:schemeClr val="dk1"/>
              </a:buClr>
              <a:buSzPts val="1400"/>
              <a:buNone/>
            </a:pPr>
            <a:r>
              <a:rPr i="1" lang="fr-FR" sz="1000"/>
              <a:t>	-&gt; la convection (les terres)</a:t>
            </a:r>
            <a:endParaRPr sz="1000"/>
          </a:p>
          <a:p>
            <a:pPr indent="0" lvl="0" marL="0" rtl="0" algn="l">
              <a:lnSpc>
                <a:spcPct val="100000"/>
              </a:lnSpc>
              <a:spcBef>
                <a:spcPts val="0"/>
              </a:spcBef>
              <a:spcAft>
                <a:spcPts val="0"/>
              </a:spcAft>
              <a:buClr>
                <a:schemeClr val="dk1"/>
              </a:buClr>
              <a:buSzPts val="1400"/>
              <a:buNone/>
            </a:pPr>
            <a:r>
              <a:rPr i="1" lang="fr-FR" sz="1000"/>
              <a:t>4. Mais aussi et surtout par rayonnement infrarouge</a:t>
            </a:r>
            <a:endParaRPr sz="1000"/>
          </a:p>
          <a:p>
            <a:pPr indent="0" lvl="0" marL="0" rtl="0" algn="l">
              <a:lnSpc>
                <a:spcPct val="100000"/>
              </a:lnSpc>
              <a:spcBef>
                <a:spcPts val="0"/>
              </a:spcBef>
              <a:spcAft>
                <a:spcPts val="0"/>
              </a:spcAft>
              <a:buClr>
                <a:schemeClr val="dk1"/>
              </a:buClr>
              <a:buSzPts val="1400"/>
              <a:buNone/>
            </a:pPr>
            <a:r>
              <a:rPr i="1" lang="fr-FR" sz="1000"/>
              <a:t>5, une partie de ce rayonnement est interception par les gaz à effet de serre</a:t>
            </a:r>
            <a:endParaRPr sz="1000"/>
          </a:p>
          <a:p>
            <a:pPr indent="0" lvl="0" marL="0" rtl="0" algn="l">
              <a:lnSpc>
                <a:spcPct val="100000"/>
              </a:lnSpc>
              <a:spcBef>
                <a:spcPts val="0"/>
              </a:spcBef>
              <a:spcAft>
                <a:spcPts val="0"/>
              </a:spcAft>
              <a:buClr>
                <a:schemeClr val="dk1"/>
              </a:buClr>
              <a:buSzPts val="1400"/>
              <a:buNone/>
            </a:pPr>
            <a:r>
              <a:rPr i="1" lang="fr-FR" sz="1000"/>
              <a:t>	-&gt; qui captent les infrarouge et les ré-émettent à nouveau</a:t>
            </a:r>
            <a:endParaRPr sz="1000"/>
          </a:p>
          <a:p>
            <a:pPr indent="0" lvl="0" marL="0" rtl="0" algn="l">
              <a:lnSpc>
                <a:spcPct val="100000"/>
              </a:lnSpc>
              <a:spcBef>
                <a:spcPts val="0"/>
              </a:spcBef>
              <a:spcAft>
                <a:spcPts val="0"/>
              </a:spcAft>
              <a:buClr>
                <a:schemeClr val="dk1"/>
              </a:buClr>
              <a:buSzPts val="1400"/>
              <a:buNone/>
            </a:pPr>
            <a:r>
              <a:rPr i="1" lang="fr-FR" sz="1000"/>
              <a:t>6. Depuis + de 200 ans, nous avons développé des machines</a:t>
            </a:r>
            <a:endParaRPr sz="1000"/>
          </a:p>
          <a:p>
            <a:pPr indent="0" lvl="0" marL="0" rtl="0" algn="l">
              <a:lnSpc>
                <a:spcPct val="100000"/>
              </a:lnSpc>
              <a:spcBef>
                <a:spcPts val="0"/>
              </a:spcBef>
              <a:spcAft>
                <a:spcPts val="0"/>
              </a:spcAft>
              <a:buClr>
                <a:schemeClr val="dk1"/>
              </a:buClr>
              <a:buSzPts val="1400"/>
              <a:buNone/>
            </a:pPr>
            <a:r>
              <a:rPr i="1" lang="fr-FR" sz="1000"/>
              <a:t>7, Ces machines émettent des GES dans l’atmosphere qui le stocke (sans l’éliminer)</a:t>
            </a:r>
            <a:endParaRPr sz="1000"/>
          </a:p>
          <a:p>
            <a:pPr indent="0" lvl="0" marL="0" rtl="0" algn="l">
              <a:lnSpc>
                <a:spcPct val="100000"/>
              </a:lnSpc>
              <a:spcBef>
                <a:spcPts val="0"/>
              </a:spcBef>
              <a:spcAft>
                <a:spcPts val="0"/>
              </a:spcAft>
              <a:buClr>
                <a:schemeClr val="dk1"/>
              </a:buClr>
              <a:buSzPts val="1400"/>
              <a:buNone/>
            </a:pPr>
            <a:r>
              <a:rPr i="1" lang="fr-FR" sz="1000"/>
              <a:t>	-&gt; en conséquence, la rémission des infrarouges vers la terre augmente</a:t>
            </a:r>
            <a:endParaRPr sz="1000"/>
          </a:p>
          <a:p>
            <a:pPr indent="0" lvl="0" marL="0" rtl="0" algn="l">
              <a:lnSpc>
                <a:spcPct val="100000"/>
              </a:lnSpc>
              <a:spcBef>
                <a:spcPts val="0"/>
              </a:spcBef>
              <a:spcAft>
                <a:spcPts val="0"/>
              </a:spcAft>
              <a:buClr>
                <a:schemeClr val="dk1"/>
              </a:buClr>
              <a:buSzPts val="1400"/>
              <a:buNone/>
            </a:pPr>
            <a:r>
              <a:rPr i="1" lang="fr-FR" sz="1000"/>
              <a:t>8, + d’énergie vers la terre implique</a:t>
            </a:r>
            <a:endParaRPr sz="1000"/>
          </a:p>
          <a:p>
            <a:pPr indent="0" lvl="0" marL="0" rtl="0" algn="l">
              <a:lnSpc>
                <a:spcPct val="100000"/>
              </a:lnSpc>
              <a:spcBef>
                <a:spcPts val="0"/>
              </a:spcBef>
              <a:spcAft>
                <a:spcPts val="0"/>
              </a:spcAft>
              <a:buClr>
                <a:schemeClr val="dk1"/>
              </a:buClr>
              <a:buSzPts val="1400"/>
              <a:buNone/>
            </a:pPr>
            <a:r>
              <a:rPr i="1" lang="fr-FR" sz="1000"/>
              <a:t>	-&gt; plus de ré-emission d’infra rouge</a:t>
            </a:r>
            <a:endParaRPr sz="1000"/>
          </a:p>
          <a:p>
            <a:pPr indent="0" lvl="0" marL="0" rtl="0" algn="l">
              <a:lnSpc>
                <a:spcPct val="100000"/>
              </a:lnSpc>
              <a:spcBef>
                <a:spcPts val="0"/>
              </a:spcBef>
              <a:spcAft>
                <a:spcPts val="0"/>
              </a:spcAft>
              <a:buClr>
                <a:schemeClr val="dk1"/>
              </a:buClr>
              <a:buSzPts val="1400"/>
              <a:buNone/>
            </a:pPr>
            <a:r>
              <a:rPr i="1" lang="fr-FR" sz="1000"/>
              <a:t>	-&gt; les couches haute de l’atmosphere se refroidissent</a:t>
            </a:r>
            <a:endParaRPr sz="1000"/>
          </a:p>
          <a:p>
            <a:pPr indent="0" lvl="0" marL="0" rtl="0" algn="l">
              <a:lnSpc>
                <a:spcPct val="100000"/>
              </a:lnSpc>
              <a:spcBef>
                <a:spcPts val="0"/>
              </a:spcBef>
              <a:spcAft>
                <a:spcPts val="0"/>
              </a:spcAft>
              <a:buClr>
                <a:schemeClr val="dk1"/>
              </a:buClr>
              <a:buSzPts val="1400"/>
              <a:buNone/>
            </a:pPr>
            <a:r>
              <a:rPr i="1" lang="fr-FR" sz="1000"/>
              <a:t>	-&gt; plus d’évaporation  (surtout par les océans)</a:t>
            </a:r>
            <a:endParaRPr sz="1000"/>
          </a:p>
          <a:p>
            <a:pPr indent="0" lvl="0" marL="0" rtl="0" algn="l">
              <a:lnSpc>
                <a:spcPct val="100000"/>
              </a:lnSpc>
              <a:spcBef>
                <a:spcPts val="0"/>
              </a:spcBef>
              <a:spcAft>
                <a:spcPts val="0"/>
              </a:spcAft>
              <a:buClr>
                <a:schemeClr val="dk1"/>
              </a:buClr>
              <a:buSzPts val="1400"/>
              <a:buNone/>
            </a:pPr>
            <a:r>
              <a:rPr i="1" lang="fr-FR" sz="1000"/>
              <a:t>	-&gt; plus de convection (les terres)</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Si question du public : les autres principaux gaz à effet de serre sont : la vapeur d’eau, premier gaz à effet de serre et de loin, le protoxyde d’azote (N</a:t>
            </a:r>
            <a:r>
              <a:rPr baseline="-25000" i="1" lang="fr-FR" sz="1000"/>
              <a:t>2</a:t>
            </a:r>
            <a:r>
              <a:rPr i="1" lang="fr-FR" sz="1000"/>
              <a:t>O), également connu sous le nom de gaz hilarant, du fait des sensations de fous rires incontrôlés que l’on ressent quand on inhale du N</a:t>
            </a:r>
            <a:r>
              <a:rPr baseline="-25000" i="1" lang="fr-FR" sz="1000"/>
              <a:t>2</a:t>
            </a:r>
            <a:r>
              <a:rPr i="1" lang="fr-FR" sz="1000"/>
              <a:t>O concentré, et qui est principalement émis par les champs dans lesquels on a dispersé des engrais azotés ; l’ozone, produit naturellement et artificiellement, mais que la nature recycle très vite, comme la vapeur d’eau ; d’autres molécules plus complexes appelées « hydrocarbures halogénés », en particulier les « chlorofluorocarbures » (CFC) destructeurs de la « couche d’ozone » stratosphérique et les « hydrofluorocarbures » (HFC) qui les ont remplacés comme gaz réfrigérants dans nos réfrigérateurs et nos climatisations.</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a:p>
        </p:txBody>
      </p:sp>
      <p:sp>
        <p:nvSpPr>
          <p:cNvPr id="895" name="Google Shape;895;p1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1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300">
                <a:solidFill>
                  <a:srgbClr val="595959"/>
                </a:solidFill>
              </a:rPr>
              <a:t>[Introduire en remettant en contexte] </a:t>
            </a:r>
            <a:r>
              <a:rPr lang="fr-FR" sz="1300">
                <a:solidFill>
                  <a:srgbClr val="595959"/>
                </a:solidFill>
              </a:rPr>
              <a:t>Depuis la COP21, on entend beaucoup parler des 2°C comme d’une limite à ne surtout pas dépasser. Mais quand on entend ça, en fait, on ne comprend pas ce que cela veut dire. La température, à Paris, entre l’hiver et l’été, varie de l’ordre de 40°C, et malgré ça on est toujours bien vivant, alors on se dit que 2°C de plus ou de moins, on s’en fout. Avec nos sens, 2°C ça ne parle pas, ça ne parait pas être une menace. Alors pour se donner une idée de ce que cela veut vraiment dire quelques degrés de plus… </a:t>
            </a:r>
            <a:r>
              <a:rPr i="1" lang="fr-FR" sz="1300">
                <a:solidFill>
                  <a:srgbClr val="595959"/>
                </a:solidFill>
              </a:rPr>
              <a:t>[Clic]</a:t>
            </a:r>
            <a:r>
              <a:rPr lang="fr-FR" sz="1300">
                <a:solidFill>
                  <a:srgbClr val="595959"/>
                </a:solidFill>
              </a:rPr>
              <a:t> </a:t>
            </a:r>
            <a:endParaRPr/>
          </a:p>
          <a:p>
            <a:pPr indent="0" lvl="0" marL="0" rtl="0" algn="l">
              <a:lnSpc>
                <a:spcPct val="100000"/>
              </a:lnSpc>
              <a:spcBef>
                <a:spcPts val="0"/>
              </a:spcBef>
              <a:spcAft>
                <a:spcPts val="0"/>
              </a:spcAft>
              <a:buClr>
                <a:schemeClr val="dk1"/>
              </a:buClr>
              <a:buSzPts val="1200"/>
              <a:buNone/>
            </a:pPr>
            <a:r>
              <a:t/>
            </a:r>
            <a:endParaRPr/>
          </a:p>
        </p:txBody>
      </p:sp>
      <p:sp>
        <p:nvSpPr>
          <p:cNvPr id="962" name="Google Shape;962;p1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1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1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sz="1000">
                <a:solidFill>
                  <a:srgbClr val="595959"/>
                </a:solidFill>
              </a:rPr>
              <a:t>On va faire un petit jeu : je vais vous demander d’imaginer une planète où l’hémisphère Nord est recouvert d’une calotte glaciaire de plusieurs kilomètres d’épaisseur jusqu’en Allemagne et en Grande-Bretagne, ainsi que tout le Canada et une bonne partie de l’Asie.</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Cette glace provient d’ailleurs des océans, c’est pour cela que le niveau des océans est 120m plus bas qu’aujourd’hui,</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Comme il fait beaucoup plus froid, il fait beaucoup plus sec – car il y a moins d’évaporation.</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La Manche se traverse donc à pied. </a:t>
            </a:r>
            <a:r>
              <a:rPr i="1" lang="fr-FR" sz="1000">
                <a:solidFill>
                  <a:srgbClr val="595959"/>
                </a:solidFill>
              </a:rPr>
              <a:t>(commentaire: en traversant un large fleuve à gué qui s’appelle… le fleuve Manche, et qui a pour affluents la Seine, la Tamise, l’Escaut, le Rhin, l’Elbe, etc.)</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Les écosystèmes en France ressemblent grosso modo aux paysages de toundra-steppe qu’on trouve aujourd’hui dans le nord de la Sibérie. Le sol y est gelé en permanence, et la quasi-totalité du territoire français est couverte de neige toute l’année ou presque – évidemment, toute agriculture y est impossible.</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[Clic]</a:t>
            </a:r>
            <a:r>
              <a:rPr lang="fr-FR" sz="1000">
                <a:solidFill>
                  <a:srgbClr val="595959"/>
                </a:solidFill>
              </a:rPr>
              <a:t> Voilà à peu près à quoi ressemble cette planète. C’est la Terre il y a 20 000 ans, durant la dernière ère glaciaire.</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Dans ce genre d’écosystèmes, on fait vivre en France l’équivalent de la population d’un arrondissement parisien, soit environ 100 000 personnes </a:t>
            </a:r>
            <a:r>
              <a:rPr lang="fr-FR" sz="1000" u="sng">
                <a:solidFill>
                  <a:srgbClr val="595959"/>
                </a:solidFill>
              </a:rPr>
              <a:t>(à adapter avant la présentation)</a:t>
            </a:r>
            <a:r>
              <a:rPr lang="fr-FR" sz="1000">
                <a:solidFill>
                  <a:srgbClr val="595959"/>
                </a:solidFill>
              </a:rPr>
              <a:t>. Et à l’échelle de la planète, on parle de quelques millions.</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Et bien ce qui nous sépare de ce monde tout droit sorti de l’Âge de Glace, c’est 5 petits degrés. </a:t>
            </a:r>
            <a:r>
              <a:rPr i="1" lang="fr-FR" sz="1000">
                <a:solidFill>
                  <a:srgbClr val="595959"/>
                </a:solidFill>
              </a:rPr>
              <a:t>[Clic]</a:t>
            </a:r>
            <a:r>
              <a:rPr lang="fr-FR" sz="1000">
                <a:solidFill>
                  <a:srgbClr val="595959"/>
                </a:solidFill>
              </a:rPr>
              <a:t> Pas 50, pas 500, non; 5. Vous ajoutez +5°C et vous obtenez notre planète telle qu’elle est aujourd’hui.</a:t>
            </a:r>
            <a:endParaRPr sz="1000"/>
          </a:p>
        </p:txBody>
      </p:sp>
      <p:sp>
        <p:nvSpPr>
          <p:cNvPr id="969" name="Google Shape;969;p1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17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p17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000">
                <a:solidFill>
                  <a:srgbClr val="595959"/>
                </a:solidFill>
              </a:rPr>
              <a:t>[Avant d’embrayer sur la projection vers les +5°C supplémentaires, décrire brièvement la surface actuelle de la Terre, en miroir direct de ce qui est dit dans la diapo précédente]: </a:t>
            </a:r>
            <a:r>
              <a:rPr lang="fr-FR" sz="1000">
                <a:solidFill>
                  <a:srgbClr val="595959"/>
                </a:solidFill>
              </a:rPr>
              <a:t>dans le climat actuel, l’Europe est couverte de forêts – en tout cas elle le serait si nous n’y avions pas construit toute sorte de zones d’habitations et d’activité. L’Europe est couverte de forêts, c’est-à-dire que le climat y est suffisamment doux et suffisamment tempéré pour que poussent des grosses espèces végétales. On peut faire du kitesurf sur la Manche, qui a le bon goût de nous séparer de nos meilleurs ennemis Anglo-Saxons – vous pouvez d’ailleurs noter que le trait de côte est sensiblement différent de ce qu’on a vu juste avant – il y a quelques dizaines de millions de personnes en France, et près de 8 milliards sur l’ensemble du globe. Bref, ces 5°C en plus changent tout.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Maintenant on va refaire le même jeu: </a:t>
            </a:r>
            <a:r>
              <a:rPr i="1" lang="fr-FR" sz="1000">
                <a:solidFill>
                  <a:srgbClr val="595959"/>
                </a:solidFill>
              </a:rPr>
              <a:t>[Clic]</a:t>
            </a:r>
            <a:r>
              <a:rPr lang="fr-FR" sz="1000">
                <a:solidFill>
                  <a:srgbClr val="595959"/>
                </a:solidFill>
              </a:rPr>
              <a:t> Imaginez qu’on augmente encore la température de +5°C. Il se passe quoi ?</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Déstabilisation à très grande échelle des équilibres </a:t>
            </a:r>
            <a:r>
              <a:rPr b="1" lang="fr-FR" sz="1000">
                <a:solidFill>
                  <a:srgbClr val="595959"/>
                </a:solidFill>
              </a:rPr>
              <a:t>climatiques, biologiques, </a:t>
            </a:r>
            <a:r>
              <a:rPr lang="fr-FR" sz="1000">
                <a:solidFill>
                  <a:srgbClr val="595959"/>
                </a:solidFill>
              </a:rPr>
              <a:t>du </a:t>
            </a:r>
            <a:r>
              <a:rPr b="1" lang="fr-FR" sz="1000">
                <a:solidFill>
                  <a:srgbClr val="595959"/>
                </a:solidFill>
              </a:rPr>
              <a:t>niveau des océans</a:t>
            </a:r>
            <a:r>
              <a:rPr lang="fr-FR" sz="1000">
                <a:solidFill>
                  <a:srgbClr val="595959"/>
                </a:solidFill>
              </a:rPr>
              <a:t>, etc.</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On parle souvent de l’objectif +2°C de réchauffement. La raison est qu’au-delà de +2°C, les scientifiques prévoient un </a:t>
            </a:r>
            <a:r>
              <a:rPr b="1" lang="fr-FR" sz="1000">
                <a:solidFill>
                  <a:srgbClr val="595959"/>
                </a:solidFill>
              </a:rPr>
              <a:t>emballement du système, sans information sur le nouveau point d’équilibre.</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La vitesse</a:t>
            </a:r>
            <a:r>
              <a:rPr lang="fr-FR" sz="1000">
                <a:solidFill>
                  <a:srgbClr val="595959"/>
                </a:solidFill>
              </a:rPr>
              <a:t> de changement est le principal danger : 25x plus rapide. 200 ans au lieu de 5 000 ans</a:t>
            </a:r>
            <a:r>
              <a:rPr i="1" lang="fr-FR" sz="1000">
                <a:solidFill>
                  <a:srgbClr val="595959"/>
                </a:solidFill>
              </a:rPr>
              <a:t> (NB:</a:t>
            </a:r>
            <a:r>
              <a:rPr lang="fr-FR" sz="1000">
                <a:solidFill>
                  <a:srgbClr val="595959"/>
                </a:solidFill>
              </a:rPr>
              <a:t> </a:t>
            </a:r>
            <a:r>
              <a:rPr i="1" lang="fr-FR" sz="1000">
                <a:solidFill>
                  <a:srgbClr val="595959"/>
                </a:solidFill>
              </a:rPr>
              <a:t>5 000 ans, pas 20 000 : La déglaciation a mis 5 000 ans, et le climat est remarquablement stable depuis 10 000 ans)</a:t>
            </a:r>
            <a:r>
              <a:rPr lang="fr-FR" sz="1000">
                <a:solidFill>
                  <a:srgbClr val="595959"/>
                </a:solidFill>
              </a:rPr>
              <a:t>.</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Les écosystèmes essentiels à la vie de l’Homme pourront-ils s’adapter ou se déplacer suffisamment vite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[Option – selon le temps dispo, un parallèle peut être fait avec la température corporelle plutôt que la Terre il y a 20 000 ans – auquel cas, masquer cette diapo et la précédente]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2°C vous semblent peut important à l’échelle des variations normales de la température extérieure, vous pouvez les comparer avec votre propre température corporelle :</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Sauf si ce que je suis en train de vous raconter vous met déjà dans tous vos états, votre température actuellement devrait être aux alentours de 37°C (la température « normale » du corps humain, dite température basale usuelle, est comprise entre 36,2°C et 37,8°C)</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Avec +2°C, donc à 39°C, je ne suis plus en état de vous faire mon exposé</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 40°C, je suis hospitalisé en urgence</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Au-delà de 42°C, donc avec +5°C, je suis mort</a:t>
            </a:r>
            <a:endParaRPr sz="1000"/>
          </a:p>
          <a:p>
            <a:pPr indent="0" lvl="0" marL="0" rtl="0" algn="l">
              <a:lnSpc>
                <a:spcPct val="100000"/>
              </a:lnSpc>
              <a:spcBef>
                <a:spcPts val="0"/>
              </a:spcBef>
              <a:spcAft>
                <a:spcPts val="0"/>
              </a:spcAft>
              <a:buClr>
                <a:srgbClr val="595959"/>
              </a:buClr>
              <a:buSzPts val="900"/>
              <a:buNone/>
            </a:pPr>
            <a:r>
              <a:rPr i="1" lang="fr-FR" sz="1000">
                <a:solidFill>
                  <a:srgbClr val="595959"/>
                </a:solidFill>
              </a:rPr>
              <a:t>Pour notre planète et son écosystème c’est la même histoire, si l’on augmente la température globale de plusieurs degrés on s’attend à des déstabilisation à très grande échelle des équilibres climatiques, biologiques, du niveau des océans, etc. Un des principaux danger est aussi la vitesse à laquelle s’opère ce changement, si l’on compare à la dernière ère glaciaire par exemple, le phénomène de réchauffement global est 25x plus rapide. Les écosystèmes essentiels à la vie de l’Homme pourront-ils s’adapter ou se déplacer suffisamment vite ?</a:t>
            </a:r>
            <a:endParaRPr i="1" sz="1000"/>
          </a:p>
          <a:p>
            <a:pPr indent="0" lvl="0" marL="0" rtl="0" algn="l">
              <a:lnSpc>
                <a:spcPct val="100000"/>
              </a:lnSpc>
              <a:spcBef>
                <a:spcPts val="0"/>
              </a:spcBef>
              <a:spcAft>
                <a:spcPts val="0"/>
              </a:spcAft>
              <a:buClr>
                <a:srgbClr val="595959"/>
              </a:buClr>
              <a:buSzPts val="9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[Fin de l’option « température corporelle »]</a:t>
            </a:r>
            <a:endParaRPr sz="1000"/>
          </a:p>
          <a:p>
            <a:pPr indent="0" lvl="0" marL="0" rtl="0" algn="l">
              <a:lnSpc>
                <a:spcPct val="100000"/>
              </a:lnSpc>
              <a:spcBef>
                <a:spcPts val="0"/>
              </a:spcBef>
              <a:spcAft>
                <a:spcPts val="0"/>
              </a:spcAft>
              <a:buClr>
                <a:schemeClr val="dk1"/>
              </a:buClr>
              <a:buSzPts val="1200"/>
              <a:buNone/>
            </a:pPr>
            <a:r>
              <a:t/>
            </a:r>
            <a:endParaRPr/>
          </a:p>
        </p:txBody>
      </p:sp>
      <p:sp>
        <p:nvSpPr>
          <p:cNvPr id="979" name="Google Shape;979;p17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1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1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000">
                <a:solidFill>
                  <a:srgbClr val="595959"/>
                </a:solidFill>
              </a:rPr>
              <a:t>[Avant d’embrayer sur la projection vers les +5°C supplémentaires, décrire brièvement la surface actuelle de la Terre, en miroir direct de ce qui est dit dans la diapo précédente]: </a:t>
            </a:r>
            <a:r>
              <a:rPr lang="fr-FR" sz="1000">
                <a:solidFill>
                  <a:srgbClr val="595959"/>
                </a:solidFill>
              </a:rPr>
              <a:t>dans le climat actuel, l’Europe est couverte de forêts – en tout cas elle le serait si nous n’y avions pas construit toute sorte de zones d’habitations et d’activité. L’Europe est couverte de forêts, c’est-à-dire que le climat y est suffisamment doux et suffisamment tempéré pour que poussent des grosses espèces végétales. On peut faire du kitesurf sur la Manche, qui a le bon goût de nous séparer de nos meilleurs ennemis Anglo-Saxons – vous pouvez d’ailleurs noter que le trait de côte est sensiblement différent de ce qu’on a vu juste avant – il y a quelques dizaines de millions de personnes en France, et près de 8 milliards sur l’ensemble du globe. Bref, ces 5°C en plus changent tout.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Maintenant on va refaire le même jeu: </a:t>
            </a:r>
            <a:r>
              <a:rPr i="1" lang="fr-FR" sz="1000">
                <a:solidFill>
                  <a:srgbClr val="595959"/>
                </a:solidFill>
              </a:rPr>
              <a:t>[Clic]</a:t>
            </a:r>
            <a:r>
              <a:rPr lang="fr-FR" sz="1000">
                <a:solidFill>
                  <a:srgbClr val="595959"/>
                </a:solidFill>
              </a:rPr>
              <a:t> Imaginez qu’on augmente encore la température de +5°C. Il se passe quoi ?</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Déstabilisation à très grande échelle des équilibres </a:t>
            </a:r>
            <a:r>
              <a:rPr b="1" lang="fr-FR" sz="1000">
                <a:solidFill>
                  <a:srgbClr val="595959"/>
                </a:solidFill>
              </a:rPr>
              <a:t>climatiques, biologiques, </a:t>
            </a:r>
            <a:r>
              <a:rPr lang="fr-FR" sz="1000">
                <a:solidFill>
                  <a:srgbClr val="595959"/>
                </a:solidFill>
              </a:rPr>
              <a:t>du </a:t>
            </a:r>
            <a:r>
              <a:rPr b="1" lang="fr-FR" sz="1000">
                <a:solidFill>
                  <a:srgbClr val="595959"/>
                </a:solidFill>
              </a:rPr>
              <a:t>niveau des océans</a:t>
            </a:r>
            <a:r>
              <a:rPr lang="fr-FR" sz="1000">
                <a:solidFill>
                  <a:srgbClr val="595959"/>
                </a:solidFill>
              </a:rPr>
              <a:t>, etc.</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On parle souvent de l’objectif +2°C de réchauffement. La raison est qu’au-delà de +2°C, les scientifiques prévoient un </a:t>
            </a:r>
            <a:r>
              <a:rPr b="1" lang="fr-FR" sz="1000">
                <a:solidFill>
                  <a:srgbClr val="595959"/>
                </a:solidFill>
              </a:rPr>
              <a:t>emballement du système, sans information sur le nouveau point d’équilibre.</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La vitesse</a:t>
            </a:r>
            <a:r>
              <a:rPr lang="fr-FR" sz="1000">
                <a:solidFill>
                  <a:srgbClr val="595959"/>
                </a:solidFill>
              </a:rPr>
              <a:t> de changement est le principal danger : 25x plus rapide. 200 ans au lieu de 5 000 ans</a:t>
            </a:r>
            <a:r>
              <a:rPr i="1" lang="fr-FR" sz="1000">
                <a:solidFill>
                  <a:srgbClr val="595959"/>
                </a:solidFill>
              </a:rPr>
              <a:t> (NB:</a:t>
            </a:r>
            <a:r>
              <a:rPr lang="fr-FR" sz="1000">
                <a:solidFill>
                  <a:srgbClr val="595959"/>
                </a:solidFill>
              </a:rPr>
              <a:t> </a:t>
            </a:r>
            <a:r>
              <a:rPr i="1" lang="fr-FR" sz="1000">
                <a:solidFill>
                  <a:srgbClr val="595959"/>
                </a:solidFill>
              </a:rPr>
              <a:t>5 000 ans, pas 20 000 : La déglaciation a mis 5 000 ans, et le climat est remarquablement stable depuis 10 000 ans)</a:t>
            </a:r>
            <a:r>
              <a:rPr lang="fr-FR" sz="1000">
                <a:solidFill>
                  <a:srgbClr val="595959"/>
                </a:solidFill>
              </a:rPr>
              <a:t>.</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Les écosystèmes essentiels à la vie de l’Homme pourront-ils s’adapter ou se déplacer suffisamment vite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[Option – selon le temps dispo, un parallèle peut être fait avec la température corporelle plutôt que la Terre il y a 20 000 ans – auquel cas, masquer cette diapo et la précédente]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2°C vous semblent peut important à l’échelle des variations normales de la température extérieure, vous pouvez les comparer avec votre propre température corporelle :</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Sauf si ce que je suis en train de vous raconter vous met déjà dans tous vos états, votre température actuellement devrait être aux alentours de 37°C (la température « normale » du corps humain, dite température basale usuelle, est comprise entre 36,2°C et 37,8°C)</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Avec +2°C, donc à 39°C, je ne suis plus en état de vous faire mon exposé</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 40°C, je suis hospitalisé en urgence</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Au-delà de 42°C, donc avec +5°C, je suis mort</a:t>
            </a:r>
            <a:endParaRPr sz="1000"/>
          </a:p>
          <a:p>
            <a:pPr indent="0" lvl="0" marL="0" rtl="0" algn="l">
              <a:lnSpc>
                <a:spcPct val="100000"/>
              </a:lnSpc>
              <a:spcBef>
                <a:spcPts val="0"/>
              </a:spcBef>
              <a:spcAft>
                <a:spcPts val="0"/>
              </a:spcAft>
              <a:buClr>
                <a:srgbClr val="595959"/>
              </a:buClr>
              <a:buSzPts val="900"/>
              <a:buNone/>
            </a:pPr>
            <a:r>
              <a:rPr i="1" lang="fr-FR" sz="1000">
                <a:solidFill>
                  <a:srgbClr val="595959"/>
                </a:solidFill>
              </a:rPr>
              <a:t>Pour notre planète et son écosystème c’est la même histoire, si l’on augmente la température globale de plusieurs degrés on s’attend à des déstabilisation à très grande échelle des équilibres climatiques, biologiques, du niveau des océans, etc. Un des principaux danger est aussi la vitesse à laquelle s’opère ce changement, si l’on compare à la dernière ère glaciaire par exemple, le phénomène de réchauffement global est 25x plus rapide. Les écosystèmes essentiels à la vie de l’Homme pourront-ils s’adapter ou se déplacer suffisamment vite ?</a:t>
            </a:r>
            <a:endParaRPr i="1" sz="1000"/>
          </a:p>
          <a:p>
            <a:pPr indent="0" lvl="0" marL="0" rtl="0" algn="l">
              <a:lnSpc>
                <a:spcPct val="100000"/>
              </a:lnSpc>
              <a:spcBef>
                <a:spcPts val="0"/>
              </a:spcBef>
              <a:spcAft>
                <a:spcPts val="0"/>
              </a:spcAft>
              <a:buClr>
                <a:srgbClr val="595959"/>
              </a:buClr>
              <a:buSzPts val="9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[Fin de l’option « température corporelle »]</a:t>
            </a:r>
            <a:endParaRPr sz="1000"/>
          </a:p>
          <a:p>
            <a:pPr indent="0" lvl="0" marL="0" rtl="0" algn="l">
              <a:lnSpc>
                <a:spcPct val="100000"/>
              </a:lnSpc>
              <a:spcBef>
                <a:spcPts val="0"/>
              </a:spcBef>
              <a:spcAft>
                <a:spcPts val="0"/>
              </a:spcAft>
              <a:buClr>
                <a:schemeClr val="dk1"/>
              </a:buClr>
              <a:buSzPts val="1200"/>
              <a:buNone/>
            </a:pPr>
            <a:r>
              <a:t/>
            </a:r>
            <a:endParaRPr/>
          </a:p>
        </p:txBody>
      </p:sp>
      <p:sp>
        <p:nvSpPr>
          <p:cNvPr id="988" name="Google Shape;988;p1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16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5" name="Google Shape;1005;p16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000">
                <a:solidFill>
                  <a:srgbClr val="595959"/>
                </a:solidFill>
              </a:rPr>
              <a:t>[Avant d’embrayer sur la projection vers les +5°C supplémentaires, décrire brièvement la surface actuelle de la Terre, en miroir direct de ce qui est dit dans la diapo précédente]: </a:t>
            </a:r>
            <a:r>
              <a:rPr lang="fr-FR" sz="1000">
                <a:solidFill>
                  <a:srgbClr val="595959"/>
                </a:solidFill>
              </a:rPr>
              <a:t>dans le climat actuel, l’Europe est couverte de forêts – en tout cas elle le serait si nous n’y avions pas construit toute sorte de zones d’habitations et d’activité. L’Europe est couverte de forêts, c’est-à-dire que le climat y est suffisamment doux et suffisamment tempéré pour que poussent des grosses espèces végétales. On peut faire du kitesurf sur la Manche, qui a le bon goût de nous séparer de nos meilleurs ennemis Anglo-Saxons – vous pouvez d’ailleurs noter que le trait de côte est sensiblement différent de ce qu’on a vu juste avant – il y a quelques dizaines de millions de personnes en France, et près de 8 milliards sur l’ensemble du globe. Bref, ces 5°C en plus changent tout.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Maintenant on va refaire le même jeu: </a:t>
            </a:r>
            <a:r>
              <a:rPr i="1" lang="fr-FR" sz="1000">
                <a:solidFill>
                  <a:srgbClr val="595959"/>
                </a:solidFill>
              </a:rPr>
              <a:t>[Clic]</a:t>
            </a:r>
            <a:r>
              <a:rPr lang="fr-FR" sz="1000">
                <a:solidFill>
                  <a:srgbClr val="595959"/>
                </a:solidFill>
              </a:rPr>
              <a:t> Imaginez qu’on augmente encore la température de +5°C. Il se passe quoi ?</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Déstabilisation à très grande échelle des équilibres </a:t>
            </a:r>
            <a:r>
              <a:rPr b="1" lang="fr-FR" sz="1000">
                <a:solidFill>
                  <a:srgbClr val="595959"/>
                </a:solidFill>
              </a:rPr>
              <a:t>climatiques, biologiques, </a:t>
            </a:r>
            <a:r>
              <a:rPr lang="fr-FR" sz="1000">
                <a:solidFill>
                  <a:srgbClr val="595959"/>
                </a:solidFill>
              </a:rPr>
              <a:t>du </a:t>
            </a:r>
            <a:r>
              <a:rPr b="1" lang="fr-FR" sz="1000">
                <a:solidFill>
                  <a:srgbClr val="595959"/>
                </a:solidFill>
              </a:rPr>
              <a:t>niveau des océans</a:t>
            </a:r>
            <a:r>
              <a:rPr lang="fr-FR" sz="1000">
                <a:solidFill>
                  <a:srgbClr val="595959"/>
                </a:solidFill>
              </a:rPr>
              <a:t>, etc.</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On parle souvent de l’objectif +2°C de réchauffement. La raison est qu’au-delà de +2°C, les scientifiques prévoient un </a:t>
            </a:r>
            <a:r>
              <a:rPr b="1" lang="fr-FR" sz="1000">
                <a:solidFill>
                  <a:srgbClr val="595959"/>
                </a:solidFill>
              </a:rPr>
              <a:t>emballement du système, sans information sur le nouveau point d’équilibre.</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La vitesse</a:t>
            </a:r>
            <a:r>
              <a:rPr lang="fr-FR" sz="1000">
                <a:solidFill>
                  <a:srgbClr val="595959"/>
                </a:solidFill>
              </a:rPr>
              <a:t> de changement est le principal danger : 25x plus rapide. 200 ans au lieu de 5 000 ans</a:t>
            </a:r>
            <a:r>
              <a:rPr i="1" lang="fr-FR" sz="1000">
                <a:solidFill>
                  <a:srgbClr val="595959"/>
                </a:solidFill>
              </a:rPr>
              <a:t> (NB:</a:t>
            </a:r>
            <a:r>
              <a:rPr lang="fr-FR" sz="1000">
                <a:solidFill>
                  <a:srgbClr val="595959"/>
                </a:solidFill>
              </a:rPr>
              <a:t> </a:t>
            </a:r>
            <a:r>
              <a:rPr i="1" lang="fr-FR" sz="1000">
                <a:solidFill>
                  <a:srgbClr val="595959"/>
                </a:solidFill>
              </a:rPr>
              <a:t>5 000 ans, pas 20 000 : La déglaciation a mis 5 000 ans, et le climat est remarquablement stable depuis 10 000 ans)</a:t>
            </a:r>
            <a:r>
              <a:rPr lang="fr-FR" sz="1000">
                <a:solidFill>
                  <a:srgbClr val="595959"/>
                </a:solidFill>
              </a:rPr>
              <a:t>.</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Les écosystèmes essentiels à la vie de l’Homme pourront-ils s’adapter ou se déplacer suffisamment vite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[Option – selon le temps dispo, un parallèle peut être fait avec la température corporelle plutôt que la Terre il y a 20 000 ans – auquel cas, masquer cette diapo et la précédente]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2°C vous semblent peut important à l’échelle des variations normales de la température extérieure, vous pouvez les comparer avec votre propre température corporelle :</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Sauf si ce que je suis en train de vous raconter vous met déjà dans tous vos états, votre température actuellement devrait être aux alentours de 37°C (la température « normale » du corps humain, dite température basale usuelle, est comprise entre 36,2°C et 37,8°C)</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Avec +2°C, donc à 39°C, je ne suis plus en état de vous faire mon exposé</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 40°C, je suis hospitalisé en urgence</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Au-delà de 42°C, donc avec +5°C, je suis mort</a:t>
            </a:r>
            <a:endParaRPr sz="1000"/>
          </a:p>
          <a:p>
            <a:pPr indent="0" lvl="0" marL="0" rtl="0" algn="l">
              <a:lnSpc>
                <a:spcPct val="100000"/>
              </a:lnSpc>
              <a:spcBef>
                <a:spcPts val="0"/>
              </a:spcBef>
              <a:spcAft>
                <a:spcPts val="0"/>
              </a:spcAft>
              <a:buClr>
                <a:srgbClr val="595959"/>
              </a:buClr>
              <a:buSzPts val="900"/>
              <a:buNone/>
            </a:pPr>
            <a:r>
              <a:rPr i="1" lang="fr-FR" sz="1000">
                <a:solidFill>
                  <a:srgbClr val="595959"/>
                </a:solidFill>
              </a:rPr>
              <a:t>Pour notre planète et son écosystème c’est la même histoire, si l’on augmente la température globale de plusieurs degrés on s’attend à des déstabilisation à très grande échelle des équilibres climatiques, biologiques, du niveau des océans, etc. Un des principaux danger est aussi la vitesse à laquelle s’opère ce changement, si l’on compare à la dernière ère glaciaire par exemple, le phénomène de réchauffement global est 25x plus rapide. Les écosystèmes essentiels à la vie de l’Homme pourront-ils s’adapter ou se déplacer suffisamment vite ?</a:t>
            </a:r>
            <a:endParaRPr i="1" sz="1000"/>
          </a:p>
          <a:p>
            <a:pPr indent="0" lvl="0" marL="0" rtl="0" algn="l">
              <a:lnSpc>
                <a:spcPct val="100000"/>
              </a:lnSpc>
              <a:spcBef>
                <a:spcPts val="0"/>
              </a:spcBef>
              <a:spcAft>
                <a:spcPts val="0"/>
              </a:spcAft>
              <a:buClr>
                <a:srgbClr val="595959"/>
              </a:buClr>
              <a:buSzPts val="9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[Fin de l’option « température corporelle »]</a:t>
            </a:r>
            <a:endParaRPr sz="1000"/>
          </a:p>
          <a:p>
            <a:pPr indent="0" lvl="0" marL="0" rtl="0" algn="l">
              <a:lnSpc>
                <a:spcPct val="100000"/>
              </a:lnSpc>
              <a:spcBef>
                <a:spcPts val="0"/>
              </a:spcBef>
              <a:spcAft>
                <a:spcPts val="0"/>
              </a:spcAft>
              <a:buClr>
                <a:schemeClr val="dk1"/>
              </a:buClr>
              <a:buSzPts val="1200"/>
              <a:buNone/>
            </a:pPr>
            <a:r>
              <a:t/>
            </a:r>
            <a:endParaRPr/>
          </a:p>
        </p:txBody>
      </p:sp>
      <p:sp>
        <p:nvSpPr>
          <p:cNvPr id="1006" name="Google Shape;1006;p16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179:notes"/>
          <p:cNvSpPr txBox="1"/>
          <p:nvPr>
            <p:ph idx="1" type="body"/>
          </p:nvPr>
        </p:nvSpPr>
        <p:spPr>
          <a:xfrm>
            <a:off x="688817" y="4822270"/>
            <a:ext cx="5510530" cy="3945494"/>
          </a:xfrm>
          <a:prstGeom prst="rect">
            <a:avLst/>
          </a:prstGeom>
          <a:noFill/>
          <a:ln>
            <a:noFill/>
          </a:ln>
        </p:spPr>
        <p:txBody>
          <a:bodyPr anchorCtr="0" anchor="t" bIns="48275" lIns="96575" spcFirstLastPara="1" rIns="96575" wrap="square" tIns="48275">
            <a:noAutofit/>
          </a:bodyPr>
          <a:lstStyle/>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Points clé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 montrer que les événements extrêmes vont s’amplifier</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 montrer qu’à terme, cela ne peut qu’aller vers des catastrophes</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i="1" lang="fr-FR" sz="1000">
                <a:solidFill>
                  <a:schemeClr val="dk1"/>
                </a:solidFill>
                <a:latin typeface="Arial"/>
                <a:ea typeface="Arial"/>
                <a:cs typeface="Arial"/>
                <a:sym typeface="Arial"/>
              </a:rPr>
              <a:t>Durée 2 min</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Hélas non ! Le changement du climat est très étudié par les scientifiques, et le message du GIEC est clair. Plus nous augmenterons la température moyenne à la surface de la Terre, plus nous changerons le climat et plus nous devrons faire face à </a:t>
            </a:r>
            <a:r>
              <a:rPr b="1" lang="fr-FR" sz="1000">
                <a:solidFill>
                  <a:schemeClr val="dk1"/>
                </a:solidFill>
                <a:latin typeface="Arial"/>
                <a:ea typeface="Arial"/>
                <a:cs typeface="Arial"/>
                <a:sym typeface="Arial"/>
              </a:rPr>
              <a:t>l’augmentation en fréquence, intensité et durée des événements suivants</a:t>
            </a:r>
            <a:r>
              <a:rPr lang="fr-FR" sz="1000">
                <a:solidFill>
                  <a:schemeClr val="dk1"/>
                </a:solidFill>
                <a:latin typeface="Arial"/>
                <a:ea typeface="Arial"/>
                <a:cs typeface="Arial"/>
                <a:sym typeface="Arial"/>
              </a:rPr>
              <a:t> :</a:t>
            </a:r>
            <a:endParaRPr/>
          </a:p>
          <a:p>
            <a:pPr indent="-228600" lvl="0" marL="457200" rtl="0" algn="l">
              <a:lnSpc>
                <a:spcPct val="100000"/>
              </a:lnSpc>
              <a:spcBef>
                <a:spcPts val="0"/>
              </a:spcBef>
              <a:spcAft>
                <a:spcPts val="0"/>
              </a:spcAft>
              <a:buSzPts val="1400"/>
              <a:buNone/>
            </a:pPr>
            <a:r>
              <a:rPr b="1" lang="fr-FR" sz="1000">
                <a:solidFill>
                  <a:schemeClr val="dk1"/>
                </a:solidFill>
                <a:latin typeface="Arial"/>
                <a:ea typeface="Arial"/>
                <a:cs typeface="Arial"/>
                <a:sym typeface="Arial"/>
              </a:rPr>
              <a:t>(clic)</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 …</a:t>
            </a:r>
            <a:r>
              <a:rPr i="1" lang="fr-FR" sz="1000">
                <a:solidFill>
                  <a:schemeClr val="dk1"/>
                </a:solidFill>
                <a:latin typeface="Arial"/>
                <a:ea typeface="Arial"/>
                <a:cs typeface="Arial"/>
                <a:sym typeface="Arial"/>
              </a:rPr>
              <a:t>(ne pas tout décrire)</a:t>
            </a:r>
            <a:r>
              <a:rPr lang="fr-FR" sz="1000">
                <a:solidFill>
                  <a:schemeClr val="dk1"/>
                </a:solidFill>
                <a:latin typeface="Arial"/>
                <a:ea typeface="Arial"/>
                <a:cs typeface="Arial"/>
                <a:sym typeface="Arial"/>
              </a:rPr>
              <a:t> </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On voit déjà que beaucoup de ces phénomènes prennent de l’ampleur à l’heure actuelle, et là, on est à 1°C. Alors, vous imaginez à 6°C…</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Un exemple de ce qui pourrait arriver.</a:t>
            </a:r>
            <a:endParaRPr/>
          </a:p>
          <a:p>
            <a:pPr indent="-228600" lvl="0" marL="457200" rtl="0" algn="l">
              <a:lnSpc>
                <a:spcPct val="100000"/>
              </a:lnSpc>
              <a:spcBef>
                <a:spcPts val="0"/>
              </a:spcBef>
              <a:spcAft>
                <a:spcPts val="0"/>
              </a:spcAft>
              <a:buSzPts val="1400"/>
              <a:buNone/>
            </a:pPr>
            <a:r>
              <a:rPr b="1" lang="fr-FR" sz="1000">
                <a:solidFill>
                  <a:schemeClr val="dk1"/>
                </a:solidFill>
                <a:latin typeface="Arial"/>
                <a:ea typeface="Arial"/>
                <a:cs typeface="Arial"/>
                <a:sym typeface="Arial"/>
              </a:rPr>
              <a:t>(clic)</a:t>
            </a:r>
            <a:endParaRPr/>
          </a:p>
          <a:p>
            <a:pPr indent="-228600" lvl="0" marL="457200" rtl="0" algn="l">
              <a:lnSpc>
                <a:spcPct val="100000"/>
              </a:lnSpc>
              <a:spcBef>
                <a:spcPts val="0"/>
              </a:spcBef>
              <a:spcAft>
                <a:spcPts val="0"/>
              </a:spcAft>
              <a:buSzPts val="1400"/>
              <a:buNone/>
            </a:pPr>
            <a:r>
              <a:t/>
            </a:r>
            <a:endParaRPr b="1"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b="1"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1" lang="fr-FR" sz="800">
                <a:solidFill>
                  <a:schemeClr val="lt2"/>
                </a:solidFill>
                <a:latin typeface="Arial"/>
                <a:ea typeface="Arial"/>
                <a:cs typeface="Arial"/>
                <a:sym typeface="Arial"/>
              </a:rPr>
              <a:t>Données supplémentaires : Extrait </a:t>
            </a:r>
            <a:r>
              <a:rPr b="1" lang="fr-FR" sz="800">
                <a:solidFill>
                  <a:schemeClr val="lt2"/>
                </a:solidFill>
              </a:rPr>
              <a:t>Synthèse du rapport AR6 du GIEC publié le 09/08/2021 – The Shifters – Août 2021</a:t>
            </a:r>
            <a:r>
              <a:rPr b="1" lang="fr-FR" sz="800">
                <a:solidFill>
                  <a:schemeClr val="lt2"/>
                </a:solidFill>
                <a:latin typeface="Arial"/>
                <a:ea typeface="Arial"/>
                <a:cs typeface="Arial"/>
                <a:sym typeface="Arial"/>
              </a:rPr>
              <a:t> </a:t>
            </a:r>
            <a:endParaRPr/>
          </a:p>
          <a:p>
            <a:pPr indent="-228600" lvl="0" marL="457200" rtl="0" algn="l">
              <a:lnSpc>
                <a:spcPct val="100000"/>
              </a:lnSpc>
              <a:spcBef>
                <a:spcPts val="0"/>
              </a:spcBef>
              <a:spcAft>
                <a:spcPts val="0"/>
              </a:spcAft>
              <a:buSzPts val="1400"/>
              <a:buNone/>
            </a:pPr>
            <a:r>
              <a:rPr lang="fr-FR" sz="800">
                <a:solidFill>
                  <a:schemeClr val="lt2"/>
                </a:solidFill>
              </a:rPr>
              <a:t>Bien qu’elle puisse sembler anodine, une différence de 0,5°C de réchauffement planétaire a des conséquences majeures, surtout sur les évènements extrêmes. Un pic de chaleur qui se produisait une fois tous les 50 ans il y a un siècle est déjà 5 fois plus fréquent actuellement, alors que la température planétaire n’a augmenté « que » d’1°C. Avec 1,5°C de réchauffement, il serait presque 9 fois plus fréquent, et près de 14 fois plus fréquent à +2°C, tandis qu’à +4°C, il arriverait presque tous les ans. Toute augmentation du réchauffement diminue également l’efficacité des puits de carbone naturels (océans, sols, végétation). Même si nous arrivons à limiter l’augmentation de température à 1,5°C d’ici 2100, trois changements majeurs sont irréversibles à l’échelle d’une vie humaine : le réchauffement et l’acidification des océans, la fonte des glaciers et calottes polaires et la montée du niveau de la mer. Une réduction future des émissions de GES ne pourra que ralentir sans arrêter ces phénomènes, même si les températures de surface n’augmentent plus. La raison en est que l’inertie des océans et des glaces terrestres est beaucoup plus grande que celle de l’atmosphère. Quoi que nous fassions, le réchauffement passé se fera donc sentir sur des siècles, voire des millénaires. Synthèse du rapport AR6 du GIEC publié le 09/08/2021 – The Shifters – Août 2021 7 Dès 2050, le niveau de la mer devrait augmenter d’au moins 18 cm par rapport à la moyenne 1995-2014 quelles que soient les émissions de GES. D’ici 2100, on prévoit une augmentation de 38 cm dans les scénarios les plus optimistes et de 77 cm pour SSP5-8.5. Au-delà, ce niveau continuera à augmenter au fur et à mesure que l’océan profond se réchauffe et que les glaces terrestres fondent – de +0,6 à 1,4 m dès 2150 et +2-3 m durant les 2000 prochaines années, et ce pour un monde plus chaud de 1,5°C seulement. Ces chiffres sont cohérents avec ce que nous savons des climats plus chauds du passé. Des augmentations encore plus brusques dans les prochaines décennies ne peuvent être exclues. Dans le pire cas, une élévation de 2 m pourrait être atteinte dès 2100, à la suite d’un effondrement partiel des calottes polaires – un évènement certes très improbable mais pas impossible au vu de nos connaissances très imparfaites du comportement des calottes glaciaires dans un monde plus chaud. Un réchauffement supérieur à +3°C pourrait aussi faire complètement disparaître les glaces du Groenland d’ici quelques milliers d’années. D’autres changements climatiques brusques (tipping points, ou « points de bascule ») sont également possibles au cours du XXIème siècle si nous ne parvenons pas à rester sous les +1,5°C, comme la disparition de la forêt amazonienne sous l’effet conjugué du réchauffement et de la déforestation.</a:t>
            </a:r>
            <a:endParaRPr b="1" sz="800">
              <a:solidFill>
                <a:schemeClr val="lt2"/>
              </a:solidFill>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000">
              <a:solidFill>
                <a:schemeClr val="dk1"/>
              </a:solidFill>
              <a:latin typeface="Arial"/>
              <a:ea typeface="Arial"/>
              <a:cs typeface="Arial"/>
              <a:sym typeface="Arial"/>
            </a:endParaRPr>
          </a:p>
        </p:txBody>
      </p:sp>
      <p:sp>
        <p:nvSpPr>
          <p:cNvPr id="1025" name="Google Shape;1025;p179:notes"/>
          <p:cNvSpPr/>
          <p:nvPr>
            <p:ph idx="2" type="sldImg"/>
          </p:nvPr>
        </p:nvSpPr>
        <p:spPr>
          <a:xfrm>
            <a:off x="436563" y="1250950"/>
            <a:ext cx="6015037" cy="3384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1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p1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rPr i="1" lang="fr-FR" sz="1000">
                <a:solidFill>
                  <a:srgbClr val="595959"/>
                </a:solidFill>
              </a:rPr>
              <a:t>[Sur les conséquences, introduire en précisant que]</a:t>
            </a:r>
            <a:r>
              <a:rPr lang="fr-FR" sz="1000">
                <a:solidFill>
                  <a:srgbClr val="595959"/>
                </a:solidFill>
              </a:rPr>
              <a:t> c’est évidemment très compliqué de prédire dans le détail les conséquences d’un tel changement de paradigme. Parce qu’on ne peut pas savoir précisément comment l’homme va réagir dans les 50 ou 100 prochaines années d’une part. Et parce qu’il y a des effets de bords réciproques et multiples entre les différents phénomènes, que l’on n’a jamais pu observer par le passé. Mais on peut quand même dire des choses. On va prendre 2 exemples.</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SzPts val="1400"/>
              <a:buNone/>
            </a:pPr>
            <a:r>
              <a:rPr b="1" lang="fr-FR" sz="1000">
                <a:solidFill>
                  <a:srgbClr val="595959"/>
                </a:solidFill>
              </a:rPr>
              <a:t>[Image 1] </a:t>
            </a:r>
            <a:r>
              <a:rPr lang="fr-FR" sz="1000">
                <a:solidFill>
                  <a:srgbClr val="595959"/>
                </a:solidFill>
              </a:rPr>
              <a:t>: Il est prouvé que le changement climatique s’accompagnera de sécheresses plus longues avec des vagues de chaleur plus fortes, en particulier sur le pourtour méditerranéen.</a:t>
            </a:r>
            <a:endParaRPr sz="1000"/>
          </a:p>
          <a:p>
            <a:pPr indent="0" lvl="0" marL="0" rtl="0" algn="l">
              <a:lnSpc>
                <a:spcPct val="100000"/>
              </a:lnSpc>
              <a:spcBef>
                <a:spcPts val="0"/>
              </a:spcBef>
              <a:spcAft>
                <a:spcPts val="0"/>
              </a:spcAft>
              <a:buSzPts val="1400"/>
              <a:buNone/>
            </a:pPr>
            <a:r>
              <a:rPr b="1" lang="fr-FR" sz="1000">
                <a:solidFill>
                  <a:srgbClr val="595959"/>
                </a:solidFill>
              </a:rPr>
              <a:t>[Image 2] </a:t>
            </a:r>
            <a:r>
              <a:rPr lang="fr-FR" sz="1000">
                <a:solidFill>
                  <a:srgbClr val="595959"/>
                </a:solidFill>
              </a:rPr>
              <a:t>: </a:t>
            </a:r>
            <a:r>
              <a:rPr i="1" lang="fr-FR" sz="1000">
                <a:solidFill>
                  <a:srgbClr val="595959"/>
                </a:solidFill>
              </a:rPr>
              <a:t>[Clic]</a:t>
            </a:r>
            <a:r>
              <a:rPr lang="fr-FR" sz="1000">
                <a:solidFill>
                  <a:srgbClr val="595959"/>
                </a:solidFill>
              </a:rPr>
              <a:t> Ces sécheresses se traduiront notamment (mais pas seulement) par des baisses de rendements agricoles, comme le pourtour méditerranéen en a connues ces dernières années. </a:t>
            </a:r>
            <a:endParaRPr sz="1000"/>
          </a:p>
          <a:p>
            <a:pPr indent="0" lvl="0" marL="0" rtl="0" algn="l">
              <a:lnSpc>
                <a:spcPct val="100000"/>
              </a:lnSpc>
              <a:spcBef>
                <a:spcPts val="0"/>
              </a:spcBef>
              <a:spcAft>
                <a:spcPts val="0"/>
              </a:spcAft>
              <a:buSzPts val="1400"/>
              <a:buNone/>
            </a:pPr>
            <a:r>
              <a:rPr b="1" lang="fr-FR" sz="1000">
                <a:solidFill>
                  <a:srgbClr val="595959"/>
                </a:solidFill>
              </a:rPr>
              <a:t>[Image 3]</a:t>
            </a:r>
            <a:r>
              <a:rPr lang="fr-FR" sz="1000">
                <a:solidFill>
                  <a:srgbClr val="595959"/>
                </a:solidFill>
              </a:rPr>
              <a:t> : </a:t>
            </a:r>
            <a:r>
              <a:rPr i="1" lang="fr-FR" sz="1000">
                <a:solidFill>
                  <a:srgbClr val="595959"/>
                </a:solidFill>
              </a:rPr>
              <a:t>[Clic]</a:t>
            </a:r>
            <a:r>
              <a:rPr lang="fr-FR" sz="1000">
                <a:solidFill>
                  <a:srgbClr val="595959"/>
                </a:solidFill>
              </a:rPr>
              <a:t> Si les baisses de rendements sont trop importantes, elles peuvent conduire à des ruptures d’approvisionnement, des crises alimentaires et des tensions sociales.</a:t>
            </a:r>
            <a:endParaRPr sz="1000"/>
          </a:p>
          <a:p>
            <a:pPr indent="0" lvl="0" marL="0" rtl="0" algn="l">
              <a:lnSpc>
                <a:spcPct val="100000"/>
              </a:lnSpc>
              <a:spcBef>
                <a:spcPts val="0"/>
              </a:spcBef>
              <a:spcAft>
                <a:spcPts val="0"/>
              </a:spcAft>
              <a:buSzPts val="1400"/>
              <a:buNone/>
            </a:pPr>
            <a:r>
              <a:rPr b="1" lang="fr-FR" sz="1000">
                <a:solidFill>
                  <a:srgbClr val="595959"/>
                </a:solidFill>
              </a:rPr>
              <a:t>[Image 4] </a:t>
            </a:r>
            <a:r>
              <a:rPr lang="fr-FR" sz="1000">
                <a:solidFill>
                  <a:srgbClr val="595959"/>
                </a:solidFill>
              </a:rPr>
              <a:t>: </a:t>
            </a:r>
            <a:r>
              <a:rPr i="1" lang="fr-FR" sz="1000">
                <a:solidFill>
                  <a:srgbClr val="595959"/>
                </a:solidFill>
              </a:rPr>
              <a:t>[Clic]</a:t>
            </a:r>
            <a:r>
              <a:rPr lang="fr-FR" sz="1000">
                <a:solidFill>
                  <a:srgbClr val="595959"/>
                </a:solidFill>
              </a:rPr>
              <a:t> Dans des situations politiques, économiques ou sociales déjà structurellement tendues, les crises alimentaires et la faim peuvent déclencher des conflits et des mouvements migratoires : par exemple la Révolution Française, les printemps arabes, la guerre en Syrie, etc.</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SzPts val="1400"/>
              <a:buNone/>
            </a:pPr>
            <a:r>
              <a:rPr lang="fr-FR" sz="1000">
                <a:solidFill>
                  <a:srgbClr val="595959"/>
                </a:solidFill>
              </a:rPr>
              <a:t>Il ne s’agit évidemment pas de dire ici que les sécheresses sont la seule cause des conflits de demain. Mais à tout le moins, ces sécheresses exacerberont des tensions déjà existantes, et qui ont existé de tout temps. Sans être le déclencheur de conflits, le changement climatique en sera un facteur aggravant, voire, de plus en plus souvent, une cause structurante.</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SzPts val="1400"/>
              <a:buNone/>
            </a:pPr>
            <a:r>
              <a:rPr lang="fr-FR" sz="1000">
                <a:solidFill>
                  <a:srgbClr val="595959"/>
                </a:solidFill>
              </a:rPr>
              <a:t>Dans son rapport « Changement climatique et terres » de 2019, le GIEC indique qu’au-delà de +2,5°C de réchauffement climatique, l’insécurité alimentaire sera généralisée sur Terre. Et une insécurité alimentaire généralisée provoquera des mouvements de population massifs, puis des conflits de plus en plus nombreux, voire généralisés…</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SzPts val="1400"/>
              <a:buNone/>
            </a:pPr>
            <a:r>
              <a:rPr lang="fr-FR" sz="1000">
                <a:solidFill>
                  <a:srgbClr val="595959"/>
                </a:solidFill>
              </a:rPr>
              <a:t>En Europe de l’ouest, l’hiver est normalement une saison pluvieuse, alors que l’été est plus sec. Pour l’essentiel, ce sont les pluies d’hiver qui rechargent les nappes phréatiques, par exemple. Or on commence à voir apparaître, de manière récurrente, des sécheresses hivernales, notamment en France. Imaginez qu’on se mette réellement à manquer d’eau ; que l’État se retrouve obligé de restreindre votre consommation d’eau tout au long de l’année, et obligé de gérer des coupures d’eau tournantes pendant les mois les plus secs, entre juin et octobre…</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Clr>
                <a:srgbClr val="595959"/>
              </a:buClr>
              <a:buSzPts val="9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900"/>
              <a:buNone/>
            </a:pPr>
            <a:r>
              <a:t/>
            </a:r>
            <a:endParaRPr sz="1000">
              <a:solidFill>
                <a:srgbClr val="595959"/>
              </a:solidFill>
            </a:endParaRPr>
          </a:p>
          <a:p>
            <a:pPr indent="0" lvl="0" marL="0" rtl="0" algn="l">
              <a:lnSpc>
                <a:spcPct val="100000"/>
              </a:lnSpc>
              <a:spcBef>
                <a:spcPts val="0"/>
              </a:spcBef>
              <a:spcAft>
                <a:spcPts val="0"/>
              </a:spcAft>
              <a:buClr>
                <a:srgbClr val="595959"/>
              </a:buClr>
              <a:buSzPts val="900"/>
              <a:buNone/>
            </a:pPr>
            <a:r>
              <a:rPr b="1" i="1" lang="fr-FR" sz="1000">
                <a:solidFill>
                  <a:srgbClr val="595959"/>
                </a:solidFill>
              </a:rPr>
              <a:t>COMMENTAIRES</a:t>
            </a:r>
            <a:endParaRPr sz="1000"/>
          </a:p>
          <a:p>
            <a:pPr indent="0" lvl="0" marL="0" rtl="0" algn="l">
              <a:lnSpc>
                <a:spcPct val="100000"/>
              </a:lnSpc>
              <a:spcBef>
                <a:spcPts val="0"/>
              </a:spcBef>
              <a:spcAft>
                <a:spcPts val="0"/>
              </a:spcAft>
              <a:buSzPts val="1400"/>
              <a:buNone/>
            </a:pPr>
            <a:r>
              <a:t/>
            </a:r>
            <a:endParaRPr sz="1000">
              <a:solidFill>
                <a:srgbClr val="595959"/>
              </a:solidFill>
            </a:endParaRPr>
          </a:p>
          <a:p>
            <a:pPr indent="0" lvl="0" marL="0" rtl="0" algn="l">
              <a:lnSpc>
                <a:spcPct val="100000"/>
              </a:lnSpc>
              <a:spcBef>
                <a:spcPts val="0"/>
              </a:spcBef>
              <a:spcAft>
                <a:spcPts val="0"/>
              </a:spcAft>
              <a:buSzPts val="1400"/>
              <a:buNone/>
            </a:pPr>
            <a:r>
              <a:rPr i="1" lang="fr-FR" sz="1000">
                <a:solidFill>
                  <a:srgbClr val="595959"/>
                </a:solidFill>
              </a:rPr>
              <a:t>Valable pour les 3 slides conséquences: attention à la difficulté d’interprétation / d’anticipation due au caractère multifactoriel des phénomènes, et aux liens de causalité multiples (évènements déclencheurs vs, causes structurantes, contexte général etc.). Par exemple en filant la métaphore de l’« effet domino » : la cause de la chute d’un domino, est-ce la chute du domino précédent ? Celle du 1</a:t>
            </a:r>
            <a:r>
              <a:rPr baseline="30000" i="1" lang="fr-FR" sz="1000">
                <a:solidFill>
                  <a:srgbClr val="595959"/>
                </a:solidFill>
              </a:rPr>
              <a:t>er</a:t>
            </a:r>
            <a:r>
              <a:rPr i="1" lang="fr-FR" sz="1000">
                <a:solidFill>
                  <a:srgbClr val="595959"/>
                </a:solidFill>
              </a:rPr>
              <a:t> domino, en début de chaine? Et donc la pichenette qui fait tomber le 1</a:t>
            </a:r>
            <a:r>
              <a:rPr baseline="30000" i="1" lang="fr-FR" sz="1000">
                <a:solidFill>
                  <a:srgbClr val="595959"/>
                </a:solidFill>
              </a:rPr>
              <a:t>er</a:t>
            </a:r>
            <a:r>
              <a:rPr i="1" lang="fr-FR" sz="1000">
                <a:solidFill>
                  <a:srgbClr val="595959"/>
                </a:solidFill>
              </a:rPr>
              <a:t> ? Ou est-ce la mise en place des dominos de telle sorte que l’un fasse tomber l’autre ? Etc. </a:t>
            </a:r>
            <a:endParaRPr sz="1000">
              <a:solidFill>
                <a:srgbClr val="595959"/>
              </a:solidFill>
            </a:endParaRPr>
          </a:p>
        </p:txBody>
      </p:sp>
      <p:sp>
        <p:nvSpPr>
          <p:cNvPr id="1046" name="Google Shape;1046;p1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180:notes"/>
          <p:cNvSpPr txBox="1"/>
          <p:nvPr>
            <p:ph idx="1" type="body"/>
          </p:nvPr>
        </p:nvSpPr>
        <p:spPr>
          <a:xfrm>
            <a:off x="688817" y="4822270"/>
            <a:ext cx="5510530" cy="3945494"/>
          </a:xfrm>
          <a:prstGeom prst="rect">
            <a:avLst/>
          </a:prstGeom>
          <a:noFill/>
          <a:ln>
            <a:noFill/>
          </a:ln>
        </p:spPr>
        <p:txBody>
          <a:bodyPr anchorCtr="0" anchor="t" bIns="48275" lIns="96575" spcFirstLastPara="1" rIns="96575" wrap="square" tIns="48275">
            <a:noAutofit/>
          </a:bodyPr>
          <a:lstStyle/>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Points clé :</a:t>
            </a:r>
            <a:endParaRPr sz="1000">
              <a:solidFill>
                <a:schemeClr val="dk1"/>
              </a:solidFill>
              <a:latin typeface="Arial"/>
              <a:ea typeface="Arial"/>
              <a:cs typeface="Arial"/>
              <a:sym typeface="Arial"/>
            </a:endParaRPr>
          </a:p>
          <a:p>
            <a:pPr indent="-181146" lvl="0" marL="181146" rtl="0" algn="l">
              <a:lnSpc>
                <a:spcPct val="100000"/>
              </a:lnSpc>
              <a:spcBef>
                <a:spcPts val="0"/>
              </a:spcBef>
              <a:spcAft>
                <a:spcPts val="0"/>
              </a:spcAft>
              <a:buSzPts val="1400"/>
              <a:buFont typeface="Arial"/>
              <a:buChar char="-"/>
            </a:pPr>
            <a:r>
              <a:rPr i="1" lang="fr-FR" sz="1000">
                <a:solidFill>
                  <a:schemeClr val="dk1"/>
                </a:solidFill>
                <a:latin typeface="Arial"/>
                <a:ea typeface="Arial"/>
                <a:cs typeface="Arial"/>
                <a:sym typeface="Arial"/>
              </a:rPr>
              <a:t>Certaines zones géographiques seront concernées par des conditions de chaleur et d’humidité mortelles plus ou moins fréquentes</a:t>
            </a:r>
            <a:endParaRPr/>
          </a:p>
          <a:p>
            <a:pPr indent="-181146" lvl="0" marL="181146" rtl="0" algn="l">
              <a:lnSpc>
                <a:spcPct val="100000"/>
              </a:lnSpc>
              <a:spcBef>
                <a:spcPts val="0"/>
              </a:spcBef>
              <a:spcAft>
                <a:spcPts val="0"/>
              </a:spcAft>
              <a:buSzPts val="1400"/>
              <a:buFont typeface="Arial"/>
              <a:buChar char="-"/>
            </a:pPr>
            <a:r>
              <a:rPr lang="fr-FR" sz="1000">
                <a:solidFill>
                  <a:schemeClr val="dk1"/>
                </a:solidFill>
                <a:latin typeface="Arial"/>
                <a:ea typeface="Arial"/>
                <a:cs typeface="Arial"/>
                <a:sym typeface="Arial"/>
              </a:rPr>
              <a:t>Dans un scénario à +6°C, certaines deviendront même inhabitable 365 jours par an.</a:t>
            </a:r>
            <a:endParaRPr/>
          </a:p>
          <a:p>
            <a:pPr indent="0" lvl="0" marL="0" rtl="0" algn="l">
              <a:lnSpc>
                <a:spcPct val="100000"/>
              </a:lnSpc>
              <a:spcBef>
                <a:spcPts val="0"/>
              </a:spcBef>
              <a:spcAft>
                <a:spcPts val="0"/>
              </a:spcAft>
              <a:buClr>
                <a:schemeClr val="dk1"/>
              </a:buClr>
              <a:buSzPts val="1000"/>
              <a:buNone/>
            </a:pPr>
            <a:r>
              <a:t/>
            </a:r>
            <a:endParaRPr i="1" sz="10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000"/>
              <a:buNone/>
            </a:pPr>
            <a:r>
              <a:t/>
            </a:r>
            <a:endParaRPr i="1" sz="10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1000"/>
              <a:buNone/>
            </a:pPr>
            <a:r>
              <a:rPr i="1" lang="fr-FR" sz="1000">
                <a:solidFill>
                  <a:schemeClr val="dk1"/>
                </a:solidFill>
                <a:latin typeface="Arial"/>
                <a:ea typeface="Arial"/>
                <a:cs typeface="Arial"/>
                <a:sym typeface="Arial"/>
              </a:rPr>
              <a:t>Durée 2min</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Nous autres, les mammifères, sommes très sensibles aux vagues de chaleur trop importantes. Pis : il faut aussi prendre en compte l’effet combiné de la chaleur et de l’humidité ambiante. A partir d’un certain seuil de température et d’humidité, les conditions ne sont plus propices à la vie, car le corps n’arrive plus à réguler sa température par le mécanisme de la transpiration. </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Une étude récente issue de l’université d’Hawaï et parue dans </a:t>
            </a:r>
            <a:r>
              <a:rPr i="1" lang="fr-FR" sz="1000">
                <a:solidFill>
                  <a:schemeClr val="dk1"/>
                </a:solidFill>
                <a:latin typeface="Arial"/>
                <a:ea typeface="Arial"/>
                <a:cs typeface="Arial"/>
                <a:sym typeface="Arial"/>
              </a:rPr>
              <a:t>Nature</a:t>
            </a:r>
            <a:r>
              <a:rPr lang="fr-FR" sz="1000">
                <a:solidFill>
                  <a:schemeClr val="dk1"/>
                </a:solidFill>
                <a:latin typeface="Arial"/>
                <a:ea typeface="Arial"/>
                <a:cs typeface="Arial"/>
                <a:sym typeface="Arial"/>
              </a:rPr>
              <a:t> en 2017 a publié cette carte. Ce que vous voyez, ce sont le nombre de jours par an où les conditions de chaleur et d’humidité seraient mortelles pour les Humains…</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b="1" lang="fr-FR" sz="1000">
                <a:solidFill>
                  <a:schemeClr val="dk1"/>
                </a:solidFill>
                <a:latin typeface="Arial"/>
                <a:ea typeface="Arial"/>
                <a:cs typeface="Arial"/>
                <a:sym typeface="Arial"/>
              </a:rPr>
              <a:t>Pour répondre à la question de départ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Selon le GIEC, à cause de tous ces événements, les 3/4 de l’Humanité vivent actuellement dans des endroits du monde qui, à +6°C de réchauffement planétaire, deviendront impropres à la vie humaine au moins 20 jours par an, ce qui entraînera des déplacements colossaux de populations. </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Transition :  Heureusement, les 6°C, on n’y est pas encore. Il y a encore du chemin avant d’y arriver. Par contre, nous sommes sur le chemin d’une telle hausse. Et à mesure que la température moyenne à la surface de la Terre va augmenter, le monde va changer. </a:t>
            </a:r>
            <a:endParaRPr/>
          </a:p>
          <a:p>
            <a:pPr indent="-228600" lvl="0" marL="457200" rtl="0" algn="l">
              <a:lnSpc>
                <a:spcPct val="100000"/>
              </a:lnSpc>
              <a:spcBef>
                <a:spcPts val="0"/>
              </a:spcBef>
              <a:spcAft>
                <a:spcPts val="0"/>
              </a:spcAft>
              <a:buSzPts val="1400"/>
              <a:buNone/>
            </a:pPr>
            <a:r>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Proposition de transition : Les modifications de températures, les évènements extrêmes sont des phénomènes qui peuvent être modélisés à partir d’hypothèses mais d’autre sphénomènes sont plus difficiles à prédire car leur évolution n’est pas linéaire. C’est l’effet de seuil.</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i="1" lang="fr-FR" sz="1000">
                <a:solidFill>
                  <a:schemeClr val="dk1"/>
                </a:solidFill>
                <a:latin typeface="Arial"/>
                <a:ea typeface="Arial"/>
                <a:cs typeface="Arial"/>
                <a:sym typeface="Arial"/>
              </a:rPr>
              <a:t>Données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https://www.lesechos.fr/2017/06/dici-la-fin-du-siecle-les-vagues-de-chaleur-mortelles-toucheront-75-de-lhumanite-173924</a:t>
            </a:r>
            <a:endParaRPr sz="1000">
              <a:solidFill>
                <a:schemeClr val="dk1"/>
              </a:solidFill>
              <a:latin typeface="Arial"/>
              <a:ea typeface="Arial"/>
              <a:cs typeface="Arial"/>
              <a:sym typeface="Arial"/>
            </a:endParaRPr>
          </a:p>
        </p:txBody>
      </p:sp>
      <p:sp>
        <p:nvSpPr>
          <p:cNvPr id="1064" name="Google Shape;1064;p180:notes"/>
          <p:cNvSpPr/>
          <p:nvPr>
            <p:ph idx="2" type="sldImg"/>
          </p:nvPr>
        </p:nvSpPr>
        <p:spPr>
          <a:xfrm>
            <a:off x="436563" y="1250950"/>
            <a:ext cx="6015037" cy="3384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181:notes"/>
          <p:cNvSpPr txBox="1"/>
          <p:nvPr>
            <p:ph idx="1" type="body"/>
          </p:nvPr>
        </p:nvSpPr>
        <p:spPr>
          <a:xfrm>
            <a:off x="688817" y="4822270"/>
            <a:ext cx="5510530" cy="3945494"/>
          </a:xfrm>
          <a:prstGeom prst="rect">
            <a:avLst/>
          </a:prstGeom>
          <a:noFill/>
          <a:ln>
            <a:noFill/>
          </a:ln>
        </p:spPr>
        <p:txBody>
          <a:bodyPr anchorCtr="0" anchor="t" bIns="48275" lIns="96575" spcFirstLastPara="1" rIns="96575" wrap="square" tIns="48275">
            <a:noAutofit/>
          </a:bodyPr>
          <a:lstStyle/>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Point clé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i="1" lang="fr-FR" sz="1000">
                <a:solidFill>
                  <a:schemeClr val="dk1"/>
                </a:solidFill>
                <a:latin typeface="Arial"/>
                <a:ea typeface="Arial"/>
                <a:cs typeface="Arial"/>
                <a:sym typeface="Arial"/>
              </a:rPr>
              <a:t>- montrer que sur le chemin d’un changement du climat, les adaptations de la vie à ce changement se font souvent de manière très rapide et brutale, avec des effets de seuil</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i="1" lang="fr-FR" sz="1000">
                <a:solidFill>
                  <a:schemeClr val="dk1"/>
                </a:solidFill>
                <a:latin typeface="Arial"/>
                <a:ea typeface="Arial"/>
                <a:cs typeface="Arial"/>
                <a:sym typeface="Arial"/>
              </a:rPr>
              <a:t>Durée 2min</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À mesure que le climat va changer dans le futur, les écosystèmes et nos modes de vie vont être modifiés. </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Et bien souvent, dans ce type de phénomène, les changements ne sont pas lents et progressifs, mais brutaux, avec ce que l’on appelle des effets de seuil. C’est quoi, un effet de seuil ?</a:t>
            </a:r>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Au début de la perturbation, la réponse du système est minime. Puis à un moment, il se passe une bascule. Une fois atteint un certain seuil, le système change très rapidement. Ce qui fait que l’on peut penser que tout va bien, alors qu’en fait on est au bord d’un changement drastique.</a:t>
            </a:r>
            <a:endParaRPr/>
          </a:p>
          <a:p>
            <a:pPr indent="-228600" lvl="0" marL="457200" rtl="0" algn="l">
              <a:lnSpc>
                <a:spcPct val="100000"/>
              </a:lnSpc>
              <a:spcBef>
                <a:spcPts val="0"/>
              </a:spcBef>
              <a:spcAft>
                <a:spcPts val="0"/>
              </a:spcAft>
              <a:buSzPts val="1400"/>
              <a:buNone/>
            </a:pPr>
            <a:r>
              <a:rPr b="1" lang="fr-FR" sz="1000">
                <a:solidFill>
                  <a:schemeClr val="dk1"/>
                </a:solidFill>
                <a:latin typeface="Arial"/>
                <a:ea typeface="Arial"/>
                <a:cs typeface="Arial"/>
                <a:sym typeface="Arial"/>
              </a:rPr>
              <a:t>(clic)</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Maintenant que l’on a atteint un réchauffement de 1°C, on arrive à une situation jamais vue dans l’histoire de l’Humanité :</a:t>
            </a:r>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beaucoup de systèmes commencent à arriver à la limite de leurs capacités d’adaptation</a:t>
            </a:r>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il y a donc à l’heure actuelle beaucoup de situations qui sont au bord du changement sans le savoir</a:t>
            </a:r>
            <a:endParaRPr/>
          </a:p>
          <a:p>
            <a:pPr indent="-228600" lvl="0" marL="457200" rtl="0" algn="l">
              <a:lnSpc>
                <a:spcPct val="100000"/>
              </a:lnSpc>
              <a:spcBef>
                <a:spcPts val="0"/>
              </a:spcBef>
              <a:spcAft>
                <a:spcPts val="0"/>
              </a:spcAft>
              <a:buSzPts val="1400"/>
              <a:buNone/>
            </a:pPr>
            <a:r>
              <a:rPr lang="fr-FR" sz="1000">
                <a:solidFill>
                  <a:schemeClr val="dk1"/>
                </a:solidFill>
                <a:latin typeface="Arial"/>
                <a:ea typeface="Arial"/>
                <a:cs typeface="Arial"/>
                <a:sym typeface="Arial"/>
              </a:rPr>
              <a:t>le futur va donc être inédit.</a:t>
            </a:r>
            <a:endParaRPr/>
          </a:p>
          <a:p>
            <a:pPr indent="-228600" lvl="0" marL="457200" rtl="0" algn="l">
              <a:lnSpc>
                <a:spcPct val="100000"/>
              </a:lnSpc>
              <a:spcBef>
                <a:spcPts val="0"/>
              </a:spcBef>
              <a:spcAft>
                <a:spcPts val="0"/>
              </a:spcAft>
              <a:buSzPts val="1400"/>
              <a:buNone/>
            </a:pPr>
            <a:r>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Font typeface="Noto Sans Symbols"/>
              <a:buChar char="🡺"/>
            </a:pPr>
            <a:r>
              <a:rPr lang="fr-FR" sz="1000">
                <a:solidFill>
                  <a:schemeClr val="dk1"/>
                </a:solidFill>
                <a:latin typeface="Arial"/>
                <a:ea typeface="Arial"/>
                <a:cs typeface="Arial"/>
                <a:sym typeface="Arial"/>
              </a:rPr>
              <a:t>Exemple du glacier de Thwaites en Antarctique : la mer érode ses fondations qui agissent comme un bouchon. Si les fondations sautent, l’immense glacier (de la taille de la GB) pourrait s’effondrer dans l’océan avec des conséquences sur l’élévation du niveau de la mer plus rapides que prévues.</a:t>
            </a:r>
            <a:endParaRPr/>
          </a:p>
          <a:p>
            <a:pPr indent="-228600" lvl="0" marL="457200" rtl="0" algn="l">
              <a:lnSpc>
                <a:spcPct val="100000"/>
              </a:lnSpc>
              <a:spcBef>
                <a:spcPts val="0"/>
              </a:spcBef>
              <a:spcAft>
                <a:spcPts val="0"/>
              </a:spcAft>
              <a:buSzPts val="1400"/>
              <a:buFont typeface="Noto Sans Symbols"/>
              <a:buChar char="🡺"/>
            </a:pPr>
            <a:r>
              <a:rPr lang="fr-FR" sz="1000">
                <a:solidFill>
                  <a:schemeClr val="dk1"/>
                </a:solidFill>
                <a:latin typeface="Arial"/>
                <a:ea typeface="Arial"/>
                <a:cs typeface="Arial"/>
                <a:sym typeface="Arial"/>
              </a:rPr>
              <a:t>Pourquoi on souhaite rester largement en-dessous de 2°C ? Au-delà de 2°C, nous entrons dans une zone d’incertitude, il y a un risque d’emballement climatique.</a:t>
            </a:r>
            <a:endParaRPr sz="1000">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br>
              <a:rPr lang="fr-FR" sz="1000">
                <a:solidFill>
                  <a:schemeClr val="dk1"/>
                </a:solidFill>
                <a:latin typeface="Arial"/>
                <a:ea typeface="Arial"/>
                <a:cs typeface="Arial"/>
                <a:sym typeface="Arial"/>
              </a:rPr>
            </a:br>
            <a:r>
              <a:rPr lang="fr-FR" sz="1000">
                <a:solidFill>
                  <a:schemeClr val="dk1"/>
                </a:solidFill>
                <a:latin typeface="Arial"/>
                <a:ea typeface="Arial"/>
                <a:cs typeface="Arial"/>
                <a:sym typeface="Arial"/>
              </a:rPr>
              <a:t>Transition : (Et cela commence à toucher les entreprises.) Effet de seuil pour les écosystèmes naturels, mais est-ce que l’effet de seuil peut toucher les entreprises ? </a:t>
            </a:r>
            <a:endParaRPr/>
          </a:p>
        </p:txBody>
      </p:sp>
      <p:sp>
        <p:nvSpPr>
          <p:cNvPr id="1080" name="Google Shape;1080;p181:notes"/>
          <p:cNvSpPr/>
          <p:nvPr>
            <p:ph idx="2" type="sldImg"/>
          </p:nvPr>
        </p:nvSpPr>
        <p:spPr>
          <a:xfrm>
            <a:off x="436563" y="1250950"/>
            <a:ext cx="6015037" cy="33845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62:notes"/>
          <p:cNvSpPr txBox="1"/>
          <p:nvPr>
            <p:ph idx="1" type="body"/>
          </p:nvPr>
        </p:nvSpPr>
        <p:spPr>
          <a:xfrm>
            <a:off x="990744" y="3551113"/>
            <a:ext cx="7925937" cy="2905456"/>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400"/>
              <a:buNone/>
            </a:pPr>
            <a:r>
              <a:t/>
            </a:r>
            <a:endParaRPr/>
          </a:p>
        </p:txBody>
      </p:sp>
      <p:sp>
        <p:nvSpPr>
          <p:cNvPr id="403" name="Google Shape;403;p162:notes"/>
          <p:cNvSpPr/>
          <p:nvPr>
            <p:ph idx="2" type="sldImg"/>
          </p:nvPr>
        </p:nvSpPr>
        <p:spPr>
          <a:xfrm>
            <a:off x="2741613" y="922338"/>
            <a:ext cx="4424362" cy="2489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1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7" name="Google Shape;1097;p1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rgbClr val="595959"/>
              </a:buClr>
              <a:buSzPts val="480"/>
              <a:buNone/>
            </a:pPr>
            <a:r>
              <a:rPr lang="fr-FR" sz="600">
                <a:solidFill>
                  <a:srgbClr val="595959"/>
                </a:solidFill>
              </a:rPr>
              <a:t>Parmi les autres effets pernicieux, il y a le fait que les mois d’hiver deviennent globalement de plus en plus doux, et pour autant, on peut toujours avoir un tout petit nombre de jours très froids jusque tard dans la saison.</a:t>
            </a:r>
            <a:endParaRPr sz="600"/>
          </a:p>
          <a:p>
            <a:pPr indent="0" lvl="0" marL="0" rtl="0" algn="l">
              <a:lnSpc>
                <a:spcPct val="60000"/>
              </a:lnSpc>
              <a:spcBef>
                <a:spcPts val="0"/>
              </a:spcBef>
              <a:spcAft>
                <a:spcPts val="0"/>
              </a:spcAft>
              <a:buClr>
                <a:srgbClr val="595959"/>
              </a:buClr>
              <a:buSzPts val="480"/>
              <a:buNone/>
            </a:pPr>
            <a:r>
              <a:rPr b="1" lang="fr-FR" sz="600">
                <a:solidFill>
                  <a:srgbClr val="595959"/>
                </a:solidFill>
              </a:rPr>
              <a:t>[Image 1]</a:t>
            </a:r>
            <a:r>
              <a:rPr lang="fr-FR" sz="600">
                <a:solidFill>
                  <a:srgbClr val="595959"/>
                </a:solidFill>
              </a:rPr>
              <a:t> </a:t>
            </a:r>
            <a:r>
              <a:rPr i="1" lang="fr-FR" sz="600">
                <a:solidFill>
                  <a:srgbClr val="595959"/>
                </a:solidFill>
              </a:rPr>
              <a:t>[Clic] </a:t>
            </a:r>
            <a:r>
              <a:rPr lang="fr-FR" sz="600">
                <a:solidFill>
                  <a:srgbClr val="595959"/>
                </a:solidFill>
              </a:rPr>
              <a:t>Résultat : la douceur des températures pousse à bourgeonner quelques semaines plus tôt, et il suffit ensuite d’une seule nuit de gel un peu fort – de saison, elle – pour brûler les bourgeons et les fleurs, et perdre la quasi-totalité d’une récolte fruitière ou de vigne.</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lang="fr-FR" sz="600">
                <a:solidFill>
                  <a:srgbClr val="595959"/>
                </a:solidFill>
              </a:rPr>
              <a:t>Et si la question agricole est l’une des plus préoccupantes vis-à-vis d’un réchauffement climatique qui serait trop prononcé, ce n’est pas la seule. Il faut s’attendre à de nombreux autres</a:t>
            </a:r>
            <a:r>
              <a:rPr lang="fr-FR" sz="600"/>
              <a:t> phénomènes désagréables, comme par exemple :</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b="1" lang="fr-FR" sz="600">
                <a:solidFill>
                  <a:srgbClr val="595959"/>
                </a:solidFill>
              </a:rPr>
              <a:t>[Image 2] </a:t>
            </a:r>
            <a:r>
              <a:rPr lang="fr-FR" sz="600">
                <a:solidFill>
                  <a:srgbClr val="595959"/>
                </a:solidFill>
              </a:rPr>
              <a:t>: </a:t>
            </a:r>
            <a:r>
              <a:rPr i="1" lang="fr-FR" sz="600">
                <a:solidFill>
                  <a:srgbClr val="595959"/>
                </a:solidFill>
              </a:rPr>
              <a:t>[Clic] </a:t>
            </a:r>
            <a:r>
              <a:rPr lang="fr-FR" sz="600">
                <a:solidFill>
                  <a:srgbClr val="595959"/>
                </a:solidFill>
              </a:rPr>
              <a:t>Certains sols, notamment argileux, peuvent gonfler et se contracter au rythme des sécheresses et des saisons plus humides, au point de déstabiliser tout ce qui est construit par-dessus : maisons, immeubles, ponts, infrastructures de transports….</a:t>
            </a:r>
            <a:endParaRPr sz="600"/>
          </a:p>
          <a:p>
            <a:pPr indent="0" lvl="0" marL="0" rtl="0" algn="l">
              <a:lnSpc>
                <a:spcPct val="60000"/>
              </a:lnSpc>
              <a:spcBef>
                <a:spcPts val="0"/>
              </a:spcBef>
              <a:spcAft>
                <a:spcPts val="0"/>
              </a:spcAft>
              <a:buClr>
                <a:srgbClr val="595959"/>
              </a:buClr>
              <a:buSzPts val="900"/>
              <a:buNone/>
            </a:pPr>
            <a:r>
              <a:rPr b="1" lang="fr-FR" sz="600">
                <a:solidFill>
                  <a:srgbClr val="595959"/>
                </a:solidFill>
              </a:rPr>
              <a:t>[Image 3] </a:t>
            </a:r>
            <a:r>
              <a:rPr lang="fr-FR" sz="600">
                <a:solidFill>
                  <a:srgbClr val="595959"/>
                </a:solidFill>
              </a:rPr>
              <a:t>: </a:t>
            </a:r>
            <a:r>
              <a:rPr i="1" lang="fr-FR" sz="600">
                <a:solidFill>
                  <a:srgbClr val="595959"/>
                </a:solidFill>
              </a:rPr>
              <a:t>[Clic] </a:t>
            </a:r>
            <a:r>
              <a:rPr lang="fr-FR" sz="600">
                <a:solidFill>
                  <a:srgbClr val="595959"/>
                </a:solidFill>
              </a:rPr>
              <a:t>Les sécheresses et vagues de chaleur se traduiront aussi par une multiplication des incendies, voire des méga-feux, comme ceux que connait désormais régulièrement le Portugal, la Californie, ou l’Australie. En Australie, rien qu’au printemps-été 2019-2020, ce sont 80 000 km</a:t>
            </a:r>
            <a:r>
              <a:rPr baseline="30000" lang="fr-FR" sz="600">
                <a:solidFill>
                  <a:srgbClr val="595959"/>
                </a:solidFill>
              </a:rPr>
              <a:t>2</a:t>
            </a:r>
            <a:r>
              <a:rPr lang="fr-FR" sz="600">
                <a:solidFill>
                  <a:srgbClr val="595959"/>
                </a:solidFill>
              </a:rPr>
              <a:t> qui ont brûlé, soit plus que la superficie des régions Rhône-Alpes et Provence-Alpes-Côte-d’Azur réunis ! Des incendies si énormes que seules de fortes pluies ont pu les éteindre. Les incendies de forêts vont se développer dans des pays qui ne les connaissaient pas, comme par exemple la Suède, en 2018.</a:t>
            </a:r>
            <a:endParaRPr sz="600"/>
          </a:p>
          <a:p>
            <a:pPr indent="0" lvl="0" marL="0" rtl="0" algn="l">
              <a:lnSpc>
                <a:spcPct val="60000"/>
              </a:lnSpc>
              <a:spcBef>
                <a:spcPts val="0"/>
              </a:spcBef>
              <a:spcAft>
                <a:spcPts val="0"/>
              </a:spcAft>
              <a:buClr>
                <a:srgbClr val="595959"/>
              </a:buClr>
              <a:buSzPts val="900"/>
              <a:buNone/>
            </a:pPr>
            <a:r>
              <a:rPr lang="fr-FR" sz="600">
                <a:solidFill>
                  <a:srgbClr val="595959"/>
                </a:solidFill>
              </a:rPr>
              <a:t>En France, vers 2050, une forêt comme celle de Fontainebleau, au sud de Paris, sera aussi sensible aux incendies que l’est la forêt des Landes aujourd’hui, et le climat en Île-de-France sera de plus en plus proche du climat méditerranéen.</a:t>
            </a:r>
            <a:endParaRPr sz="600"/>
          </a:p>
          <a:p>
            <a:pPr indent="0" lvl="0" marL="0" rtl="0" algn="l">
              <a:lnSpc>
                <a:spcPct val="60000"/>
              </a:lnSpc>
              <a:spcBef>
                <a:spcPts val="0"/>
              </a:spcBef>
              <a:spcAft>
                <a:spcPts val="0"/>
              </a:spcAft>
              <a:buClr>
                <a:srgbClr val="595959"/>
              </a:buClr>
              <a:buSzPts val="900"/>
              <a:buNone/>
            </a:pPr>
            <a:r>
              <a:rPr b="1" lang="fr-FR" sz="600">
                <a:solidFill>
                  <a:srgbClr val="595959"/>
                </a:solidFill>
              </a:rPr>
              <a:t>[Image 4] </a:t>
            </a:r>
            <a:r>
              <a:rPr lang="fr-FR" sz="600">
                <a:solidFill>
                  <a:srgbClr val="595959"/>
                </a:solidFill>
              </a:rPr>
              <a:t>: </a:t>
            </a:r>
            <a:r>
              <a:rPr i="1" lang="fr-FR" sz="600">
                <a:solidFill>
                  <a:srgbClr val="595959"/>
                </a:solidFill>
              </a:rPr>
              <a:t>[Clic] </a:t>
            </a:r>
            <a:r>
              <a:rPr lang="fr-FR" sz="600"/>
              <a:t>De plus en plus de forêts vont se mettre à dépérir, à la fois du fait de la sécheresse, des incendies, et de ravageurs que l’absence d’un gel hivernal suffisant ne tue plus.</a:t>
            </a:r>
            <a:endParaRPr sz="600">
              <a:solidFill>
                <a:srgbClr val="595959"/>
              </a:solidFill>
            </a:endParaRPr>
          </a:p>
          <a:p>
            <a:pPr indent="0" lvl="0" marL="0" rtl="0" algn="l">
              <a:lnSpc>
                <a:spcPct val="60000"/>
              </a:lnSpc>
              <a:spcBef>
                <a:spcPts val="0"/>
              </a:spcBef>
              <a:spcAft>
                <a:spcPts val="0"/>
              </a:spcAft>
              <a:buClr>
                <a:srgbClr val="595959"/>
              </a:buClr>
              <a:buSzPts val="900"/>
              <a:buNone/>
            </a:pPr>
            <a:r>
              <a:rPr b="1" lang="fr-FR" sz="600">
                <a:solidFill>
                  <a:srgbClr val="595959"/>
                </a:solidFill>
              </a:rPr>
              <a:t>[Image 5] </a:t>
            </a:r>
            <a:r>
              <a:rPr lang="fr-FR" sz="600">
                <a:solidFill>
                  <a:srgbClr val="595959"/>
                </a:solidFill>
              </a:rPr>
              <a:t>: </a:t>
            </a:r>
            <a:r>
              <a:rPr i="1" lang="fr-FR" sz="600">
                <a:solidFill>
                  <a:srgbClr val="595959"/>
                </a:solidFill>
              </a:rPr>
              <a:t>[Clic] </a:t>
            </a:r>
            <a:r>
              <a:rPr lang="fr-FR" sz="600">
                <a:solidFill>
                  <a:srgbClr val="595959"/>
                </a:solidFill>
              </a:rPr>
              <a:t>Les vagues de chaleur ont aussi des effets directs sur la santé humaine et animale : la chaleur caniculaire fatigue et affaiblit les organismes de manière directe ; elle permet aussi à des maladies ou des vecteurs de maladies </a:t>
            </a:r>
            <a:r>
              <a:rPr lang="fr-FR" sz="600"/>
              <a:t>de se propager dans des zones et des régions qu’ils n’atteignaient pas avant.</a:t>
            </a:r>
            <a:endParaRPr sz="600"/>
          </a:p>
          <a:p>
            <a:pPr indent="0" lvl="0" marL="0" rtl="0" algn="l">
              <a:lnSpc>
                <a:spcPct val="60000"/>
              </a:lnSpc>
              <a:spcBef>
                <a:spcPts val="0"/>
              </a:spcBef>
              <a:spcAft>
                <a:spcPts val="0"/>
              </a:spcAft>
              <a:buClr>
                <a:srgbClr val="595959"/>
              </a:buClr>
              <a:buSzPts val="900"/>
              <a:buNone/>
            </a:pPr>
            <a:r>
              <a:rPr lang="fr-FR" sz="600"/>
              <a:t>En France, les autorités sanitaires considèrent que l’ensemble du territoire métropolitain français peut être touché par des maladies transmises par des insectes. On constate déjà de nombreux cas non importés de dengue, de Chikungunya, et de virus Zika, alors qu’il y a encore 20 ans considéraient ces maladies comme uniquement tropicales. On constate aussi une hausse notable du nombre de cas de maladie de Lyme, due à la piqûre de tiques.</a:t>
            </a:r>
            <a:endParaRPr sz="600">
              <a:solidFill>
                <a:srgbClr val="595959"/>
              </a:solidFill>
            </a:endParaRPr>
          </a:p>
          <a:p>
            <a:pPr indent="0" lvl="0" marL="0" rtl="0" algn="l">
              <a:lnSpc>
                <a:spcPct val="60000"/>
              </a:lnSpc>
              <a:spcBef>
                <a:spcPts val="0"/>
              </a:spcBef>
              <a:spcAft>
                <a:spcPts val="0"/>
              </a:spcAft>
              <a:buClr>
                <a:srgbClr val="595959"/>
              </a:buClr>
              <a:buSzPts val="900"/>
              <a:buNone/>
            </a:pPr>
            <a:r>
              <a:t/>
            </a:r>
            <a:endParaRPr i="1" sz="600">
              <a:solidFill>
                <a:srgbClr val="595959"/>
              </a:solidFill>
            </a:endParaRPr>
          </a:p>
          <a:p>
            <a:pPr indent="0" lvl="0" marL="0" rtl="0" algn="l">
              <a:lnSpc>
                <a:spcPct val="60000"/>
              </a:lnSpc>
              <a:spcBef>
                <a:spcPts val="0"/>
              </a:spcBef>
              <a:spcAft>
                <a:spcPts val="0"/>
              </a:spcAft>
              <a:buClr>
                <a:srgbClr val="595959"/>
              </a:buClr>
              <a:buSzPts val="900"/>
              <a:buNone/>
            </a:pPr>
            <a:r>
              <a:rPr lang="fr-FR" sz="600">
                <a:solidFill>
                  <a:srgbClr val="595959"/>
                </a:solidFill>
              </a:rPr>
              <a:t>On constate déjà tous ces phénomènes. Et plus on laissera le réchauffement climatique à venir s’aggraver, plus il faut s’attendre à ce que ces phénomènes deviennent de plus en plus graves et/ou de plus en plus étendus et/ou de plus en plus fréquents.</a:t>
            </a:r>
            <a:endParaRPr sz="600"/>
          </a:p>
          <a:p>
            <a:pPr indent="0" lvl="0" marL="0" rtl="0" algn="l">
              <a:lnSpc>
                <a:spcPct val="60000"/>
              </a:lnSpc>
              <a:spcBef>
                <a:spcPts val="0"/>
              </a:spcBef>
              <a:spcAft>
                <a:spcPts val="0"/>
              </a:spcAft>
              <a:buClr>
                <a:srgbClr val="595959"/>
              </a:buClr>
              <a:buSzPts val="900"/>
              <a:buNone/>
            </a:pPr>
            <a:r>
              <a:t/>
            </a:r>
            <a:endParaRPr sz="600">
              <a:solidFill>
                <a:srgbClr val="595959"/>
              </a:solidFill>
            </a:endParaRPr>
          </a:p>
          <a:p>
            <a:pPr indent="0" lvl="0" marL="0" rtl="0" algn="l">
              <a:lnSpc>
                <a:spcPct val="60000"/>
              </a:lnSpc>
              <a:spcBef>
                <a:spcPts val="0"/>
              </a:spcBef>
              <a:spcAft>
                <a:spcPts val="0"/>
              </a:spcAft>
              <a:buClr>
                <a:srgbClr val="595959"/>
              </a:buClr>
              <a:buSzPts val="900"/>
              <a:buNone/>
            </a:pPr>
            <a:r>
              <a:rPr i="1" lang="fr-FR" sz="600">
                <a:solidFill>
                  <a:srgbClr val="595959"/>
                </a:solidFill>
              </a:rPr>
              <a:t>Transition: </a:t>
            </a:r>
            <a:r>
              <a:rPr lang="fr-FR" sz="600">
                <a:solidFill>
                  <a:srgbClr val="595959"/>
                </a:solidFill>
              </a:rPr>
              <a:t>On pense souvent aux vagues de chaleur sur les terres, mais les océans connaissent aussi des vagues de chaleur : les deux premiers kilomètres d’épaisseur de l’océan absorbant l’essentiel du supplément de chaleur engendré par le réchauffement climatique, toute cette eau se réchauffe aussi, et ça a aussi de nombreuses conséquences. </a:t>
            </a:r>
            <a:r>
              <a:rPr i="1" lang="fr-FR" sz="600">
                <a:solidFill>
                  <a:srgbClr val="595959"/>
                </a:solidFill>
              </a:rPr>
              <a:t>[Clic]</a:t>
            </a:r>
            <a:r>
              <a:rPr lang="fr-FR" sz="600">
                <a:solidFill>
                  <a:srgbClr val="595959"/>
                </a:solidFill>
              </a:rPr>
              <a:t>.</a:t>
            </a:r>
            <a:endParaRPr sz="600"/>
          </a:p>
          <a:p>
            <a:pPr indent="0" lvl="0" marL="0" rtl="0" algn="l">
              <a:lnSpc>
                <a:spcPct val="60000"/>
              </a:lnSpc>
              <a:spcBef>
                <a:spcPts val="0"/>
              </a:spcBef>
              <a:spcAft>
                <a:spcPts val="0"/>
              </a:spcAft>
              <a:buClr>
                <a:srgbClr val="595959"/>
              </a:buClr>
              <a:buSzPts val="900"/>
              <a:buNone/>
            </a:pPr>
            <a:r>
              <a:t/>
            </a:r>
            <a:endParaRPr sz="600"/>
          </a:p>
          <a:p>
            <a:pPr indent="0" lvl="0" marL="0" rtl="0" algn="l">
              <a:lnSpc>
                <a:spcPct val="60000"/>
              </a:lnSpc>
              <a:spcBef>
                <a:spcPts val="0"/>
              </a:spcBef>
              <a:spcAft>
                <a:spcPts val="0"/>
              </a:spcAft>
              <a:buClr>
                <a:srgbClr val="595959"/>
              </a:buClr>
              <a:buSzPts val="480"/>
              <a:buNone/>
            </a:pPr>
            <a:r>
              <a:rPr b="1" i="1" lang="fr-FR" sz="600">
                <a:solidFill>
                  <a:srgbClr val="595959"/>
                </a:solidFill>
              </a:rPr>
              <a:t>-----</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b="1" i="1" lang="fr-FR" sz="600">
                <a:solidFill>
                  <a:srgbClr val="595959"/>
                </a:solidFill>
              </a:rPr>
              <a:t>COMMENTAIRES</a:t>
            </a:r>
            <a:endParaRPr sz="600"/>
          </a:p>
          <a:p>
            <a:pPr indent="0" lvl="0" marL="0" rtl="0" algn="l">
              <a:lnSpc>
                <a:spcPct val="60000"/>
              </a:lnSpc>
              <a:spcBef>
                <a:spcPts val="0"/>
              </a:spcBef>
              <a:spcAft>
                <a:spcPts val="0"/>
              </a:spcAft>
              <a:buClr>
                <a:srgbClr val="595959"/>
              </a:buClr>
              <a:buSzPts val="480"/>
              <a:buNone/>
            </a:pPr>
            <a:r>
              <a:rPr i="1" lang="fr-FR" sz="600">
                <a:solidFill>
                  <a:srgbClr val="595959"/>
                </a:solidFill>
              </a:rPr>
              <a:t>Par souci de temps on peut simplifier le discours en diminuant les exemples, idem sur la slide suivante</a:t>
            </a:r>
            <a:endParaRPr sz="600"/>
          </a:p>
          <a:p>
            <a:pPr indent="0" lvl="0" marL="0" rtl="0" algn="l">
              <a:lnSpc>
                <a:spcPct val="60000"/>
              </a:lnSpc>
              <a:spcBef>
                <a:spcPts val="0"/>
              </a:spcBef>
              <a:spcAft>
                <a:spcPts val="0"/>
              </a:spcAft>
              <a:buSzPts val="1400"/>
              <a:buNone/>
            </a:pPr>
            <a:r>
              <a:rPr i="1" lang="fr-FR" sz="600">
                <a:solidFill>
                  <a:srgbClr val="595959"/>
                </a:solidFill>
              </a:rPr>
              <a:t>« </a:t>
            </a:r>
            <a:r>
              <a:rPr b="1" i="1" lang="fr-FR" sz="600">
                <a:solidFill>
                  <a:srgbClr val="595959"/>
                </a:solidFill>
              </a:rPr>
              <a:t>[Clic] </a:t>
            </a:r>
            <a:r>
              <a:rPr i="1" lang="fr-FR" sz="600">
                <a:solidFill>
                  <a:srgbClr val="595959"/>
                </a:solidFill>
              </a:rPr>
              <a:t>Parmi les autres effets pernicieux : il y a la douceur des températures hivernales pousse la nature à débourrer plus tôt, et le moindre épisode de gel, aussi court soit-il, grille alors bourgeons et fleurs, et anéantit d’un seul coup la production fruitière de l’année.</a:t>
            </a:r>
            <a:endParaRPr sz="600"/>
          </a:p>
          <a:p>
            <a:pPr indent="0" lvl="0" marL="0" rtl="0" algn="l">
              <a:lnSpc>
                <a:spcPct val="60000"/>
              </a:lnSpc>
              <a:spcBef>
                <a:spcPts val="0"/>
              </a:spcBef>
              <a:spcAft>
                <a:spcPts val="0"/>
              </a:spcAft>
              <a:buSzPts val="1400"/>
              <a:buNone/>
            </a:pPr>
            <a:r>
              <a:rPr i="1" lang="fr-FR" sz="600">
                <a:solidFill>
                  <a:srgbClr val="595959"/>
                </a:solidFill>
              </a:rPr>
              <a:t>Et si la question agricole est l’une des plus préoccupantes vis-à-vis d’un réchauffement climatique qui serait trop prononcé, ce n’est pas la seule. Il faut s’attendre à de nombreux autres phénomènes désagréables devenant de plus en plus graves et/ou fréquents, comme par exemple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la fissuration des bâtiments et d’infrastructures de transport (ou autre) du fait de gonflements et de rétractations de l’argile qui se trouve en-dessous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des glissements de terrain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a:t>
            </a:r>
            <a:r>
              <a:rPr i="1" lang="fr-FR" sz="600">
                <a:solidFill>
                  <a:srgbClr val="595959"/>
                </a:solidFill>
              </a:rPr>
              <a:t> le dépérissement de la forêt, à la fois du fait de la sécheresse, des incendies, et de ravageurs que l’absence d’un gel hivernal suffisant ne tue plus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des canicules et pics de chaleur avec des températures si élevées qu’elles affaiblissent les organismes, voire peuvent tuer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des conséquences sur la santé des hommes et les animaux, par exemple sous forme de maladies qui se propageront dans des zones qui n’étaient pas atteintes avant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etc. »</a:t>
            </a:r>
            <a:endParaRPr sz="600"/>
          </a:p>
          <a:p>
            <a:pPr indent="0" lvl="0" marL="0" rtl="0" algn="l">
              <a:lnSpc>
                <a:spcPct val="60000"/>
              </a:lnSpc>
              <a:spcBef>
                <a:spcPts val="0"/>
              </a:spcBef>
              <a:spcAft>
                <a:spcPts val="0"/>
              </a:spcAft>
              <a:buClr>
                <a:schemeClr val="dk1"/>
              </a:buClr>
              <a:buSzPts val="480"/>
              <a:buNone/>
            </a:pPr>
            <a:r>
              <a:t/>
            </a:r>
            <a:endParaRPr i="1" sz="600">
              <a:solidFill>
                <a:srgbClr val="595959"/>
              </a:solidFill>
            </a:endParaRPr>
          </a:p>
          <a:p>
            <a:pPr indent="0" lvl="0" marL="0" rtl="0" algn="l">
              <a:lnSpc>
                <a:spcPct val="60000"/>
              </a:lnSpc>
              <a:spcBef>
                <a:spcPts val="0"/>
              </a:spcBef>
              <a:spcAft>
                <a:spcPts val="0"/>
              </a:spcAft>
              <a:buClr>
                <a:srgbClr val="595959"/>
              </a:buClr>
              <a:buSzPts val="480"/>
              <a:buNone/>
            </a:pPr>
            <a:r>
              <a:rPr i="1" lang="fr-FR" sz="600">
                <a:solidFill>
                  <a:srgbClr val="595959"/>
                </a:solidFill>
              </a:rPr>
              <a:t>Autres exemples si besoin d’illustration: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dépérissement de la forêt:</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sécheresse : hécatombe des hêtres du Jura suisse et français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incendies : 2 fois la surface de la Belgique brûlée en Australie en 2019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ravageurs : agrile du frêne, dendroctone du pin ponderosa aux États-Unis ; scolyte, processionnaires du pin et du chêne, typographe de l’épicéa en France et en Europe de l’ouest ; chenille du bombyx disparate aux États-Unis et en Europe de l’ouest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canicules :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en France, 9 vagues de chaleur sur 1947–1988 (=42 ans), contre 32 (=3,5× plus) sur 1989–2019 (=31 ans), dont plus de la moitié (17) sur les 10 dernières années (2010–2019)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surmortalité due aux 2 canicules françaises de juin et juillet 2019 : 1 700 décès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conséquences sanitaires en France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décret de mars 2019 déclarant l’ensemble du territoire métropolitain français susceptible de développer des maladies vectorielles transmises par les insectes (chikungunya, dengue, zika, fièvre jaune...)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à fin août 2019, on avait déjà comptabilisé 401 cas de dengue, 38 cas de Chikungunya, et 5 cas de virus Zika non importés en France métropolitaine ;</a:t>
            </a:r>
            <a:endParaRPr sz="600"/>
          </a:p>
          <a:p>
            <a:pPr indent="0" lvl="0" marL="0" rtl="0" algn="l">
              <a:lnSpc>
                <a:spcPct val="60000"/>
              </a:lnSpc>
              <a:spcBef>
                <a:spcPts val="0"/>
              </a:spcBef>
              <a:spcAft>
                <a:spcPts val="0"/>
              </a:spcAft>
              <a:buClr>
                <a:srgbClr val="595959"/>
              </a:buClr>
              <a:buSzPts val="900"/>
              <a:buNone/>
            </a:pPr>
            <a:r>
              <a:t/>
            </a:r>
            <a:endParaRPr i="1" sz="300">
              <a:solidFill>
                <a:srgbClr val="595959"/>
              </a:solidFill>
            </a:endParaRPr>
          </a:p>
        </p:txBody>
      </p:sp>
      <p:sp>
        <p:nvSpPr>
          <p:cNvPr id="1098" name="Google Shape;1098;p1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1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p1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lang="fr-FR" sz="1000">
                <a:solidFill>
                  <a:srgbClr val="595959"/>
                </a:solidFill>
              </a:rPr>
              <a:t>[Image 1]</a:t>
            </a:r>
            <a:r>
              <a:rPr lang="fr-FR" sz="1000">
                <a:solidFill>
                  <a:srgbClr val="595959"/>
                </a:solidFill>
              </a:rPr>
              <a:t> : Une autre menace liée au réchauffement climatique est ainsi la montée des eaux principalement par dilatation (quand un liquide chauffe, il gonfle) et aussi en partie par fonte des glaces.</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Il ne faut pas imaginer que les eaux vont monter comme le niveau de l’eau dans une baignoire que l’on remplit : lentement et régulièrement. En fait, tout ça, ça va se faire par à-coups, lors des tempêtes : c’est à ce moment-là que la furie des eaux va manger le littoral ; franchir, voire briser les digues pour envahir la plaine située derrière.</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lang="fr-FR" sz="1000">
                <a:solidFill>
                  <a:srgbClr val="595959"/>
                </a:solidFill>
              </a:rPr>
              <a:t>[Image 2]</a:t>
            </a:r>
            <a:r>
              <a:rPr lang="fr-FR" sz="1000">
                <a:solidFill>
                  <a:srgbClr val="595959"/>
                </a:solidFill>
              </a:rPr>
              <a:t> : </a:t>
            </a:r>
            <a:r>
              <a:rPr i="1" lang="fr-FR" sz="1000">
                <a:solidFill>
                  <a:srgbClr val="595959"/>
                </a:solidFill>
              </a:rPr>
              <a:t>[Clic]</a:t>
            </a:r>
            <a:r>
              <a:rPr lang="fr-FR" sz="1000">
                <a:solidFill>
                  <a:srgbClr val="595959"/>
                </a:solidFill>
              </a:rPr>
              <a:t> Les zones côtières seront alors inondées résultant en villes submergées, comme Miami l’été 2018. Vous aurez littéralement l’océan dans la ville. Aujourd’hui, 50% de la superficie de Miami n’est pas assurée à cause des risques de submersion ! Et pour un certain nombre d’assureurs, par exemple Henri de Castries </a:t>
            </a:r>
            <a:r>
              <a:rPr i="1" lang="fr-FR" sz="1000">
                <a:solidFill>
                  <a:srgbClr val="595959"/>
                </a:solidFill>
              </a:rPr>
              <a:t>[prononcer « deu-kastre », sans « i »]</a:t>
            </a:r>
            <a:r>
              <a:rPr lang="fr-FR" sz="1000">
                <a:solidFill>
                  <a:srgbClr val="595959"/>
                </a:solidFill>
              </a:rPr>
              <a:t>, ancien PDG d’Axa (petit assureur du coin…) :</a:t>
            </a:r>
            <a:r>
              <a:rPr i="1" lang="fr-FR" sz="1000">
                <a:solidFill>
                  <a:srgbClr val="595959"/>
                </a:solidFill>
              </a:rPr>
              <a:t> </a:t>
            </a:r>
            <a:r>
              <a:rPr lang="fr-FR" sz="1000">
                <a:solidFill>
                  <a:srgbClr val="595959"/>
                </a:solidFill>
              </a:rPr>
              <a:t>au-delà de +4°C, les dégâts estimés seront tels que le monde ne sera plus assurable.</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[Image 3]</a:t>
            </a:r>
            <a:r>
              <a:rPr lang="fr-FR" sz="1000">
                <a:solidFill>
                  <a:srgbClr val="595959"/>
                </a:solidFill>
              </a:rPr>
              <a:t> : </a:t>
            </a:r>
            <a:r>
              <a:rPr i="1" lang="fr-FR" sz="1000">
                <a:solidFill>
                  <a:srgbClr val="595959"/>
                </a:solidFill>
              </a:rPr>
              <a:t>[Clic]</a:t>
            </a:r>
            <a:r>
              <a:rPr lang="fr-FR" sz="1000">
                <a:solidFill>
                  <a:srgbClr val="595959"/>
                </a:solidFill>
              </a:rPr>
              <a:t> Vous avez ici le même phénomène à New York en 2014 juste après le passage de l’ouragan Sandy, qui met en évidence la vulnérabilité des villes. Ici, on voit qu’une grande partie des Manhattan est complètement plongée dans l’obscurité, , à cause de postes électriques qui ont sauté du fait de l’ouragan. Cette image témoigne de la fragilité de notre urbanisme et de nos modes de vie.</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[Image 4]</a:t>
            </a:r>
            <a:r>
              <a:rPr lang="fr-FR" sz="1000">
                <a:solidFill>
                  <a:srgbClr val="595959"/>
                </a:solidFill>
              </a:rPr>
              <a:t> : </a:t>
            </a:r>
            <a:r>
              <a:rPr i="1" lang="fr-FR" sz="1000">
                <a:solidFill>
                  <a:srgbClr val="595959"/>
                </a:solidFill>
              </a:rPr>
              <a:t>[Clic]</a:t>
            </a:r>
            <a:r>
              <a:rPr lang="fr-FR" sz="1000">
                <a:solidFill>
                  <a:srgbClr val="595959"/>
                </a:solidFill>
              </a:rPr>
              <a:t> A l’échelle mondiale, de nombreuses zones sont concernées : les îles du Pacifique, le détroit du Nil, le Bangladesh, la Chine et bien plus proche de chez nous : les Pays-Bas, la Belgique, l’Allemagne.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[Clic]</a:t>
            </a:r>
            <a:r>
              <a:rPr lang="fr-FR" sz="1000">
                <a:solidFill>
                  <a:srgbClr val="595959"/>
                </a:solidFill>
              </a:rPr>
              <a:t> Ce que vous voyez en bleu dans la zone en pointillés blancs correspond à des polders, et plus globalement à des zones habitées qui sont déjà situées sous le niveau de la mer. C’est déjà le cas de près d’un quart de la Hollande. Les zones en noir et rouge très foncé sont les zones qui seront impactées par une hausse du niveau de la mer d’environ 2,5m, c’est-à-dire ce qui est la tendance pour 2100. Avec une hausse des eaux de 8 à 10 mètres, Amsterdam, Rotterdam et La Haye sont sous l’eau, de même que Bruges ou Ostende en Belgique, ce qui représente des millions d’habitants déplacés.</a:t>
            </a:r>
            <a:endParaRPr sz="1000"/>
          </a:p>
          <a:p>
            <a:pPr indent="0" lvl="0" marL="0" rtl="0" algn="l">
              <a:lnSpc>
                <a:spcPct val="100000"/>
              </a:lnSpc>
              <a:spcBef>
                <a:spcPts val="0"/>
              </a:spcBef>
              <a:spcAft>
                <a:spcPts val="0"/>
              </a:spcAft>
              <a:buClr>
                <a:srgbClr val="595959"/>
              </a:buClr>
              <a:buSzPts val="900"/>
              <a:buNone/>
            </a:pPr>
            <a:r>
              <a:t/>
            </a:r>
            <a:endParaRPr sz="1000"/>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chemeClr val="dk1"/>
              </a:buClr>
              <a:buSzPts val="12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Pour mémoire, le rapport « 1,5°C » du GIEC publié en octobre 2018 prévoit une hausse du niveau des mers de 0,26 à 0,77 mètre d’ici 2100 avec un réchauffement à 1,5°C, contre 0,30 à 0,93 mètres avec un réchauffement à +2°C. Ceci ne prend pas en compte d’éventuel effets de seuils sur la fonte des glaces de l’Antarctique ou sur la couche neigeuse du Groenland, phénomènes dont les seuils de déclenchement exacts ne sont pas connus mais pourraient se situer entre +1,5°C et +2°C, et aboutiraient à des hausses de plusieurs mètres du niveau des océans à l’horizon de quelques siècles / millénaires. Indépendamment de ces hypothèses, le GIEC indique que 0,1 mètre de hausse en plus ou en moins, c’est potentiellement 10 millions de personnes de plus ou de moins concernées par les conséquences de la montée des eaux à l’échelle du globe.</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Par ailleurs, cette diapo et la précédente ne parlent pas d’un autre effet de la montée du niveaux des océans, qui est la perte de terres agricoles côtières par salinisation du sol (l’eau de mer remonte par en-dessous au niveau des terres cultivées situées au niveau de la mer.</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Référence sur la montée des océans : J.L. Bamber, M. Oppenheimer, R.E. Kopp, W.P. Aspinall and R. M. Cooke, « Ice sheet contributions to future sea-level rise from structured expert judgment », Proceedings of the National Academy of Sciences of the USA, 20 mai 2019, https://doi.org/10.1073/pnas.1817205116, cité par Le Monde, https://www.lemonde.fr/planete/article/2019/05/21/les-experts-n-excluent-plus-une-elevation-du-niveau-des-mers-de-2-metres-en-2100_5464747_3244.html</a:t>
            </a:r>
            <a:endParaRPr sz="1000"/>
          </a:p>
        </p:txBody>
      </p:sp>
      <p:sp>
        <p:nvSpPr>
          <p:cNvPr id="1116" name="Google Shape;1116;p1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16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16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rgbClr val="595959"/>
              </a:buClr>
              <a:buSzPts val="480"/>
              <a:buNone/>
            </a:pPr>
            <a:r>
              <a:rPr lang="fr-FR" sz="600">
                <a:solidFill>
                  <a:srgbClr val="595959"/>
                </a:solidFill>
              </a:rPr>
              <a:t>Parmi les autres effets pernicieux, il y a le fait que les mois d’hiver deviennent globalement de plus en plus doux, et pour autant, on peut toujours avoir un tout petit nombre de jours très froids jusque tard dans la saison.</a:t>
            </a:r>
            <a:endParaRPr sz="600"/>
          </a:p>
          <a:p>
            <a:pPr indent="0" lvl="0" marL="0" rtl="0" algn="l">
              <a:lnSpc>
                <a:spcPct val="60000"/>
              </a:lnSpc>
              <a:spcBef>
                <a:spcPts val="0"/>
              </a:spcBef>
              <a:spcAft>
                <a:spcPts val="0"/>
              </a:spcAft>
              <a:buClr>
                <a:srgbClr val="595959"/>
              </a:buClr>
              <a:buSzPts val="480"/>
              <a:buNone/>
            </a:pPr>
            <a:r>
              <a:rPr b="1" lang="fr-FR" sz="600">
                <a:solidFill>
                  <a:srgbClr val="595959"/>
                </a:solidFill>
              </a:rPr>
              <a:t>[Image 1]</a:t>
            </a:r>
            <a:r>
              <a:rPr lang="fr-FR" sz="600">
                <a:solidFill>
                  <a:srgbClr val="595959"/>
                </a:solidFill>
              </a:rPr>
              <a:t> </a:t>
            </a:r>
            <a:r>
              <a:rPr i="1" lang="fr-FR" sz="600">
                <a:solidFill>
                  <a:srgbClr val="595959"/>
                </a:solidFill>
              </a:rPr>
              <a:t>[Clic] </a:t>
            </a:r>
            <a:r>
              <a:rPr lang="fr-FR" sz="600">
                <a:solidFill>
                  <a:srgbClr val="595959"/>
                </a:solidFill>
              </a:rPr>
              <a:t>Résultat : la douceur des températures pousse à bourgeonner quelques semaines plus tôt, et il suffit ensuite d’une seule nuit de gel un peu fort – de saison, elle – pour brûler les bourgeons et les fleurs, et perdre la quasi-totalité d’une récolte fruitière ou de vigne.</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lang="fr-FR" sz="600">
                <a:solidFill>
                  <a:srgbClr val="595959"/>
                </a:solidFill>
              </a:rPr>
              <a:t>Et si la question agricole est l’une des plus préoccupantes vis-à-vis d’un réchauffement climatique qui serait trop prononcé, ce n’est pas la seule. Il faut s’attendre à de nombreux autres</a:t>
            </a:r>
            <a:r>
              <a:rPr lang="fr-FR" sz="600"/>
              <a:t> phénomènes désagréables, comme par exemple :</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b="1" lang="fr-FR" sz="600">
                <a:solidFill>
                  <a:srgbClr val="595959"/>
                </a:solidFill>
              </a:rPr>
              <a:t>[Image 2] </a:t>
            </a:r>
            <a:r>
              <a:rPr lang="fr-FR" sz="600">
                <a:solidFill>
                  <a:srgbClr val="595959"/>
                </a:solidFill>
              </a:rPr>
              <a:t>: </a:t>
            </a:r>
            <a:r>
              <a:rPr i="1" lang="fr-FR" sz="600">
                <a:solidFill>
                  <a:srgbClr val="595959"/>
                </a:solidFill>
              </a:rPr>
              <a:t>[Clic] </a:t>
            </a:r>
            <a:r>
              <a:rPr lang="fr-FR" sz="600">
                <a:solidFill>
                  <a:srgbClr val="595959"/>
                </a:solidFill>
              </a:rPr>
              <a:t>Certains sols, notamment argileux, peuvent gonfler et se contracter au rythme des sécheresses et des saisons plus humides, au point de déstabiliser tout ce qui est construit par-dessus : maisons, immeubles, ponts, infrastructures de transports….</a:t>
            </a:r>
            <a:endParaRPr sz="600"/>
          </a:p>
          <a:p>
            <a:pPr indent="0" lvl="0" marL="0" rtl="0" algn="l">
              <a:lnSpc>
                <a:spcPct val="60000"/>
              </a:lnSpc>
              <a:spcBef>
                <a:spcPts val="0"/>
              </a:spcBef>
              <a:spcAft>
                <a:spcPts val="0"/>
              </a:spcAft>
              <a:buClr>
                <a:srgbClr val="595959"/>
              </a:buClr>
              <a:buSzPts val="900"/>
              <a:buNone/>
            </a:pPr>
            <a:r>
              <a:rPr b="1" lang="fr-FR" sz="600">
                <a:solidFill>
                  <a:srgbClr val="595959"/>
                </a:solidFill>
              </a:rPr>
              <a:t>[Image 3] </a:t>
            </a:r>
            <a:r>
              <a:rPr lang="fr-FR" sz="600">
                <a:solidFill>
                  <a:srgbClr val="595959"/>
                </a:solidFill>
              </a:rPr>
              <a:t>: </a:t>
            </a:r>
            <a:r>
              <a:rPr i="1" lang="fr-FR" sz="600">
                <a:solidFill>
                  <a:srgbClr val="595959"/>
                </a:solidFill>
              </a:rPr>
              <a:t>[Clic] </a:t>
            </a:r>
            <a:r>
              <a:rPr lang="fr-FR" sz="600">
                <a:solidFill>
                  <a:srgbClr val="595959"/>
                </a:solidFill>
              </a:rPr>
              <a:t>Les sécheresses et vagues de chaleur se traduiront aussi par une multiplication des incendies, voire des méga-feux, comme ceux que connait désormais régulièrement le Portugal, la Californie, ou l’Australie. En Australie, rien qu’au printemps-été 2019-2020, ce sont 80 000 km</a:t>
            </a:r>
            <a:r>
              <a:rPr baseline="30000" lang="fr-FR" sz="600">
                <a:solidFill>
                  <a:srgbClr val="595959"/>
                </a:solidFill>
              </a:rPr>
              <a:t>2</a:t>
            </a:r>
            <a:r>
              <a:rPr lang="fr-FR" sz="600">
                <a:solidFill>
                  <a:srgbClr val="595959"/>
                </a:solidFill>
              </a:rPr>
              <a:t> qui ont brûlé, soit plus que la superficie des régions Rhône-Alpes et Provence-Alpes-Côte-d’Azur réunis ! Des incendies si énormes que seules de fortes pluies ont pu les éteindre. Les incendies de forêts vont se développer dans des pays qui ne les connaissaient pas, comme par exemple la Suède, en 2018.</a:t>
            </a:r>
            <a:endParaRPr sz="600"/>
          </a:p>
          <a:p>
            <a:pPr indent="0" lvl="0" marL="0" rtl="0" algn="l">
              <a:lnSpc>
                <a:spcPct val="60000"/>
              </a:lnSpc>
              <a:spcBef>
                <a:spcPts val="0"/>
              </a:spcBef>
              <a:spcAft>
                <a:spcPts val="0"/>
              </a:spcAft>
              <a:buClr>
                <a:srgbClr val="595959"/>
              </a:buClr>
              <a:buSzPts val="900"/>
              <a:buNone/>
            </a:pPr>
            <a:r>
              <a:rPr lang="fr-FR" sz="600">
                <a:solidFill>
                  <a:srgbClr val="595959"/>
                </a:solidFill>
              </a:rPr>
              <a:t>En France, vers 2050, une forêt comme celle de Fontainebleau, au sud de Paris, sera aussi sensible aux incendies que l’est la forêt des Landes aujourd’hui, et le climat en Île-de-France sera de plus en plus proche du climat méditerranéen.</a:t>
            </a:r>
            <a:endParaRPr sz="600"/>
          </a:p>
          <a:p>
            <a:pPr indent="0" lvl="0" marL="0" rtl="0" algn="l">
              <a:lnSpc>
                <a:spcPct val="60000"/>
              </a:lnSpc>
              <a:spcBef>
                <a:spcPts val="0"/>
              </a:spcBef>
              <a:spcAft>
                <a:spcPts val="0"/>
              </a:spcAft>
              <a:buClr>
                <a:srgbClr val="595959"/>
              </a:buClr>
              <a:buSzPts val="900"/>
              <a:buNone/>
            </a:pPr>
            <a:r>
              <a:rPr b="1" lang="fr-FR" sz="600">
                <a:solidFill>
                  <a:srgbClr val="595959"/>
                </a:solidFill>
              </a:rPr>
              <a:t>[Image 4] </a:t>
            </a:r>
            <a:r>
              <a:rPr lang="fr-FR" sz="600">
                <a:solidFill>
                  <a:srgbClr val="595959"/>
                </a:solidFill>
              </a:rPr>
              <a:t>: </a:t>
            </a:r>
            <a:r>
              <a:rPr i="1" lang="fr-FR" sz="600">
                <a:solidFill>
                  <a:srgbClr val="595959"/>
                </a:solidFill>
              </a:rPr>
              <a:t>[Clic] </a:t>
            </a:r>
            <a:r>
              <a:rPr lang="fr-FR" sz="600"/>
              <a:t>De plus en plus de forêts vont se mettre à dépérir, à la fois du fait de la sécheresse, des incendies, et de ravageurs que l’absence d’un gel hivernal suffisant ne tue plus.</a:t>
            </a:r>
            <a:endParaRPr sz="600">
              <a:solidFill>
                <a:srgbClr val="595959"/>
              </a:solidFill>
            </a:endParaRPr>
          </a:p>
          <a:p>
            <a:pPr indent="0" lvl="0" marL="0" rtl="0" algn="l">
              <a:lnSpc>
                <a:spcPct val="60000"/>
              </a:lnSpc>
              <a:spcBef>
                <a:spcPts val="0"/>
              </a:spcBef>
              <a:spcAft>
                <a:spcPts val="0"/>
              </a:spcAft>
              <a:buClr>
                <a:srgbClr val="595959"/>
              </a:buClr>
              <a:buSzPts val="900"/>
              <a:buNone/>
            </a:pPr>
            <a:r>
              <a:rPr b="1" lang="fr-FR" sz="600">
                <a:solidFill>
                  <a:srgbClr val="595959"/>
                </a:solidFill>
              </a:rPr>
              <a:t>[Image 5] </a:t>
            </a:r>
            <a:r>
              <a:rPr lang="fr-FR" sz="600">
                <a:solidFill>
                  <a:srgbClr val="595959"/>
                </a:solidFill>
              </a:rPr>
              <a:t>: </a:t>
            </a:r>
            <a:r>
              <a:rPr i="1" lang="fr-FR" sz="600">
                <a:solidFill>
                  <a:srgbClr val="595959"/>
                </a:solidFill>
              </a:rPr>
              <a:t>[Clic] </a:t>
            </a:r>
            <a:r>
              <a:rPr lang="fr-FR" sz="600">
                <a:solidFill>
                  <a:srgbClr val="595959"/>
                </a:solidFill>
              </a:rPr>
              <a:t>Les vagues de chaleur ont aussi des effets directs sur la santé humaine et animale : la chaleur caniculaire fatigue et affaiblit les organismes de manière directe ; elle permet aussi à des maladies ou des vecteurs de maladies </a:t>
            </a:r>
            <a:r>
              <a:rPr lang="fr-FR" sz="600"/>
              <a:t>de se propager dans des zones et des régions qu’ils n’atteignaient pas avant.</a:t>
            </a:r>
            <a:endParaRPr sz="600"/>
          </a:p>
          <a:p>
            <a:pPr indent="0" lvl="0" marL="0" rtl="0" algn="l">
              <a:lnSpc>
                <a:spcPct val="60000"/>
              </a:lnSpc>
              <a:spcBef>
                <a:spcPts val="0"/>
              </a:spcBef>
              <a:spcAft>
                <a:spcPts val="0"/>
              </a:spcAft>
              <a:buClr>
                <a:srgbClr val="595959"/>
              </a:buClr>
              <a:buSzPts val="900"/>
              <a:buNone/>
            </a:pPr>
            <a:r>
              <a:rPr lang="fr-FR" sz="600"/>
              <a:t>En France, les autorités sanitaires considèrent que l’ensemble du territoire métropolitain français peut être touché par des maladies transmises par des insectes. On constate déjà de nombreux cas non importés de dengue, de Chikungunya, et de virus Zika, alors qu’il y a encore 20 ans considéraient ces maladies comme uniquement tropicales. On constate aussi une hausse notable du nombre de cas de maladie de Lyme, due à la piqûre de tiques.</a:t>
            </a:r>
            <a:endParaRPr sz="600">
              <a:solidFill>
                <a:srgbClr val="595959"/>
              </a:solidFill>
            </a:endParaRPr>
          </a:p>
          <a:p>
            <a:pPr indent="0" lvl="0" marL="0" rtl="0" algn="l">
              <a:lnSpc>
                <a:spcPct val="60000"/>
              </a:lnSpc>
              <a:spcBef>
                <a:spcPts val="0"/>
              </a:spcBef>
              <a:spcAft>
                <a:spcPts val="0"/>
              </a:spcAft>
              <a:buClr>
                <a:srgbClr val="595959"/>
              </a:buClr>
              <a:buSzPts val="900"/>
              <a:buNone/>
            </a:pPr>
            <a:r>
              <a:t/>
            </a:r>
            <a:endParaRPr i="1" sz="600">
              <a:solidFill>
                <a:srgbClr val="595959"/>
              </a:solidFill>
            </a:endParaRPr>
          </a:p>
          <a:p>
            <a:pPr indent="0" lvl="0" marL="0" rtl="0" algn="l">
              <a:lnSpc>
                <a:spcPct val="60000"/>
              </a:lnSpc>
              <a:spcBef>
                <a:spcPts val="0"/>
              </a:spcBef>
              <a:spcAft>
                <a:spcPts val="0"/>
              </a:spcAft>
              <a:buClr>
                <a:srgbClr val="595959"/>
              </a:buClr>
              <a:buSzPts val="900"/>
              <a:buNone/>
            </a:pPr>
            <a:r>
              <a:rPr lang="fr-FR" sz="600">
                <a:solidFill>
                  <a:srgbClr val="595959"/>
                </a:solidFill>
              </a:rPr>
              <a:t>On constate déjà tous ces phénomènes. Et plus on laissera le réchauffement climatique à venir s’aggraver, plus il faut s’attendre à ce que ces phénomènes deviennent de plus en plus graves et/ou de plus en plus étendus et/ou de plus en plus fréquents.</a:t>
            </a:r>
            <a:endParaRPr sz="600"/>
          </a:p>
          <a:p>
            <a:pPr indent="0" lvl="0" marL="0" rtl="0" algn="l">
              <a:lnSpc>
                <a:spcPct val="60000"/>
              </a:lnSpc>
              <a:spcBef>
                <a:spcPts val="0"/>
              </a:spcBef>
              <a:spcAft>
                <a:spcPts val="0"/>
              </a:spcAft>
              <a:buClr>
                <a:srgbClr val="595959"/>
              </a:buClr>
              <a:buSzPts val="900"/>
              <a:buNone/>
            </a:pPr>
            <a:r>
              <a:t/>
            </a:r>
            <a:endParaRPr sz="600">
              <a:solidFill>
                <a:srgbClr val="595959"/>
              </a:solidFill>
            </a:endParaRPr>
          </a:p>
          <a:p>
            <a:pPr indent="0" lvl="0" marL="0" rtl="0" algn="l">
              <a:lnSpc>
                <a:spcPct val="60000"/>
              </a:lnSpc>
              <a:spcBef>
                <a:spcPts val="0"/>
              </a:spcBef>
              <a:spcAft>
                <a:spcPts val="0"/>
              </a:spcAft>
              <a:buClr>
                <a:srgbClr val="595959"/>
              </a:buClr>
              <a:buSzPts val="900"/>
              <a:buNone/>
            </a:pPr>
            <a:r>
              <a:rPr i="1" lang="fr-FR" sz="600">
                <a:solidFill>
                  <a:srgbClr val="595959"/>
                </a:solidFill>
              </a:rPr>
              <a:t>Transition: </a:t>
            </a:r>
            <a:r>
              <a:rPr lang="fr-FR" sz="600">
                <a:solidFill>
                  <a:srgbClr val="595959"/>
                </a:solidFill>
              </a:rPr>
              <a:t>On pense souvent aux vagues de chaleur sur les terres, mais les océans connaissent aussi des vagues de chaleur : les deux premiers kilomètres d’épaisseur de l’océan absorbant l’essentiel du supplément de chaleur engendré par le réchauffement climatique, toute cette eau se réchauffe aussi, et ça a aussi de nombreuses conséquences. </a:t>
            </a:r>
            <a:r>
              <a:rPr i="1" lang="fr-FR" sz="600">
                <a:solidFill>
                  <a:srgbClr val="595959"/>
                </a:solidFill>
              </a:rPr>
              <a:t>[Clic]</a:t>
            </a:r>
            <a:r>
              <a:rPr lang="fr-FR" sz="600">
                <a:solidFill>
                  <a:srgbClr val="595959"/>
                </a:solidFill>
              </a:rPr>
              <a:t>.</a:t>
            </a:r>
            <a:endParaRPr sz="600"/>
          </a:p>
          <a:p>
            <a:pPr indent="0" lvl="0" marL="0" rtl="0" algn="l">
              <a:lnSpc>
                <a:spcPct val="60000"/>
              </a:lnSpc>
              <a:spcBef>
                <a:spcPts val="0"/>
              </a:spcBef>
              <a:spcAft>
                <a:spcPts val="0"/>
              </a:spcAft>
              <a:buClr>
                <a:srgbClr val="595959"/>
              </a:buClr>
              <a:buSzPts val="900"/>
              <a:buNone/>
            </a:pPr>
            <a:r>
              <a:t/>
            </a:r>
            <a:endParaRPr sz="600"/>
          </a:p>
          <a:p>
            <a:pPr indent="0" lvl="0" marL="0" rtl="0" algn="l">
              <a:lnSpc>
                <a:spcPct val="60000"/>
              </a:lnSpc>
              <a:spcBef>
                <a:spcPts val="0"/>
              </a:spcBef>
              <a:spcAft>
                <a:spcPts val="0"/>
              </a:spcAft>
              <a:buClr>
                <a:srgbClr val="595959"/>
              </a:buClr>
              <a:buSzPts val="480"/>
              <a:buNone/>
            </a:pPr>
            <a:r>
              <a:rPr b="1" i="1" lang="fr-FR" sz="600">
                <a:solidFill>
                  <a:srgbClr val="595959"/>
                </a:solidFill>
              </a:rPr>
              <a:t>-----</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b="1" i="1" lang="fr-FR" sz="600">
                <a:solidFill>
                  <a:srgbClr val="595959"/>
                </a:solidFill>
              </a:rPr>
              <a:t>COMMENTAIRES</a:t>
            </a:r>
            <a:endParaRPr sz="600"/>
          </a:p>
          <a:p>
            <a:pPr indent="0" lvl="0" marL="0" rtl="0" algn="l">
              <a:lnSpc>
                <a:spcPct val="60000"/>
              </a:lnSpc>
              <a:spcBef>
                <a:spcPts val="0"/>
              </a:spcBef>
              <a:spcAft>
                <a:spcPts val="0"/>
              </a:spcAft>
              <a:buClr>
                <a:srgbClr val="595959"/>
              </a:buClr>
              <a:buSzPts val="480"/>
              <a:buNone/>
            </a:pPr>
            <a:r>
              <a:rPr i="1" lang="fr-FR" sz="600">
                <a:solidFill>
                  <a:srgbClr val="595959"/>
                </a:solidFill>
              </a:rPr>
              <a:t>Par souci de temps on peut simplifier le discours en diminuant les exemples, idem sur la slide suivante</a:t>
            </a:r>
            <a:endParaRPr sz="600"/>
          </a:p>
          <a:p>
            <a:pPr indent="0" lvl="0" marL="0" rtl="0" algn="l">
              <a:lnSpc>
                <a:spcPct val="60000"/>
              </a:lnSpc>
              <a:spcBef>
                <a:spcPts val="0"/>
              </a:spcBef>
              <a:spcAft>
                <a:spcPts val="0"/>
              </a:spcAft>
              <a:buSzPts val="1400"/>
              <a:buNone/>
            </a:pPr>
            <a:r>
              <a:rPr i="1" lang="fr-FR" sz="600">
                <a:solidFill>
                  <a:srgbClr val="595959"/>
                </a:solidFill>
              </a:rPr>
              <a:t>« </a:t>
            </a:r>
            <a:r>
              <a:rPr b="1" i="1" lang="fr-FR" sz="600">
                <a:solidFill>
                  <a:srgbClr val="595959"/>
                </a:solidFill>
              </a:rPr>
              <a:t>[Clic] </a:t>
            </a:r>
            <a:r>
              <a:rPr i="1" lang="fr-FR" sz="600">
                <a:solidFill>
                  <a:srgbClr val="595959"/>
                </a:solidFill>
              </a:rPr>
              <a:t>Parmi les autres effets pernicieux : il y a la douceur des températures hivernales pousse la nature à débourrer plus tôt, et le moindre épisode de gel, aussi court soit-il, grille alors bourgeons et fleurs, et anéantit d’un seul coup la production fruitière de l’année.</a:t>
            </a:r>
            <a:endParaRPr sz="600"/>
          </a:p>
          <a:p>
            <a:pPr indent="0" lvl="0" marL="0" rtl="0" algn="l">
              <a:lnSpc>
                <a:spcPct val="60000"/>
              </a:lnSpc>
              <a:spcBef>
                <a:spcPts val="0"/>
              </a:spcBef>
              <a:spcAft>
                <a:spcPts val="0"/>
              </a:spcAft>
              <a:buSzPts val="1400"/>
              <a:buNone/>
            </a:pPr>
            <a:r>
              <a:rPr i="1" lang="fr-FR" sz="600">
                <a:solidFill>
                  <a:srgbClr val="595959"/>
                </a:solidFill>
              </a:rPr>
              <a:t>Et si la question agricole est l’une des plus préoccupantes vis-à-vis d’un réchauffement climatique qui serait trop prononcé, ce n’est pas la seule. Il faut s’attendre à de nombreux autres phénomènes désagréables devenant de plus en plus graves et/ou fréquents, comme par exemple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la fissuration des bâtiments et d’infrastructures de transport (ou autre) du fait de gonflements et de rétractations de l’argile qui se trouve en-dessous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des glissements de terrain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a:t>
            </a:r>
            <a:r>
              <a:rPr i="1" lang="fr-FR" sz="600">
                <a:solidFill>
                  <a:srgbClr val="595959"/>
                </a:solidFill>
              </a:rPr>
              <a:t> le dépérissement de la forêt, à la fois du fait de la sécheresse, des incendies, et de ravageurs que l’absence d’un gel hivernal suffisant ne tue plus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des canicules et pics de chaleur avec des températures si élevées qu’elles affaiblissent les organismes, voire peuvent tuer ;</a:t>
            </a:r>
            <a:endParaRPr sz="600"/>
          </a:p>
          <a:p>
            <a:pPr indent="-181100" lvl="0" marL="181100" rtl="0" algn="l">
              <a:lnSpc>
                <a:spcPct val="60000"/>
              </a:lnSpc>
              <a:spcBef>
                <a:spcPts val="0"/>
              </a:spcBef>
              <a:spcAft>
                <a:spcPts val="0"/>
              </a:spcAft>
              <a:buClr>
                <a:srgbClr val="595959"/>
              </a:buClr>
              <a:buSzPts val="900"/>
              <a:buFont typeface="Arial"/>
              <a:buChar char="•"/>
            </a:pPr>
            <a:r>
              <a:rPr b="1" i="1" lang="fr-FR" sz="600">
                <a:solidFill>
                  <a:srgbClr val="595959"/>
                </a:solidFill>
              </a:rPr>
              <a:t>[Clic] </a:t>
            </a:r>
            <a:r>
              <a:rPr i="1" lang="fr-FR" sz="600">
                <a:solidFill>
                  <a:srgbClr val="595959"/>
                </a:solidFill>
              </a:rPr>
              <a:t>des conséquences sur la santé des hommes et les animaux, par exemple sous forme de maladies qui se propageront dans des zones qui n’étaient pas atteintes avant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etc. »</a:t>
            </a:r>
            <a:endParaRPr sz="600"/>
          </a:p>
          <a:p>
            <a:pPr indent="0" lvl="0" marL="0" rtl="0" algn="l">
              <a:lnSpc>
                <a:spcPct val="60000"/>
              </a:lnSpc>
              <a:spcBef>
                <a:spcPts val="0"/>
              </a:spcBef>
              <a:spcAft>
                <a:spcPts val="0"/>
              </a:spcAft>
              <a:buClr>
                <a:schemeClr val="dk1"/>
              </a:buClr>
              <a:buSzPts val="480"/>
              <a:buNone/>
            </a:pPr>
            <a:r>
              <a:t/>
            </a:r>
            <a:endParaRPr i="1" sz="600">
              <a:solidFill>
                <a:srgbClr val="595959"/>
              </a:solidFill>
            </a:endParaRPr>
          </a:p>
          <a:p>
            <a:pPr indent="0" lvl="0" marL="0" rtl="0" algn="l">
              <a:lnSpc>
                <a:spcPct val="60000"/>
              </a:lnSpc>
              <a:spcBef>
                <a:spcPts val="0"/>
              </a:spcBef>
              <a:spcAft>
                <a:spcPts val="0"/>
              </a:spcAft>
              <a:buClr>
                <a:srgbClr val="595959"/>
              </a:buClr>
              <a:buSzPts val="480"/>
              <a:buNone/>
            </a:pPr>
            <a:r>
              <a:rPr i="1" lang="fr-FR" sz="600">
                <a:solidFill>
                  <a:srgbClr val="595959"/>
                </a:solidFill>
              </a:rPr>
              <a:t>Autres exemples si besoin d’illustration: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dépérissement de la forêt:</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sécheresse : hécatombe des hêtres du Jura suisse et français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incendies : 2 fois la surface de la Belgique brûlée en Australie en 2019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ravageurs : agrile du frêne, dendroctone du pin ponderosa aux États-Unis ; scolyte, processionnaires du pin et du chêne, typographe de l’épicéa en France et en Europe de l’ouest ; chenille du bombyx disparate aux États-Unis et en Europe de l’ouest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canicules :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en France, 9 vagues de chaleur sur 1947–1988 (=42 ans), contre 32 (=3,5× plus) sur 1989–2019 (=31 ans), dont plus de la moitié (17) sur les 10 dernières années (2010–2019)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surmortalité due aux 2 canicules françaises de juin et juillet 2019 : 1 700 décès ;</a:t>
            </a:r>
            <a:endParaRPr sz="600"/>
          </a:p>
          <a:p>
            <a:pPr indent="-181100" lvl="0" marL="181100" rtl="0" algn="l">
              <a:lnSpc>
                <a:spcPct val="60000"/>
              </a:lnSpc>
              <a:spcBef>
                <a:spcPts val="0"/>
              </a:spcBef>
              <a:spcAft>
                <a:spcPts val="0"/>
              </a:spcAft>
              <a:buClr>
                <a:srgbClr val="595959"/>
              </a:buClr>
              <a:buSzPts val="900"/>
              <a:buFont typeface="Arial"/>
              <a:buChar char="•"/>
            </a:pPr>
            <a:r>
              <a:rPr i="1" lang="fr-FR" sz="600">
                <a:solidFill>
                  <a:srgbClr val="595959"/>
                </a:solidFill>
              </a:rPr>
              <a:t>conséquences sanitaires en France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décret de mars 2019 déclarant l’ensemble du territoire métropolitain français susceptible de développer des maladies vectorielles transmises par les insectes (chikungunya, dengue, zika, fièvre jaune...) ;</a:t>
            </a:r>
            <a:endParaRPr sz="600"/>
          </a:p>
          <a:p>
            <a:pPr indent="-181099" lvl="1" marL="664033" rtl="0" algn="l">
              <a:lnSpc>
                <a:spcPct val="60000"/>
              </a:lnSpc>
              <a:spcBef>
                <a:spcPts val="0"/>
              </a:spcBef>
              <a:spcAft>
                <a:spcPts val="0"/>
              </a:spcAft>
              <a:buClr>
                <a:srgbClr val="595959"/>
              </a:buClr>
              <a:buSzPts val="900"/>
              <a:buFont typeface="Arial"/>
              <a:buChar char="•"/>
            </a:pPr>
            <a:r>
              <a:rPr i="1" lang="fr-FR" sz="600">
                <a:solidFill>
                  <a:srgbClr val="595959"/>
                </a:solidFill>
              </a:rPr>
              <a:t>à fin août 2019, on avait déjà comptabilisé 401 cas de dengue, 38 cas de Chikungunya, et 5 cas de virus Zika non importés en France métropolitaine ;</a:t>
            </a:r>
            <a:endParaRPr sz="600"/>
          </a:p>
          <a:p>
            <a:pPr indent="0" lvl="0" marL="0" rtl="0" algn="l">
              <a:lnSpc>
                <a:spcPct val="60000"/>
              </a:lnSpc>
              <a:spcBef>
                <a:spcPts val="0"/>
              </a:spcBef>
              <a:spcAft>
                <a:spcPts val="0"/>
              </a:spcAft>
              <a:buClr>
                <a:srgbClr val="595959"/>
              </a:buClr>
              <a:buSzPts val="900"/>
              <a:buNone/>
            </a:pPr>
            <a:r>
              <a:t/>
            </a:r>
            <a:endParaRPr i="1" sz="300">
              <a:solidFill>
                <a:srgbClr val="595959"/>
              </a:solidFill>
            </a:endParaRPr>
          </a:p>
        </p:txBody>
      </p:sp>
      <p:sp>
        <p:nvSpPr>
          <p:cNvPr id="1131" name="Google Shape;1131;p16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sz="1300"/>
              <a:t>Si vous suivez l’actualité, vous aurez remarqué que les phénomènes qu’on vient de vous présenter sont déjà pour partie une réalité. C’est parce que l’humanité a commencé à émettre des GES de façon massive depuis déjà un moment. </a:t>
            </a:r>
            <a:endParaRPr/>
          </a:p>
        </p:txBody>
      </p:sp>
      <p:sp>
        <p:nvSpPr>
          <p:cNvPr id="1150" name="Google Shape;1150;p1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6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p16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Font typeface="Calibri"/>
              <a:buNone/>
            </a:pPr>
            <a:r>
              <a:rPr lang="fr-FR"/>
              <a:t>Là-dessus, on pourrait se poser légitimement une question : </a:t>
            </a:r>
            <a:r>
              <a:rPr b="1" lang="fr-FR"/>
              <a:t>qu’est-ce qu’il se passe si les États se contentent des politiques climatiques qu’ils ont adoptées pour l’instant ?</a:t>
            </a:r>
            <a:endParaRPr/>
          </a:p>
          <a:p>
            <a:pPr indent="0" lvl="0" marL="0" rtl="0" algn="l">
              <a:lnSpc>
                <a:spcPct val="100000"/>
              </a:lnSpc>
              <a:spcBef>
                <a:spcPts val="0"/>
              </a:spcBef>
              <a:spcAft>
                <a:spcPts val="0"/>
              </a:spcAft>
              <a:buClr>
                <a:schemeClr val="dk1"/>
              </a:buClr>
              <a:buSzPts val="1200"/>
              <a:buFont typeface="Calibri"/>
              <a:buNone/>
            </a:pPr>
            <a:r>
              <a:rPr lang="fr-FR"/>
              <a:t>C’est-à-dire non pas si on arrête d’émettre – ça on vient de le voir : on est déjà à près de +1,2°C – </a:t>
            </a:r>
            <a:r>
              <a:rPr i="1" lang="fr-FR"/>
              <a:t>[Clic]</a:t>
            </a:r>
            <a:r>
              <a:rPr lang="fr-FR"/>
              <a:t> mais si </a:t>
            </a:r>
            <a:r>
              <a:rPr b="1" lang="fr-FR"/>
              <a:t>nous continuons d’émettre un peu plus chaque année que l’année d’avant jusqu’à 2050, en essayant de ne pas trop augmenter nos émissions d’une année sur l’autre</a:t>
            </a:r>
            <a:r>
              <a:rPr lang="fr-FR"/>
              <a:t>. Dans ce scénario </a:t>
            </a:r>
            <a:r>
              <a:rPr i="1" lang="fr-FR"/>
              <a:t>business as usual</a:t>
            </a:r>
            <a:r>
              <a:rPr lang="fr-FR"/>
              <a:t>, nous nous retrouverions à émettre en moins d’un siècle près d’</a:t>
            </a:r>
            <a:r>
              <a:rPr b="0" i="1" lang="fr-FR"/>
              <a:t>une fois et demi </a:t>
            </a:r>
            <a:r>
              <a:rPr lang="fr-FR"/>
              <a:t>ce que l’on a émis dans le siècle et demi précédent. Donc entre aujourd’hui et 2100, on émettrait quelque chose comme 4 000 milliards de tonnes de CO</a:t>
            </a:r>
            <a:r>
              <a:rPr baseline="-25000" lang="fr-FR"/>
              <a:t>2</a:t>
            </a:r>
            <a:r>
              <a:rPr lang="fr-FR"/>
              <a:t>, ce qui ferait plus de 6 000 milliards de tonnes émises depuis le début de l’ère industrielle. Et là je retourne vers mon climatologue et ses simulations de tout à l’heure, et il me dit que </a:t>
            </a:r>
            <a:r>
              <a:rPr b="0" lang="fr-FR"/>
              <a:t>dans ce cas, même en supposant que la démographie mondiale se stabilise et que le progrès technique permet de stabiliser les émissions mondiales malgré une poursuite de la croissance économique, </a:t>
            </a:r>
            <a:r>
              <a:rPr b="1" lang="fr-FR"/>
              <a:t>on se garantit une augmentation de n’importe quoi entre +2,8 °C et près de +4 °C d’ici à la fin du siècle. </a:t>
            </a:r>
            <a:r>
              <a:rPr i="1" lang="fr-FR"/>
              <a:t>[Clic]</a:t>
            </a:r>
            <a:r>
              <a:rPr lang="fr-FR"/>
              <a:t> Et là je vous renvoie au +5°C dont on vous a parlé un peu plus tôt.</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fr-FR"/>
              <a:t>Vous allez me dire : </a:t>
            </a:r>
            <a:r>
              <a:rPr b="1" lang="fr-FR"/>
              <a:t>au cours des dernières COP, les États se sont engagés à réduire leurs émissions. </a:t>
            </a:r>
            <a:r>
              <a:rPr b="0" lang="fr-FR"/>
              <a:t>L’ennui, c’est que l’expérience montre que jusqu’à présent, les actions n’ont pas suivi les engagements. </a:t>
            </a:r>
            <a:r>
              <a:rPr lang="fr-FR"/>
              <a:t>Mais imaginons : </a:t>
            </a:r>
            <a:r>
              <a:rPr b="1" lang="fr-FR"/>
              <a:t>qu’est-ce qu’il se passerait si les États décidaient de faire ce à quoi ils se sont engagés lors des dernières COP ? </a:t>
            </a:r>
            <a:r>
              <a:rPr lang="fr-FR"/>
              <a:t>Même en faisant ça, </a:t>
            </a:r>
            <a:r>
              <a:rPr b="1" lang="fr-FR"/>
              <a:t>nous continuerions sur une tendance plus ou moins à la hausse de nos émissions chaque année jusqu’en 2050, puis ce n’est qu’après que nous réduirions nos émissions annuelles, pour les diviser par deux à la fin du siècle, et espérer atteindre la neutralité carbone bien après 2100</a:t>
            </a:r>
            <a:r>
              <a:rPr lang="fr-FR"/>
              <a:t>.</a:t>
            </a:r>
            <a:endParaRPr/>
          </a:p>
          <a:p>
            <a:pPr indent="0" lvl="0" marL="0" rtl="0" algn="l">
              <a:lnSpc>
                <a:spcPct val="100000"/>
              </a:lnSpc>
              <a:spcBef>
                <a:spcPts val="0"/>
              </a:spcBef>
              <a:spcAft>
                <a:spcPts val="0"/>
              </a:spcAft>
              <a:buClr>
                <a:schemeClr val="dk1"/>
              </a:buClr>
              <a:buSzPts val="1200"/>
              <a:buFont typeface="Calibri"/>
              <a:buNone/>
            </a:pPr>
            <a:r>
              <a:rPr i="1" lang="fr-FR"/>
              <a:t>[Clic]</a:t>
            </a:r>
            <a:r>
              <a:rPr lang="fr-FR"/>
              <a:t> Et dans ce scénario des promesses – qui reste plus ou moins du </a:t>
            </a:r>
            <a:r>
              <a:rPr i="1" lang="fr-FR" u="none"/>
              <a:t>business as usual </a:t>
            </a:r>
            <a:r>
              <a:rPr lang="fr-FR"/>
              <a:t>pendant encore 30 ans, parce que c’est ce que nous vendent la plupart de nos décideurs politiques et économiques 5 minutes après nous avoir expliqué tout le bien qu’ils souhaitent au climat – dans ce scénario disais-je, nous nous retrouverions à émettre en moins d’un siècle à peu près autant que ce que l’on a émis dans le siècle et demi précédent (un peu plus même). Ce qui ferait un cumul plus de 5 000 milliards de tonnes de CO</a:t>
            </a:r>
            <a:r>
              <a:rPr baseline="-25000" lang="fr-FR"/>
              <a:t>2</a:t>
            </a:r>
            <a:r>
              <a:rPr lang="fr-FR"/>
              <a:t> depuis le début de l’ère industrielle. Et si je retourne encore vers mon climatologue et ses simulations, il me dit </a:t>
            </a:r>
            <a:r>
              <a:rPr b="1" lang="fr-FR"/>
              <a:t>qu’on se garantit encore une augmentation de n’importe quoi entre +2,4 °C et près de +3,0 °C d’ici à la fin du siècle. </a:t>
            </a:r>
            <a:r>
              <a:rPr i="1" lang="fr-FR"/>
              <a:t>[Clic]</a:t>
            </a:r>
            <a:r>
              <a:rPr lang="fr-FR"/>
              <a:t> C’est un peu mieux que précédemment, mais pas tant que ça. Pourquoi cela ? Parce que pendant au moins 30 ans, le monde continue à cracher à fond du CO</a:t>
            </a:r>
            <a:r>
              <a:rPr baseline="-25000" lang="fr-FR"/>
              <a:t>2</a:t>
            </a:r>
            <a:r>
              <a:rPr lang="fr-FR"/>
              <a:t>. Et </a:t>
            </a:r>
            <a:r>
              <a:rPr b="1" lang="fr-FR"/>
              <a:t>dans les deux cas, on dépasse allègrement les +2 °C de réchauffement global.</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fr-FR"/>
              <a:t>J’imagine que nous ne sommes pas très nombreux à vouloir ça. Donc la question qui suit, c’est : </a:t>
            </a:r>
            <a:r>
              <a:rPr b="1" lang="fr-FR"/>
              <a:t>« si on considère qu’au-delà de +2 °C, on sort des limites de l’acceptable, que faut-il faire ? » </a:t>
            </a:r>
            <a:endParaRPr/>
          </a:p>
          <a:p>
            <a:pPr indent="0" lvl="0" marL="0" marR="0" rtl="0" algn="l">
              <a:lnSpc>
                <a:spcPct val="100000"/>
              </a:lnSpc>
              <a:spcBef>
                <a:spcPts val="0"/>
              </a:spcBef>
              <a:spcAft>
                <a:spcPts val="0"/>
              </a:spcAft>
              <a:buClr>
                <a:schemeClr val="dk1"/>
              </a:buClr>
              <a:buSzPts val="1200"/>
              <a:buFont typeface="Calibri"/>
              <a:buNone/>
            </a:pPr>
            <a:r>
              <a:rPr lang="fr-FR"/>
              <a:t>Et là notre climatologue de tout à l’heure nous répond que</a:t>
            </a:r>
            <a:r>
              <a:rPr b="1" lang="fr-FR"/>
              <a:t> pour être à peu près sûr de rester nettement en-dessous des +2 </a:t>
            </a:r>
            <a:r>
              <a:rPr b="1" lang="fr-FR">
                <a:solidFill>
                  <a:srgbClr val="595959"/>
                </a:solidFill>
              </a:rPr>
              <a:t>°C,</a:t>
            </a:r>
            <a:r>
              <a:rPr lang="fr-FR"/>
              <a:t> </a:t>
            </a:r>
            <a:r>
              <a:rPr b="1" lang="fr-FR"/>
              <a:t>nous avons encore le droit d’émettre de l’ordre de 600 à 800 milliards de tonnes de CO</a:t>
            </a:r>
            <a:r>
              <a:rPr b="1" baseline="-25000" lang="fr-FR"/>
              <a:t>2</a:t>
            </a:r>
            <a:r>
              <a:rPr b="1" lang="fr-FR"/>
              <a:t> d’ici à 2100</a:t>
            </a:r>
            <a:r>
              <a:rPr b="1" lang="fr-FR">
                <a:solidFill>
                  <a:srgbClr val="595959"/>
                </a:solidFill>
              </a:rPr>
              <a:t>. </a:t>
            </a:r>
            <a:r>
              <a:rPr i="1" lang="fr-FR"/>
              <a:t>[Clic]</a:t>
            </a:r>
            <a:endParaRPr/>
          </a:p>
          <a:p>
            <a:pPr indent="0" lvl="0" marL="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Clr>
                <a:schemeClr val="dk1"/>
              </a:buClr>
              <a:buSzPts val="1200"/>
              <a:buFont typeface="Calibri"/>
              <a:buNone/>
            </a:pPr>
            <a:r>
              <a:rPr i="1" lang="fr-FR"/>
              <a:t>[Suggestion d’interaction : à ce moment, on peut demander au public en combien de temps, à son avis, on mangerait ce budget si le monde cessait de faire croître ses émissions d’une année sur l’autre sans les réduire </a:t>
            </a:r>
            <a:r>
              <a:rPr i="0" lang="fr-FR"/>
              <a:t>→</a:t>
            </a:r>
            <a:r>
              <a:rPr i="1" lang="fr-FR"/>
              <a:t> 600 et 800 Gt, divisées par 40 Gt/an = de 15 à 20 ans ! Dans la phrase ci-dessous, on prend une petite vingtaine d’années, qui correspondent à un budget carbone restant de 750 Gt CO</a:t>
            </a:r>
            <a:r>
              <a:rPr baseline="-25000" i="1" lang="fr-FR"/>
              <a:t>2</a:t>
            </a:r>
            <a:r>
              <a:rPr i="1" lang="fr-FR"/>
              <a:t>]</a:t>
            </a:r>
            <a:endParaRPr/>
          </a:p>
          <a:p>
            <a:pPr indent="0" lvl="0" marL="0" rtl="0" algn="l">
              <a:lnSpc>
                <a:spcPct val="100000"/>
              </a:lnSpc>
              <a:spcBef>
                <a:spcPts val="0"/>
              </a:spcBef>
              <a:spcAft>
                <a:spcPts val="0"/>
              </a:spcAft>
              <a:buClr>
                <a:schemeClr val="dk1"/>
              </a:buClr>
              <a:buSzPts val="1200"/>
              <a:buFont typeface="Calibri"/>
              <a:buNone/>
            </a:pPr>
            <a:r>
              <a:t/>
            </a:r>
            <a:endParaRPr i="1" u="sng"/>
          </a:p>
          <a:p>
            <a:pPr indent="0" lvl="0" marL="0" marR="0" rtl="0" algn="l">
              <a:lnSpc>
                <a:spcPct val="100000"/>
              </a:lnSpc>
              <a:spcBef>
                <a:spcPts val="0"/>
              </a:spcBef>
              <a:spcAft>
                <a:spcPts val="0"/>
              </a:spcAft>
              <a:buClr>
                <a:schemeClr val="dk1"/>
              </a:buClr>
              <a:buSzPts val="1200"/>
              <a:buFont typeface="Calibri"/>
              <a:buNone/>
            </a:pPr>
            <a:r>
              <a:rPr lang="fr-FR" strike="noStrike">
                <a:solidFill>
                  <a:srgbClr val="FF0000"/>
                </a:solidFill>
              </a:rPr>
              <a:t>C’est peu : </a:t>
            </a:r>
            <a:r>
              <a:rPr b="1" lang="fr-FR" strike="noStrike">
                <a:solidFill>
                  <a:srgbClr val="FF0000"/>
                </a:solidFill>
              </a:rPr>
              <a:t>si on arrivait ne serait-ce qu’à conserver un niveau d’émissions égal au niveau actuel, on aurait consommé notre « budget » carbone en une vingtaine d’années. </a:t>
            </a:r>
            <a:r>
              <a:rPr i="1" lang="fr-FR" strike="noStrike">
                <a:solidFill>
                  <a:srgbClr val="FF0000"/>
                </a:solidFill>
              </a:rPr>
              <a:t>[Clic]</a:t>
            </a:r>
            <a:r>
              <a:rPr lang="fr-FR" strike="noStrike">
                <a:solidFill>
                  <a:srgbClr val="FF0000"/>
                </a:solidFill>
              </a:rPr>
              <a:t> </a:t>
            </a:r>
            <a:endParaRPr/>
          </a:p>
          <a:p>
            <a:pPr indent="0" lvl="0" marL="0" marR="0" rtl="0" algn="l">
              <a:lnSpc>
                <a:spcPct val="100000"/>
              </a:lnSpc>
              <a:spcBef>
                <a:spcPts val="0"/>
              </a:spcBef>
              <a:spcAft>
                <a:spcPts val="0"/>
              </a:spcAft>
              <a:buClr>
                <a:schemeClr val="dk1"/>
              </a:buClr>
              <a:buSzPts val="1200"/>
              <a:buFont typeface="Calibri"/>
              <a:buNone/>
            </a:pPr>
            <a:r>
              <a:rPr lang="fr-FR" strike="noStrike">
                <a:solidFill>
                  <a:srgbClr val="FF0000"/>
                </a:solidFill>
              </a:rPr>
              <a:t>Évidemment, </a:t>
            </a:r>
            <a:r>
              <a:rPr b="1" lang="fr-FR" strike="noStrike">
                <a:solidFill>
                  <a:srgbClr val="FF0000"/>
                </a:solidFill>
              </a:rPr>
              <a:t>c’est une vision très théorique, parce qu’on ne s’arrêterait pas du jour au lendemain d’émettre du CO</a:t>
            </a:r>
            <a:r>
              <a:rPr b="1" baseline="-25000" lang="fr-FR" strike="noStrike">
                <a:solidFill>
                  <a:srgbClr val="FF0000"/>
                </a:solidFill>
              </a:rPr>
              <a:t>2</a:t>
            </a:r>
            <a:r>
              <a:rPr b="1" lang="fr-FR" strike="noStrike">
                <a:solidFill>
                  <a:srgbClr val="FF0000"/>
                </a:solidFill>
              </a:rPr>
              <a:t>.</a:t>
            </a:r>
            <a:r>
              <a:rPr lang="fr-FR" strike="noStrike">
                <a:solidFill>
                  <a:srgbClr val="FF0000"/>
                </a:solidFill>
              </a:rPr>
              <a:t> On exploserait le budget carbone, ce qui nous ramène à nos scénarios précédents.</a:t>
            </a:r>
            <a:endParaRPr/>
          </a:p>
          <a:p>
            <a:pPr indent="0" lvl="0" marL="0" marR="0" rtl="0" algn="l">
              <a:lnSpc>
                <a:spcPct val="100000"/>
              </a:lnSpc>
              <a:spcBef>
                <a:spcPts val="0"/>
              </a:spcBef>
              <a:spcAft>
                <a:spcPts val="0"/>
              </a:spcAft>
              <a:buClr>
                <a:schemeClr val="dk1"/>
              </a:buClr>
              <a:buSzPts val="1200"/>
              <a:buFont typeface="Calibri"/>
              <a:buNone/>
            </a:pPr>
            <a:r>
              <a:rPr lang="fr-FR" strike="noStrike">
                <a:solidFill>
                  <a:srgbClr val="FF0000"/>
                </a:solidFill>
              </a:rPr>
              <a:t>Et il faut bien comprendre ce que signifie vouloir respecter ces 600 à 800 milliards de tonnes d’ici 2100 : </a:t>
            </a:r>
            <a:r>
              <a:rPr b="1" lang="fr-FR" strike="noStrike">
                <a:solidFill>
                  <a:srgbClr val="FF0000"/>
                </a:solidFill>
              </a:rPr>
              <a:t>sachant que nous sommes aujourd'hui environ 8 milliards sur Terre, cela signifie qu’un enfant qui nait aujourd’hui a le droit d’émettre sur l’intégralité de sa vie environ 1/15</a:t>
            </a:r>
            <a:r>
              <a:rPr b="1" baseline="30000" lang="fr-FR" strike="noStrike">
                <a:solidFill>
                  <a:srgbClr val="FF0000"/>
                </a:solidFill>
              </a:rPr>
              <a:t>e</a:t>
            </a:r>
            <a:r>
              <a:rPr b="1" lang="fr-FR" strike="noStrike">
                <a:solidFill>
                  <a:srgbClr val="FF0000"/>
                </a:solidFill>
              </a:rPr>
              <a:t> de ce que ses parents ont émis ! C’est ça, ce que ça veut dire, rester nettement en-dessous de +2 °C.</a:t>
            </a:r>
            <a:endParaRPr/>
          </a:p>
          <a:p>
            <a:pPr indent="0" lvl="0" marL="0" rtl="0" algn="l">
              <a:lnSpc>
                <a:spcPct val="100000"/>
              </a:lnSpc>
              <a:spcBef>
                <a:spcPts val="0"/>
              </a:spcBef>
              <a:spcAft>
                <a:spcPts val="0"/>
              </a:spcAft>
              <a:buSzPts val="1400"/>
              <a:buNone/>
            </a:pPr>
            <a:r>
              <a:t/>
            </a:r>
            <a:endParaRPr b="1" i="1">
              <a:solidFill>
                <a:srgbClr val="595959"/>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a:solidFill>
                <a:srgbClr val="595959"/>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rPr b="1" i="1" lang="fr-FR" sz="1200">
                <a:solidFill>
                  <a:srgbClr val="595959"/>
                </a:solidFill>
                <a:latin typeface="Arial"/>
                <a:ea typeface="Arial"/>
                <a:cs typeface="Arial"/>
                <a:sym typeface="Arial"/>
              </a:rPr>
              <a:t>COMMENTAIRES</a:t>
            </a:r>
            <a:endParaRPr/>
          </a:p>
          <a:p>
            <a:pPr indent="-228600" lvl="0" marL="457200" rtl="0" algn="l">
              <a:lnSpc>
                <a:spcPct val="100000"/>
              </a:lnSpc>
              <a:spcBef>
                <a:spcPts val="0"/>
              </a:spcBef>
              <a:spcAft>
                <a:spcPts val="0"/>
              </a:spcAft>
              <a:buSzPts val="1400"/>
              <a:buNone/>
            </a:pPr>
            <a:r>
              <a:t/>
            </a:r>
            <a:endParaRPr b="1" i="0" u="none" strike="noStrike">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1" i="1" lang="fr-FR" u="none" strike="noStrike">
                <a:solidFill>
                  <a:schemeClr val="dk1"/>
                </a:solidFill>
                <a:latin typeface="Arial"/>
                <a:ea typeface="Arial"/>
                <a:cs typeface="Arial"/>
                <a:sym typeface="Arial"/>
              </a:rPr>
              <a:t>Sources</a:t>
            </a:r>
            <a:r>
              <a:rPr b="0" i="1" lang="fr-FR" u="none" strike="noStrike">
                <a:solidFill>
                  <a:schemeClr val="dk1"/>
                </a:solidFill>
                <a:latin typeface="Arial"/>
                <a:ea typeface="Arial"/>
                <a:cs typeface="Arial"/>
                <a:sym typeface="Arial"/>
              </a:rPr>
              <a:t> :</a:t>
            </a:r>
            <a:endParaRPr/>
          </a:p>
          <a:p>
            <a:pPr indent="-171450" lvl="0" marL="171450" rtl="0" algn="l">
              <a:lnSpc>
                <a:spcPct val="100000"/>
              </a:lnSpc>
              <a:spcBef>
                <a:spcPts val="0"/>
              </a:spcBef>
              <a:spcAft>
                <a:spcPts val="0"/>
              </a:spcAft>
              <a:buSzPts val="1400"/>
              <a:buFont typeface="Arial"/>
              <a:buChar char="•"/>
            </a:pPr>
            <a:r>
              <a:rPr i="1" lang="fr-FR">
                <a:solidFill>
                  <a:schemeClr val="dk1"/>
                </a:solidFill>
                <a:latin typeface="Arial"/>
                <a:ea typeface="Arial"/>
                <a:cs typeface="Arial"/>
                <a:sym typeface="Arial"/>
              </a:rPr>
              <a:t>Émissions historiques 1850–2022 : Global Carbon Project (2023)</a:t>
            </a:r>
            <a:endParaRPr/>
          </a:p>
          <a:p>
            <a:pPr indent="-171450" lvl="0" marL="171450" rtl="0" algn="l">
              <a:lnSpc>
                <a:spcPct val="100000"/>
              </a:lnSpc>
              <a:spcBef>
                <a:spcPts val="0"/>
              </a:spcBef>
              <a:spcAft>
                <a:spcPts val="0"/>
              </a:spcAft>
              <a:buClr>
                <a:schemeClr val="dk1"/>
              </a:buClr>
              <a:buSzPts val="1200"/>
              <a:buFont typeface="Arial"/>
              <a:buChar char="•"/>
            </a:pPr>
            <a:r>
              <a:rPr i="1" lang="fr-FR"/>
              <a:t>Hausse des températures moyennes mondiales et budget carbone restant : Piers M. Forster </a:t>
            </a:r>
            <a:r>
              <a:rPr i="0" lang="fr-FR"/>
              <a:t>et al.</a:t>
            </a:r>
            <a:r>
              <a:rPr i="1" lang="fr-FR"/>
              <a:t>, Indicators of Global Climate Change 2022: annual update of large-scale indicators of the state of the climate system and human influence. </a:t>
            </a:r>
            <a:r>
              <a:rPr i="0" lang="fr-FR"/>
              <a:t>Earth System Science Data</a:t>
            </a:r>
            <a:r>
              <a:rPr i="1" lang="fr-FR"/>
              <a:t>, volume 15, numéro 6, pages 2295–2327, 8 juin 2023. https://doi.org/10.5194/essd-15-2295-2023</a:t>
            </a:r>
            <a:endParaRPr i="1"/>
          </a:p>
          <a:p>
            <a:pPr indent="-171450" lvl="0" marL="171450" rtl="0" algn="l">
              <a:lnSpc>
                <a:spcPct val="100000"/>
              </a:lnSpc>
              <a:spcBef>
                <a:spcPts val="0"/>
              </a:spcBef>
              <a:spcAft>
                <a:spcPts val="0"/>
              </a:spcAft>
              <a:buClr>
                <a:schemeClr val="dk1"/>
              </a:buClr>
              <a:buSzPts val="1200"/>
              <a:buFont typeface="Arial"/>
              <a:buChar char="•"/>
            </a:pPr>
            <a:r>
              <a:rPr i="1" lang="fr-FR"/>
              <a:t>Estimation émissions de CO</a:t>
            </a:r>
            <a:r>
              <a:rPr baseline="-25000" i="1" lang="fr-FR"/>
              <a:t>2</a:t>
            </a:r>
            <a:r>
              <a:rPr i="1" lang="fr-FR"/>
              <a:t> pour 2023 : AIE</a:t>
            </a:r>
            <a:endParaRPr/>
          </a:p>
          <a:p>
            <a:pPr indent="-171450" lvl="0" marL="171450" rtl="0" algn="l">
              <a:lnSpc>
                <a:spcPct val="100000"/>
              </a:lnSpc>
              <a:spcBef>
                <a:spcPts val="0"/>
              </a:spcBef>
              <a:spcAft>
                <a:spcPts val="0"/>
              </a:spcAft>
              <a:buClr>
                <a:schemeClr val="dk1"/>
              </a:buClr>
              <a:buSzPts val="1200"/>
              <a:buFont typeface="Arial"/>
              <a:buChar char="•"/>
            </a:pPr>
            <a:r>
              <a:rPr i="1" lang="fr-FR"/>
              <a:t>Courbe et fourchette de réchauffement pour les scénarios « Engagements de réduction des États » et « Politiques implémentées à fin 2020 » : GIEC, 6</a:t>
            </a:r>
            <a:r>
              <a:rPr baseline="30000" i="1" lang="fr-FR"/>
              <a:t>e</a:t>
            </a:r>
            <a:r>
              <a:rPr i="1" lang="fr-FR"/>
              <a:t> Rapport d’évaluation du GIEC, Groupe de travail 3, Figure SPM.5b du Résumé pour décideurs, scénarios « CurPol » et « ModAct » (données source : https://ipcc-browser.ipcc-data.org/browser/dataset?id=445 ; retraitement pour construction des courbes : https://drive.theshifters.org/index.php/f/9165524), et aussi GIEC, 6</a:t>
            </a:r>
            <a:r>
              <a:rPr baseline="30000" i="1" lang="fr-FR"/>
              <a:t>e</a:t>
            </a:r>
            <a:r>
              <a:rPr i="1" lang="fr-FR"/>
              <a:t> Rapport d’évaluation du GIEC, Groupe de travail 1, </a:t>
            </a:r>
            <a:r>
              <a:rPr i="1" lang="fr-FR">
                <a:latin typeface="Arial"/>
                <a:ea typeface="Arial"/>
                <a:cs typeface="Arial"/>
                <a:sym typeface="Arial"/>
              </a:rPr>
              <a:t>Résumé pour décideurs, </a:t>
            </a:r>
            <a:r>
              <a:rPr i="1" lang="fr-FR" u="none"/>
              <a:t>Figure </a:t>
            </a:r>
            <a:r>
              <a:rPr i="1" lang="fr-FR">
                <a:latin typeface="Arial"/>
                <a:ea typeface="Arial"/>
                <a:cs typeface="Arial"/>
                <a:sym typeface="Arial"/>
              </a:rPr>
              <a:t>SPM.4/RID.4 et section B.B.1</a:t>
            </a:r>
            <a:r>
              <a:rPr i="1" lang="fr-FR" u="none"/>
              <a:t>.</a:t>
            </a:r>
            <a:endParaRPr/>
          </a:p>
          <a:p>
            <a:pPr indent="-171450" lvl="0" marL="171450" rtl="0" algn="l">
              <a:lnSpc>
                <a:spcPct val="100000"/>
              </a:lnSpc>
              <a:spcBef>
                <a:spcPts val="0"/>
              </a:spcBef>
              <a:spcAft>
                <a:spcPts val="0"/>
              </a:spcAft>
              <a:buClr>
                <a:schemeClr val="dk1"/>
              </a:buClr>
              <a:buSzPts val="1200"/>
              <a:buFont typeface="Arial"/>
              <a:buChar char="•"/>
            </a:pPr>
            <a:r>
              <a:rPr i="1" lang="fr-FR"/>
              <a:t>Source pour le budget carbone restant : Budget carbone « 83% 2°C » (=budget à fin 2019 avec 1 chance sur 6 de dépasser 2°C) </a:t>
            </a:r>
            <a:r>
              <a:rPr i="1" lang="fr-FR" u="none"/>
              <a:t>: </a:t>
            </a:r>
            <a:r>
              <a:rPr i="1" lang="fr-FR"/>
              <a:t>tableau SPM.2/RID.2 du résumé pour décideurs de l'AR6-WG1.</a:t>
            </a:r>
            <a:endParaRPr/>
          </a:p>
        </p:txBody>
      </p:sp>
      <p:sp>
        <p:nvSpPr>
          <p:cNvPr id="1157" name="Google Shape;1157;p16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p18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p18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Font typeface="Calibri"/>
              <a:buNone/>
            </a:pPr>
            <a:r>
              <a:rPr i="1" lang="fr-FR"/>
              <a:t>[Clic]</a:t>
            </a:r>
            <a:r>
              <a:rPr lang="fr-FR"/>
              <a:t> </a:t>
            </a:r>
            <a:r>
              <a:rPr b="1" lang="fr-FR"/>
              <a:t>Si stabiliser ne suffit pas, il faut donc diminuer, année après année, les émissions, et on vous a représenté ici en bleu ce que cela donnerait si cette baisse était lissée. </a:t>
            </a:r>
            <a:r>
              <a:rPr lang="fr-FR"/>
              <a:t>Ce que nous disent la chimie et la dynamique des systèmes, c’est que pour réussir ça, il faudra avoir rendu les émissions mondiales quasiment nulles quelque part dans la 2</a:t>
            </a:r>
            <a:r>
              <a:rPr baseline="30000" lang="fr-FR"/>
              <a:t>ème</a:t>
            </a:r>
            <a:r>
              <a:rPr lang="fr-FR"/>
              <a:t> moitié du XXI</a:t>
            </a:r>
            <a:r>
              <a:rPr baseline="30000" lang="fr-FR"/>
              <a:t>e</a:t>
            </a:r>
            <a:r>
              <a:rPr lang="fr-FR"/>
              <a:t> siècle – d’où l’expression de « neutralité carbone » qu’on commence à entendre partout. Et il faudra déjà les avoir divisées par trois d’ici à 2050 – donc pour tous les moins de 50 ans, c’est quelque chose qu’on doit réussir à faire, a priori, de notre vivant. En clair, </a:t>
            </a:r>
            <a:r>
              <a:rPr b="1" lang="fr-FR"/>
              <a:t>si on veut sérieusement rester nettement en-dessous de +2 °C, vous l’aurez compris, il faut qu’on commence à diminuer nos émissions tout de suite, et il faut le faire très vite.</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fr-FR"/>
              <a:t>Comment on fait ça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fr-FR" sz="1200"/>
              <a:t>Il faut arriver à réduire nos émissions collectivement. Pour réussir à réduire nos émissions collectivement, il faut que chacun de nous les réduise individuellement.</a:t>
            </a:r>
            <a:endParaRPr/>
          </a:p>
          <a:p>
            <a:pPr indent="0" lvl="0" marL="0" rtl="0" algn="l">
              <a:lnSpc>
                <a:spcPct val="100000"/>
              </a:lnSpc>
              <a:spcBef>
                <a:spcPts val="0"/>
              </a:spcBef>
              <a:spcAft>
                <a:spcPts val="0"/>
              </a:spcAft>
              <a:buClr>
                <a:schemeClr val="dk1"/>
              </a:buClr>
              <a:buSzPts val="1200"/>
              <a:buFont typeface="Calibri"/>
              <a:buNone/>
            </a:pPr>
            <a:r>
              <a:rPr lang="fr-FR" sz="1200"/>
              <a:t>Pour pouvoir les réduire individuellement, il faut savoir qu’est-ce qui émet, à notre échelle individuelle, et au cours desquelles de nos activités on émet le plus. Et pour ça, on va prendre un exemple concret, que vous avez tous, j’imagine, dans la poche… ou dans les mains : le portable ! </a:t>
            </a:r>
            <a:r>
              <a:rPr i="1" lang="fr-FR"/>
              <a:t>[Clic]</a:t>
            </a:r>
            <a:endParaRPr/>
          </a:p>
          <a:p>
            <a:pPr indent="-228600" lvl="0" marL="457200" rtl="0" algn="l">
              <a:lnSpc>
                <a:spcPct val="100000"/>
              </a:lnSpc>
              <a:spcBef>
                <a:spcPts val="0"/>
              </a:spcBef>
              <a:spcAft>
                <a:spcPts val="0"/>
              </a:spcAft>
              <a:buSzPts val="1400"/>
              <a:buNone/>
            </a:pPr>
            <a:r>
              <a:t/>
            </a:r>
            <a:endParaRPr b="0" i="0" u="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SzPts val="14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1" lang="fr-FR" sz="1200">
                <a:solidFill>
                  <a:srgbClr val="595959"/>
                </a:solidFill>
                <a:latin typeface="Arial"/>
                <a:ea typeface="Arial"/>
                <a:cs typeface="Arial"/>
                <a:sym typeface="Arial"/>
              </a:rPr>
              <a:t>COMMENTAIRES</a:t>
            </a:r>
            <a:endParaRPr b="0" i="1" sz="1200">
              <a:solidFill>
                <a:srgbClr val="595959"/>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b="0" i="1" sz="1200">
              <a:solidFill>
                <a:srgbClr val="595959"/>
              </a:solidFill>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rPr b="1" i="1" lang="fr-FR">
                <a:solidFill>
                  <a:schemeClr val="dk1"/>
                </a:solidFill>
                <a:latin typeface="Arial"/>
                <a:ea typeface="Arial"/>
                <a:cs typeface="Arial"/>
                <a:sym typeface="Arial"/>
              </a:rPr>
              <a:t>N.B. </a:t>
            </a:r>
            <a:r>
              <a:rPr b="0" i="1" lang="fr-FR" u="none" strike="noStrike">
                <a:solidFill>
                  <a:schemeClr val="dk1"/>
                </a:solidFill>
                <a:latin typeface="Arial"/>
                <a:ea typeface="Arial"/>
                <a:cs typeface="Arial"/>
                <a:sym typeface="Arial"/>
              </a:rPr>
              <a:t>Le budget carbone total affiché ici (déjà émis+restant = vert clair+bleu nuit) correspond au budget carbone « </a:t>
            </a:r>
            <a:r>
              <a:rPr b="0" i="0" lang="fr-FR" u="none" strike="noStrike">
                <a:solidFill>
                  <a:schemeClr val="dk1"/>
                </a:solidFill>
                <a:latin typeface="Arial"/>
                <a:ea typeface="Arial"/>
                <a:cs typeface="Arial"/>
                <a:sym typeface="Arial"/>
              </a:rPr>
              <a:t>83% 2°C </a:t>
            </a:r>
            <a:r>
              <a:rPr b="0" i="1" lang="fr-FR" u="none" strike="noStrike">
                <a:solidFill>
                  <a:schemeClr val="dk1"/>
                </a:solidFill>
                <a:latin typeface="Arial"/>
                <a:ea typeface="Arial"/>
                <a:cs typeface="Arial"/>
                <a:sym typeface="Arial"/>
              </a:rPr>
              <a:t>» du GIEC, c’est-à-dire le budget carbone restant à fin 2019 pour n’avoir qu'1 chance sur 6 de </a:t>
            </a:r>
            <a:r>
              <a:rPr b="1" i="1" lang="fr-FR" u="none" strike="noStrike">
                <a:solidFill>
                  <a:schemeClr val="dk1"/>
                </a:solidFill>
                <a:latin typeface="Arial"/>
                <a:ea typeface="Arial"/>
                <a:cs typeface="Arial"/>
                <a:sym typeface="Arial"/>
              </a:rPr>
              <a:t>dépasser</a:t>
            </a:r>
            <a:r>
              <a:rPr b="0" i="1" lang="fr-FR" u="none" strike="noStrike">
                <a:solidFill>
                  <a:schemeClr val="dk1"/>
                </a:solidFill>
                <a:latin typeface="Arial"/>
                <a:ea typeface="Arial"/>
                <a:cs typeface="Arial"/>
                <a:sym typeface="Arial"/>
              </a:rPr>
              <a:t> 2°C (budget restant = </a:t>
            </a:r>
            <a:r>
              <a:rPr i="1" lang="fr-FR" u="none"/>
              <a:t>750 Gt CO</a:t>
            </a:r>
            <a:r>
              <a:rPr baseline="-25000" i="1" lang="fr-FR" u="none"/>
              <a:t>2</a:t>
            </a:r>
            <a:r>
              <a:rPr i="1" lang="fr-FR" u="none"/>
              <a:t> à fin 2023</a:t>
            </a:r>
            <a:r>
              <a:rPr i="1" lang="fr-FR"/>
              <a:t> ; budget total depuis 1750 = environ </a:t>
            </a:r>
            <a:r>
              <a:rPr b="0" i="1" lang="fr-FR" u="none" strike="noStrike">
                <a:solidFill>
                  <a:schemeClr val="dk1"/>
                </a:solidFill>
                <a:latin typeface="Arial"/>
                <a:ea typeface="Arial"/>
                <a:cs typeface="Arial"/>
                <a:sym typeface="Arial"/>
              </a:rPr>
              <a:t>3 350 Gt CO</a:t>
            </a:r>
            <a:r>
              <a:rPr b="0" baseline="-25000" i="1" lang="fr-FR" u="none" strike="noStrike">
                <a:solidFill>
                  <a:schemeClr val="dk1"/>
                </a:solidFill>
                <a:latin typeface="Arial"/>
                <a:ea typeface="Arial"/>
                <a:cs typeface="Arial"/>
                <a:sym typeface="Arial"/>
              </a:rPr>
              <a:t>2</a:t>
            </a:r>
            <a:r>
              <a:rPr b="0" i="1" lang="fr-FR" u="none" strike="noStrike">
                <a:solidFill>
                  <a:schemeClr val="dk1"/>
                </a:solidFill>
                <a:latin typeface="Arial"/>
                <a:ea typeface="Arial"/>
                <a:cs typeface="Arial"/>
                <a:sym typeface="Arial"/>
              </a:rPr>
              <a:t>). </a:t>
            </a:r>
            <a:r>
              <a:rPr i="1" lang="fr-FR"/>
              <a:t>La courbe tout schuss est une des trajectoires d’émissions nettes mondiales parmi toutes celles possibles qui respectent le budget carbone permettant de rester </a:t>
            </a:r>
            <a:r>
              <a:rPr b="0" i="1" lang="fr-FR"/>
              <a:t>nettement sous +2 °C</a:t>
            </a:r>
            <a:r>
              <a:rPr i="1" lang="fr-FR"/>
              <a:t>.</a:t>
            </a:r>
            <a:endParaRPr/>
          </a:p>
          <a:p>
            <a:pPr indent="0" lvl="0" marL="0" rtl="0" algn="l">
              <a:lnSpc>
                <a:spcPct val="100000"/>
              </a:lnSpc>
              <a:spcBef>
                <a:spcPts val="0"/>
              </a:spcBef>
              <a:spcAft>
                <a:spcPts val="0"/>
              </a:spcAft>
              <a:buClr>
                <a:schemeClr val="dk1"/>
              </a:buClr>
              <a:buSzPts val="1200"/>
              <a:buFont typeface="Arial"/>
              <a:buNone/>
            </a:pPr>
            <a:r>
              <a:rPr i="1" lang="fr-FR"/>
              <a:t>/!\ Cette courbe bleu nuit correspond réellement au budget carbone restant montré ci-dessus : ce n’est pas juste une courbe approximative qui donnerait l’allure générale de la trajectoire à suivre.</a:t>
            </a:r>
            <a:endParaRPr/>
          </a:p>
          <a:p>
            <a:pPr indent="0" lvl="0" marL="0" rtl="0" algn="l">
              <a:lnSpc>
                <a:spcPct val="100000"/>
              </a:lnSpc>
              <a:spcBef>
                <a:spcPts val="0"/>
              </a:spcBef>
              <a:spcAft>
                <a:spcPts val="0"/>
              </a:spcAft>
              <a:buClr>
                <a:schemeClr val="dk1"/>
              </a:buClr>
              <a:buSzPts val="1200"/>
              <a:buFont typeface="Arial"/>
              <a:buNone/>
            </a:pPr>
            <a:r>
              <a:rPr i="1" lang="fr-FR"/>
              <a:t>Sa principale hypothèse qui la différencie des courbes « +2 °C » qu’on trouve dans les rapports du GIEC est que de considérer qu’à l’échelle mondiale, des émissions annuelles nettes négatives sont inatteignables, et que la quantité de carbone capturé et séquestré au niveau mondial sera toujours moindre que celle émise.</a:t>
            </a:r>
            <a:endParaRPr/>
          </a:p>
          <a:p>
            <a:pPr indent="0" lvl="0" marL="0" rtl="0" algn="l">
              <a:lnSpc>
                <a:spcPct val="100000"/>
              </a:lnSpc>
              <a:spcBef>
                <a:spcPts val="0"/>
              </a:spcBef>
              <a:spcAft>
                <a:spcPts val="0"/>
              </a:spcAft>
              <a:buClr>
                <a:schemeClr val="dk1"/>
              </a:buClr>
              <a:buSzPts val="1200"/>
              <a:buFont typeface="Arial"/>
              <a:buNone/>
            </a:pPr>
            <a:r>
              <a:t/>
            </a:r>
            <a:endParaRPr i="1"/>
          </a:p>
          <a:p>
            <a:pPr indent="0" lvl="0" marL="0" rtl="0" algn="l">
              <a:lnSpc>
                <a:spcPct val="100000"/>
              </a:lnSpc>
              <a:spcBef>
                <a:spcPts val="0"/>
              </a:spcBef>
              <a:spcAft>
                <a:spcPts val="0"/>
              </a:spcAft>
              <a:buClr>
                <a:schemeClr val="dk1"/>
              </a:buClr>
              <a:buSzPts val="1200"/>
              <a:buFont typeface="Arial"/>
              <a:buNone/>
            </a:pPr>
            <a:r>
              <a:rPr b="0" i="1" lang="fr-FR" u="none" strike="noStrike">
                <a:solidFill>
                  <a:schemeClr val="dk1"/>
                </a:solidFill>
                <a:latin typeface="Arial"/>
                <a:ea typeface="Arial"/>
                <a:cs typeface="Arial"/>
                <a:sym typeface="Arial"/>
              </a:rPr>
              <a:t>Les courbes vert foncé et roses montrent les émissions que le GIEC projette pour ses scénarios « CurPol » (pour « </a:t>
            </a:r>
            <a:r>
              <a:rPr b="0" i="0" lang="fr-FR" u="none" strike="noStrike">
                <a:solidFill>
                  <a:schemeClr val="dk1"/>
                </a:solidFill>
                <a:latin typeface="Arial"/>
                <a:ea typeface="Arial"/>
                <a:cs typeface="Arial"/>
                <a:sym typeface="Arial"/>
              </a:rPr>
              <a:t>Current Policies</a:t>
            </a:r>
            <a:r>
              <a:rPr b="0" i="1" lang="fr-FR" u="none" strike="noStrike">
                <a:solidFill>
                  <a:schemeClr val="dk1"/>
                </a:solidFill>
                <a:latin typeface="Arial"/>
                <a:ea typeface="Arial"/>
                <a:cs typeface="Arial"/>
                <a:sym typeface="Arial"/>
              </a:rPr>
              <a:t> », en vert) et « ModAct » (pour « </a:t>
            </a:r>
            <a:r>
              <a:rPr b="0" i="0" lang="fr-FR" u="none" strike="noStrike">
                <a:solidFill>
                  <a:schemeClr val="dk1"/>
                </a:solidFill>
                <a:latin typeface="Arial"/>
                <a:ea typeface="Arial"/>
                <a:cs typeface="Arial"/>
                <a:sym typeface="Arial"/>
              </a:rPr>
              <a:t>Moderate Actions</a:t>
            </a:r>
            <a:r>
              <a:rPr b="0" i="1" lang="fr-FR" u="none" strike="noStrike">
                <a:solidFill>
                  <a:schemeClr val="dk1"/>
                </a:solidFill>
                <a:latin typeface="Arial"/>
                <a:ea typeface="Arial"/>
                <a:cs typeface="Arial"/>
                <a:sym typeface="Arial"/>
              </a:rPr>
              <a:t> », en rose).</a:t>
            </a:r>
            <a:endParaRPr/>
          </a:p>
          <a:p>
            <a:pPr indent="0" lvl="0" marL="0" rtl="0" algn="l">
              <a:lnSpc>
                <a:spcPct val="100000"/>
              </a:lnSpc>
              <a:spcBef>
                <a:spcPts val="0"/>
              </a:spcBef>
              <a:spcAft>
                <a:spcPts val="0"/>
              </a:spcAft>
              <a:buClr>
                <a:schemeClr val="dk1"/>
              </a:buClr>
              <a:buSzPts val="1200"/>
              <a:buFont typeface="Arial"/>
              <a:buNone/>
            </a:pPr>
            <a:r>
              <a:rPr b="0" i="1" lang="fr-FR" u="none" strike="noStrike">
                <a:solidFill>
                  <a:schemeClr val="dk1"/>
                </a:solidFill>
                <a:latin typeface="Arial"/>
                <a:ea typeface="Arial"/>
                <a:cs typeface="Arial"/>
                <a:sym typeface="Arial"/>
              </a:rPr>
              <a:t>Explication de la baisse, puis de la remontée des émissions de CO</a:t>
            </a:r>
            <a:r>
              <a:rPr b="0" baseline="-25000" i="1" lang="fr-FR" u="none" strike="noStrike">
                <a:solidFill>
                  <a:schemeClr val="dk1"/>
                </a:solidFill>
                <a:latin typeface="Arial"/>
                <a:ea typeface="Arial"/>
                <a:cs typeface="Arial"/>
                <a:sym typeface="Arial"/>
              </a:rPr>
              <a:t>2</a:t>
            </a:r>
            <a:r>
              <a:rPr b="0" i="1" lang="fr-FR" u="none" strike="noStrike">
                <a:solidFill>
                  <a:schemeClr val="dk1"/>
                </a:solidFill>
                <a:latin typeface="Arial"/>
                <a:ea typeface="Arial"/>
                <a:cs typeface="Arial"/>
                <a:sym typeface="Arial"/>
              </a:rPr>
              <a:t> dans ces deux courbes : les modélisateurs des scénarios « CurPol » et « ModAct » ont supposé que les pays dits « occidentaux » commenceraient dès à présent à réduire fortement leurs émissions tandis que des pays comme la Chine et l’Inde ne commenceraient que plus tard, leurs objectifs de neutralité carbone, et de ce fait leur mise en œuvre de mesures de réduction des émissions de CO</a:t>
            </a:r>
            <a:r>
              <a:rPr b="0" baseline="-25000" i="1" lang="fr-FR" u="none" strike="noStrike">
                <a:solidFill>
                  <a:schemeClr val="dk1"/>
                </a:solidFill>
                <a:latin typeface="Arial"/>
                <a:ea typeface="Arial"/>
                <a:cs typeface="Arial"/>
                <a:sym typeface="Arial"/>
              </a:rPr>
              <a:t>2</a:t>
            </a:r>
            <a:r>
              <a:rPr b="0" i="1" lang="fr-FR" u="none" strike="noStrike">
                <a:solidFill>
                  <a:schemeClr val="dk1"/>
                </a:solidFill>
                <a:latin typeface="Arial"/>
                <a:ea typeface="Arial"/>
                <a:cs typeface="Arial"/>
                <a:sym typeface="Arial"/>
              </a:rPr>
              <a:t>, étant plus lointains (objectif 2060 pour la Chine, 2070 pour l’Inde). La baisse est plus précoce et plus importante sur la courbe rose, à l’image du niveau de réduction plus importante des émissions des pays dits « occidentaux », puis, plus tard, des pays comme la Chine et l’Inde.</a:t>
            </a:r>
            <a:endParaRPr/>
          </a:p>
          <a:p>
            <a:pPr indent="0" lvl="0" marL="0" rtl="0" algn="l">
              <a:lnSpc>
                <a:spcPct val="100000"/>
              </a:lnSpc>
              <a:spcBef>
                <a:spcPts val="0"/>
              </a:spcBef>
              <a:spcAft>
                <a:spcPts val="0"/>
              </a:spcAft>
              <a:buClr>
                <a:schemeClr val="dk1"/>
              </a:buClr>
              <a:buSzPts val="1200"/>
              <a:buFont typeface="Arial"/>
              <a:buNone/>
            </a:pPr>
            <a:r>
              <a:t/>
            </a:r>
            <a:endParaRPr b="0" i="0" u="none" strike="noStrike">
              <a:solidFill>
                <a:schemeClr val="dk1"/>
              </a:solidFill>
              <a:latin typeface="Arial"/>
              <a:ea typeface="Arial"/>
              <a:cs typeface="Arial"/>
              <a:sym typeface="Arial"/>
            </a:endParaRPr>
          </a:p>
          <a:p>
            <a:pPr indent="-228600" lvl="0" marL="457200" rtl="0" algn="l">
              <a:lnSpc>
                <a:spcPct val="100000"/>
              </a:lnSpc>
              <a:spcBef>
                <a:spcPts val="0"/>
              </a:spcBef>
              <a:spcAft>
                <a:spcPts val="0"/>
              </a:spcAft>
              <a:buSzPts val="1400"/>
              <a:buNone/>
            </a:pPr>
            <a:r>
              <a:rPr b="1" i="1" lang="fr-FR" u="none" strike="noStrike">
                <a:solidFill>
                  <a:schemeClr val="dk1"/>
                </a:solidFill>
                <a:latin typeface="Arial"/>
                <a:ea typeface="Arial"/>
                <a:cs typeface="Arial"/>
                <a:sym typeface="Arial"/>
              </a:rPr>
              <a:t>Sources</a:t>
            </a:r>
            <a:r>
              <a:rPr b="0" i="1" lang="fr-FR" u="none" strike="noStrike">
                <a:solidFill>
                  <a:schemeClr val="dk1"/>
                </a:solidFill>
                <a:latin typeface="Arial"/>
                <a:ea typeface="Arial"/>
                <a:cs typeface="Arial"/>
                <a:sym typeface="Arial"/>
              </a:rPr>
              <a:t> :</a:t>
            </a:r>
            <a:endParaRPr/>
          </a:p>
          <a:p>
            <a:pPr indent="-171450" lvl="0" marL="171450" rtl="0" algn="l">
              <a:lnSpc>
                <a:spcPct val="100000"/>
              </a:lnSpc>
              <a:spcBef>
                <a:spcPts val="0"/>
              </a:spcBef>
              <a:spcAft>
                <a:spcPts val="0"/>
              </a:spcAft>
              <a:buSzPts val="1400"/>
              <a:buFont typeface="Arial"/>
              <a:buChar char="•"/>
            </a:pPr>
            <a:r>
              <a:rPr i="1" lang="fr-FR">
                <a:solidFill>
                  <a:schemeClr val="dk1"/>
                </a:solidFill>
                <a:latin typeface="Arial"/>
                <a:ea typeface="Arial"/>
                <a:cs typeface="Arial"/>
                <a:sym typeface="Arial"/>
              </a:rPr>
              <a:t>Émissions historiques 1850–2022 : Global Carbon Project (2023)</a:t>
            </a:r>
            <a:endParaRPr/>
          </a:p>
          <a:p>
            <a:pPr indent="-171450" lvl="0" marL="171450" marR="0" rtl="0" algn="l">
              <a:lnSpc>
                <a:spcPct val="100000"/>
              </a:lnSpc>
              <a:spcBef>
                <a:spcPts val="0"/>
              </a:spcBef>
              <a:spcAft>
                <a:spcPts val="0"/>
              </a:spcAft>
              <a:buClr>
                <a:schemeClr val="dk1"/>
              </a:buClr>
              <a:buSzPts val="1200"/>
              <a:buFont typeface="Arial"/>
              <a:buChar char="•"/>
            </a:pPr>
            <a:r>
              <a:rPr i="1" lang="fr-FR"/>
              <a:t>Hausse des températures moyennes mondiales et budget carbone restant : Piers M. Forster </a:t>
            </a:r>
            <a:r>
              <a:rPr i="0" lang="fr-FR"/>
              <a:t>et al.</a:t>
            </a:r>
            <a:r>
              <a:rPr i="1" lang="fr-FR"/>
              <a:t>, Indicators of Global Climate Change 2022: annual update of large-scale indicators of the state of the climate system and human influence. </a:t>
            </a:r>
            <a:r>
              <a:rPr i="0" lang="fr-FR"/>
              <a:t>Earth System Science Data</a:t>
            </a:r>
            <a:r>
              <a:rPr i="1" lang="fr-FR"/>
              <a:t>, volume 15, numéro 6, pages 2295–2327, 8 juin 2023. https://doi.org/10.5194/essd-15-2295-2023</a:t>
            </a:r>
            <a:endParaRPr i="1"/>
          </a:p>
          <a:p>
            <a:pPr indent="-171450" lvl="0" marL="171450" rtl="0" algn="l">
              <a:lnSpc>
                <a:spcPct val="100000"/>
              </a:lnSpc>
              <a:spcBef>
                <a:spcPts val="0"/>
              </a:spcBef>
              <a:spcAft>
                <a:spcPts val="0"/>
              </a:spcAft>
              <a:buClr>
                <a:schemeClr val="dk1"/>
              </a:buClr>
              <a:buSzPts val="1200"/>
              <a:buFont typeface="Arial"/>
              <a:buChar char="•"/>
            </a:pPr>
            <a:r>
              <a:rPr i="1" lang="fr-FR"/>
              <a:t>Estimation émissions de CO</a:t>
            </a:r>
            <a:r>
              <a:rPr baseline="-25000" i="1" lang="fr-FR"/>
              <a:t>2</a:t>
            </a:r>
            <a:r>
              <a:rPr i="1" lang="fr-FR"/>
              <a:t> pour 2023 : AIE</a:t>
            </a:r>
            <a:endParaRPr/>
          </a:p>
          <a:p>
            <a:pPr indent="-171450" lvl="0" marL="171450" rtl="0" algn="l">
              <a:lnSpc>
                <a:spcPct val="100000"/>
              </a:lnSpc>
              <a:spcBef>
                <a:spcPts val="0"/>
              </a:spcBef>
              <a:spcAft>
                <a:spcPts val="0"/>
              </a:spcAft>
              <a:buClr>
                <a:schemeClr val="dk1"/>
              </a:buClr>
              <a:buSzPts val="1200"/>
              <a:buFont typeface="Arial"/>
              <a:buChar char="•"/>
            </a:pPr>
            <a:r>
              <a:rPr i="1" lang="fr-FR"/>
              <a:t>Courbe et fourchette de réchauffement pour les scénarios « Engagements de réduction des États » et « Politiques implémentées à fin 2020 » : GIEC, 6</a:t>
            </a:r>
            <a:r>
              <a:rPr baseline="30000" i="1" lang="fr-FR"/>
              <a:t>e</a:t>
            </a:r>
            <a:r>
              <a:rPr i="1" lang="fr-FR"/>
              <a:t> Rapport d’évaluation du GIEC, Groupe de travail 3, Figure SPM.5b du Résumé pour décideurs, scénarios « CurPol » et « ModAct » (données source : https://ipcc-browser.ipcc-data.org/browser/dataset?id=445 ; retraitement pour construction des courbes : https://drive.theshifters.org/index.php/f/9165524), et aussi GIEC, 6</a:t>
            </a:r>
            <a:r>
              <a:rPr baseline="30000" i="1" lang="fr-FR"/>
              <a:t>e</a:t>
            </a:r>
            <a:r>
              <a:rPr i="1" lang="fr-FR"/>
              <a:t> Rapport d’évaluation du GIEC, Groupe de travail 1, </a:t>
            </a:r>
            <a:r>
              <a:rPr i="1" lang="fr-FR">
                <a:latin typeface="Arial"/>
                <a:ea typeface="Arial"/>
                <a:cs typeface="Arial"/>
                <a:sym typeface="Arial"/>
              </a:rPr>
              <a:t>Résumé pour décideurs, </a:t>
            </a:r>
            <a:r>
              <a:rPr i="1" lang="fr-FR" u="none"/>
              <a:t>Figure </a:t>
            </a:r>
            <a:r>
              <a:rPr i="1" lang="fr-FR">
                <a:latin typeface="Arial"/>
                <a:ea typeface="Arial"/>
                <a:cs typeface="Arial"/>
                <a:sym typeface="Arial"/>
              </a:rPr>
              <a:t>SPM.4/RID.4 et section B.B.1</a:t>
            </a:r>
            <a:r>
              <a:rPr i="1" lang="fr-FR" u="none"/>
              <a:t>.</a:t>
            </a:r>
            <a:endParaRPr/>
          </a:p>
          <a:p>
            <a:pPr indent="-171450" lvl="0" marL="171450" rtl="0" algn="l">
              <a:lnSpc>
                <a:spcPct val="100000"/>
              </a:lnSpc>
              <a:spcBef>
                <a:spcPts val="0"/>
              </a:spcBef>
              <a:spcAft>
                <a:spcPts val="0"/>
              </a:spcAft>
              <a:buClr>
                <a:schemeClr val="dk1"/>
              </a:buClr>
              <a:buSzPts val="1200"/>
              <a:buFont typeface="Arial"/>
              <a:buChar char="•"/>
            </a:pPr>
            <a:r>
              <a:rPr i="1" lang="fr-FR"/>
              <a:t>Source pour le budget carbone restant : Budget carbone « 83% 2°C » (=budget à fin 2019 avec 1 chance sur 6 de dépasser 2°C) </a:t>
            </a:r>
            <a:r>
              <a:rPr i="1" lang="fr-FR" u="none"/>
              <a:t>: </a:t>
            </a:r>
            <a:r>
              <a:rPr i="1" lang="fr-FR"/>
              <a:t>tableau SPM.2/RID.2 du résumé pour décideurs de l'AR6-WG1.</a:t>
            </a:r>
            <a:endParaRPr/>
          </a:p>
          <a:p>
            <a:pPr indent="0" lvl="0" marL="0" rtl="0" algn="l">
              <a:lnSpc>
                <a:spcPct val="100000"/>
              </a:lnSpc>
              <a:spcBef>
                <a:spcPts val="0"/>
              </a:spcBef>
              <a:spcAft>
                <a:spcPts val="0"/>
              </a:spcAft>
              <a:buClr>
                <a:schemeClr val="dk1"/>
              </a:buClr>
              <a:buSzPts val="1200"/>
              <a:buFont typeface="Calibri"/>
              <a:buNone/>
            </a:pPr>
            <a:r>
              <a:t/>
            </a:r>
            <a:endParaRPr i="1"/>
          </a:p>
        </p:txBody>
      </p:sp>
      <p:sp>
        <p:nvSpPr>
          <p:cNvPr id="1206" name="Google Shape;1206;p18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fr-F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16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6" name="Google Shape;1256;p16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a:t>La vidéo à télécharger en local, à télécharger dans même dossier, et il suffit de cliquer sur l’image: Robert pédale pour toaster.mp4</a:t>
            </a:r>
            <a:br>
              <a:rPr lang="fr-FR"/>
            </a:br>
            <a:r>
              <a:rPr lang="fr-FR"/>
              <a:t>Production d’énergie par habitant, par source de production, en </a:t>
            </a:r>
            <a:br>
              <a:rPr lang="fr-FR"/>
            </a:br>
            <a:r>
              <a:rPr lang="fr-FR"/>
              <a:t>Mix énergétique en 2019 en Suisse : </a:t>
            </a:r>
            <a:r>
              <a:rPr lang="fr-FR" u="sng">
                <a:solidFill>
                  <a:schemeClr val="hlink"/>
                </a:solidFill>
                <a:hlinkClick r:id="rId2"/>
              </a:rPr>
              <a:t>67198.pdf (admin.ch)</a:t>
            </a:r>
            <a:endParaRPr/>
          </a:p>
          <a:p>
            <a:pPr indent="0" lvl="0" marL="0" rtl="0" algn="l">
              <a:lnSpc>
                <a:spcPct val="100000"/>
              </a:lnSpc>
              <a:spcBef>
                <a:spcPts val="0"/>
              </a:spcBef>
              <a:spcAft>
                <a:spcPts val="0"/>
              </a:spcAft>
              <a:buClr>
                <a:schemeClr val="dk1"/>
              </a:buClr>
              <a:buSzPts val="1200"/>
              <a:buNone/>
            </a:pPr>
            <a:r>
              <a:rPr lang="fr-FR"/>
              <a:t>30 % pour les carburants fossiles (essence, diesel, carburant d’aviation)</a:t>
            </a:r>
            <a:endParaRPr/>
          </a:p>
          <a:p>
            <a:pPr indent="0" lvl="0" marL="0" rtl="0" algn="l">
              <a:lnSpc>
                <a:spcPct val="100000"/>
              </a:lnSpc>
              <a:spcBef>
                <a:spcPts val="0"/>
              </a:spcBef>
              <a:spcAft>
                <a:spcPts val="0"/>
              </a:spcAft>
              <a:buClr>
                <a:schemeClr val="dk1"/>
              </a:buClr>
              <a:buSzPts val="1200"/>
              <a:buNone/>
            </a:pPr>
            <a:r>
              <a:rPr lang="fr-FR"/>
              <a:t>14% combustibles fossiles ( huiles extra-légère, huiles moyennes et lourds, coke de pétrole)</a:t>
            </a:r>
            <a:endParaRPr/>
          </a:p>
          <a:p>
            <a:pPr indent="0" lvl="0" marL="0" rtl="0" algn="l">
              <a:lnSpc>
                <a:spcPct val="100000"/>
              </a:lnSpc>
              <a:spcBef>
                <a:spcPts val="0"/>
              </a:spcBef>
              <a:spcAft>
                <a:spcPts val="0"/>
              </a:spcAft>
              <a:buClr>
                <a:schemeClr val="dk1"/>
              </a:buClr>
              <a:buSzPts val="1200"/>
              <a:buNone/>
            </a:pPr>
            <a:r>
              <a:rPr lang="fr-FR"/>
              <a:t>15% gaz</a:t>
            </a:r>
            <a:endParaRPr/>
          </a:p>
          <a:p>
            <a:pPr indent="0" lvl="0" marL="0" rtl="0" algn="l">
              <a:lnSpc>
                <a:spcPct val="100000"/>
              </a:lnSpc>
              <a:spcBef>
                <a:spcPts val="0"/>
              </a:spcBef>
              <a:spcAft>
                <a:spcPts val="0"/>
              </a:spcAft>
              <a:buClr>
                <a:schemeClr val="dk1"/>
              </a:buClr>
              <a:buSzPts val="1200"/>
              <a:buNone/>
            </a:pPr>
            <a:r>
              <a:rPr lang="fr-FR"/>
              <a:t>27% électricité</a:t>
            </a:r>
            <a:endParaRPr/>
          </a:p>
          <a:p>
            <a:pPr indent="0" lvl="0" marL="0" rtl="0" algn="l">
              <a:lnSpc>
                <a:spcPct val="100000"/>
              </a:lnSpc>
              <a:spcBef>
                <a:spcPts val="0"/>
              </a:spcBef>
              <a:spcAft>
                <a:spcPts val="0"/>
              </a:spcAft>
              <a:buClr>
                <a:schemeClr val="dk1"/>
              </a:buClr>
              <a:buSzPts val="1200"/>
              <a:buNone/>
            </a:pPr>
            <a:r>
              <a:rPr lang="fr-FR"/>
              <a:t>14% reste</a:t>
            </a:r>
            <a:endParaRPr/>
          </a:p>
          <a:p>
            <a:pPr indent="0" lvl="0" marL="0" rtl="0" algn="l">
              <a:lnSpc>
                <a:spcPct val="100000"/>
              </a:lnSpc>
              <a:spcBef>
                <a:spcPts val="0"/>
              </a:spcBef>
              <a:spcAft>
                <a:spcPts val="0"/>
              </a:spcAft>
              <a:buClr>
                <a:schemeClr val="dk1"/>
              </a:buClr>
              <a:buSzPts val="1200"/>
              <a:buNone/>
            </a:pPr>
            <a:r>
              <a:t/>
            </a:r>
            <a:endParaRPr/>
          </a:p>
          <a:p>
            <a:pPr indent="0" lvl="0" marL="0" marR="0" rtl="0" algn="l">
              <a:lnSpc>
                <a:spcPct val="100000"/>
              </a:lnSpc>
              <a:spcBef>
                <a:spcPts val="0"/>
              </a:spcBef>
              <a:spcAft>
                <a:spcPts val="0"/>
              </a:spcAft>
              <a:buClr>
                <a:schemeClr val="dk1"/>
              </a:buClr>
              <a:buSzPts val="1200"/>
              <a:buFont typeface="Arial"/>
              <a:buNone/>
            </a:pPr>
            <a:r>
              <a:rPr lang="fr-FR" u="sng">
                <a:solidFill>
                  <a:schemeClr val="hlink"/>
                </a:solidFill>
                <a:hlinkClick r:id="rId3"/>
              </a:rPr>
              <a:t>L’électricité consommée en Suisse en 2020 provenait à 76% des énergies renouvelables (admin.ch)</a:t>
            </a:r>
            <a:endParaRPr/>
          </a:p>
          <a:p>
            <a:pPr indent="0" lvl="0" marL="0" rtl="0" algn="l">
              <a:lnSpc>
                <a:spcPct val="100000"/>
              </a:lnSpc>
              <a:spcBef>
                <a:spcPts val="0"/>
              </a:spcBef>
              <a:spcAft>
                <a:spcPts val="0"/>
              </a:spcAft>
              <a:buClr>
                <a:schemeClr val="dk1"/>
              </a:buClr>
              <a:buSzPts val="1200"/>
              <a:buNone/>
            </a:pPr>
            <a:r>
              <a:rPr lang="fr-FR"/>
              <a:t>Mix de production électrique en Suisse en 2020 :</a:t>
            </a:r>
            <a:endParaRPr/>
          </a:p>
          <a:p>
            <a:pPr indent="0" lvl="0" marL="0" rtl="0" algn="l">
              <a:lnSpc>
                <a:spcPct val="100000"/>
              </a:lnSpc>
              <a:spcBef>
                <a:spcPts val="0"/>
              </a:spcBef>
              <a:spcAft>
                <a:spcPts val="0"/>
              </a:spcAft>
              <a:buClr>
                <a:schemeClr val="dk1"/>
              </a:buClr>
              <a:buSzPts val="1200"/>
              <a:buNone/>
            </a:pPr>
            <a:r>
              <a:rPr lang="fr-FR"/>
              <a:t>58% hydroelec</a:t>
            </a:r>
            <a:endParaRPr/>
          </a:p>
          <a:p>
            <a:pPr indent="0" lvl="0" marL="0" rtl="0" algn="l">
              <a:lnSpc>
                <a:spcPct val="100000"/>
              </a:lnSpc>
              <a:spcBef>
                <a:spcPts val="0"/>
              </a:spcBef>
              <a:spcAft>
                <a:spcPts val="0"/>
              </a:spcAft>
              <a:buClr>
                <a:schemeClr val="dk1"/>
              </a:buClr>
              <a:buSzPts val="1200"/>
              <a:buNone/>
            </a:pPr>
            <a:r>
              <a:rPr lang="fr-FR"/>
              <a:t>33% nucléaire</a:t>
            </a:r>
            <a:endParaRPr/>
          </a:p>
          <a:p>
            <a:pPr indent="0" lvl="0" marL="0" rtl="0" algn="l">
              <a:lnSpc>
                <a:spcPct val="100000"/>
              </a:lnSpc>
              <a:spcBef>
                <a:spcPts val="0"/>
              </a:spcBef>
              <a:spcAft>
                <a:spcPts val="0"/>
              </a:spcAft>
              <a:buClr>
                <a:schemeClr val="dk1"/>
              </a:buClr>
              <a:buSzPts val="1200"/>
              <a:buNone/>
            </a:pPr>
            <a:r>
              <a:rPr lang="fr-FR"/>
              <a:t>7% ENR</a:t>
            </a:r>
            <a:endParaRPr/>
          </a:p>
          <a:p>
            <a:pPr indent="0" lvl="0" marL="0" rtl="0" algn="l">
              <a:lnSpc>
                <a:spcPct val="100000"/>
              </a:lnSpc>
              <a:spcBef>
                <a:spcPts val="0"/>
              </a:spcBef>
              <a:spcAft>
                <a:spcPts val="0"/>
              </a:spcAft>
              <a:buClr>
                <a:schemeClr val="dk1"/>
              </a:buClr>
              <a:buSzPts val="1200"/>
              <a:buNone/>
            </a:pPr>
            <a:r>
              <a:rPr lang="fr-FR"/>
              <a:t>2% fossiles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Mix de consommation élec en Suisse en 2020 : </a:t>
            </a:r>
            <a:endParaRPr/>
          </a:p>
          <a:p>
            <a:pPr indent="0" lvl="0" marL="0" rtl="0" algn="l">
              <a:lnSpc>
                <a:spcPct val="100000"/>
              </a:lnSpc>
              <a:spcBef>
                <a:spcPts val="0"/>
              </a:spcBef>
              <a:spcAft>
                <a:spcPts val="0"/>
              </a:spcAft>
              <a:buClr>
                <a:schemeClr val="dk1"/>
              </a:buClr>
              <a:buSzPts val="1200"/>
              <a:buNone/>
            </a:pPr>
            <a:r>
              <a:rPr lang="fr-FR"/>
              <a:t>66% hydroelec</a:t>
            </a:r>
            <a:endParaRPr/>
          </a:p>
          <a:p>
            <a:pPr indent="0" lvl="0" marL="0" rtl="0" algn="l">
              <a:lnSpc>
                <a:spcPct val="100000"/>
              </a:lnSpc>
              <a:spcBef>
                <a:spcPts val="0"/>
              </a:spcBef>
              <a:spcAft>
                <a:spcPts val="0"/>
              </a:spcAft>
              <a:buClr>
                <a:schemeClr val="dk1"/>
              </a:buClr>
              <a:buSzPts val="1200"/>
              <a:buNone/>
            </a:pPr>
            <a:r>
              <a:rPr lang="fr-FR"/>
              <a:t>20% nucléaire</a:t>
            </a:r>
            <a:endParaRPr/>
          </a:p>
          <a:p>
            <a:pPr indent="0" lvl="0" marL="0" rtl="0" algn="l">
              <a:lnSpc>
                <a:spcPct val="100000"/>
              </a:lnSpc>
              <a:spcBef>
                <a:spcPts val="0"/>
              </a:spcBef>
              <a:spcAft>
                <a:spcPts val="0"/>
              </a:spcAft>
              <a:buClr>
                <a:schemeClr val="dk1"/>
              </a:buClr>
              <a:buSzPts val="1200"/>
              <a:buNone/>
            </a:pPr>
            <a:r>
              <a:rPr lang="fr-FR"/>
              <a:t>10% ENR</a:t>
            </a:r>
            <a:endParaRPr/>
          </a:p>
          <a:p>
            <a:pPr indent="0" lvl="0" marL="0" rtl="0" algn="l">
              <a:lnSpc>
                <a:spcPct val="100000"/>
              </a:lnSpc>
              <a:spcBef>
                <a:spcPts val="0"/>
              </a:spcBef>
              <a:spcAft>
                <a:spcPts val="0"/>
              </a:spcAft>
              <a:buClr>
                <a:schemeClr val="dk1"/>
              </a:buClr>
              <a:buSzPts val="1200"/>
              <a:buNone/>
            </a:pPr>
            <a:r>
              <a:rPr lang="fr-FR"/>
              <a:t>2% Fossiles</a:t>
            </a:r>
            <a:endParaRPr/>
          </a:p>
          <a:p>
            <a:pPr indent="0" lvl="0" marL="0" rtl="0" algn="l">
              <a:lnSpc>
                <a:spcPct val="100000"/>
              </a:lnSpc>
              <a:spcBef>
                <a:spcPts val="0"/>
              </a:spcBef>
              <a:spcAft>
                <a:spcPts val="0"/>
              </a:spcAft>
              <a:buClr>
                <a:schemeClr val="dk1"/>
              </a:buClr>
              <a:buSzPts val="1200"/>
              <a:buNone/>
            </a:pPr>
            <a:r>
              <a:rPr lang="fr-FR"/>
              <a:t>2% non vérifiables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a:p>
        </p:txBody>
      </p:sp>
      <p:sp>
        <p:nvSpPr>
          <p:cNvPr id="1257" name="Google Shape;1257;p16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2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2" name="Google Shape;1272;p2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chemeClr val="dk1"/>
              </a:buClr>
              <a:buSzPts val="480"/>
              <a:buNone/>
            </a:pPr>
            <a:r>
              <a:rPr i="1" lang="fr-FR" sz="700"/>
              <a:t>[Proposition d’interaction avec le public : demander « </a:t>
            </a:r>
            <a:r>
              <a:rPr lang="fr-FR" sz="700"/>
              <a:t>à votre avis, un portable, à quel moment dans sa vie, il commence à émettre du CO</a:t>
            </a:r>
            <a:r>
              <a:rPr baseline="-25000" lang="fr-FR" sz="700"/>
              <a:t>2</a:t>
            </a:r>
            <a:r>
              <a:rPr lang="fr-FR" sz="700"/>
              <a:t> ?</a:t>
            </a:r>
            <a:r>
              <a:rPr i="1" lang="fr-FR" sz="700"/>
              <a:t> » </a:t>
            </a:r>
            <a:r>
              <a:rPr lang="fr-FR" sz="700"/>
              <a:t>→</a:t>
            </a:r>
            <a:r>
              <a:rPr i="1" lang="fr-FR" sz="700"/>
              <a:t> 1</a:t>
            </a:r>
            <a:r>
              <a:rPr baseline="30000" i="1" lang="fr-FR" sz="700"/>
              <a:t>ère</a:t>
            </a:r>
            <a:r>
              <a:rPr i="1" lang="fr-FR" sz="700"/>
              <a:t> réponse probable du public : quand il est fabriqué ; puis certains dans l’assistance se diront alors probablement que pour le fabriquer, il faut des matières premières, et ils donneront une nouvelle réponse.]</a:t>
            </a:r>
            <a:endParaRPr sz="700"/>
          </a:p>
          <a:p>
            <a:pPr indent="0" lvl="0" marL="0" rtl="0" algn="l">
              <a:lnSpc>
                <a:spcPct val="60000"/>
              </a:lnSpc>
              <a:spcBef>
                <a:spcPts val="0"/>
              </a:spcBef>
              <a:spcAft>
                <a:spcPts val="0"/>
              </a:spcAft>
              <a:buClr>
                <a:schemeClr val="dk1"/>
              </a:buClr>
              <a:buSzPts val="480"/>
              <a:buNone/>
            </a:pPr>
            <a:r>
              <a:t/>
            </a:r>
            <a:endParaRPr sz="700" u="sng"/>
          </a:p>
          <a:p>
            <a:pPr indent="0" lvl="0" marL="0" rtl="0" algn="l">
              <a:lnSpc>
                <a:spcPct val="60000"/>
              </a:lnSpc>
              <a:spcBef>
                <a:spcPts val="0"/>
              </a:spcBef>
              <a:spcAft>
                <a:spcPts val="0"/>
              </a:spcAft>
              <a:buClr>
                <a:schemeClr val="dk1"/>
              </a:buClr>
              <a:buSzPts val="480"/>
              <a:buNone/>
            </a:pPr>
            <a:r>
              <a:rPr i="1" lang="fr-FR" sz="700"/>
              <a:t>[Clic]</a:t>
            </a:r>
            <a:r>
              <a:rPr lang="fr-FR" sz="700"/>
              <a:t> Effectivement, pour pouvoir utiliser un portable, il faut le fabriquer, et pour pouvoir le fabriquer, il faut commencer par récupérer les matières premières dont il est constitué.</a:t>
            </a:r>
            <a:endParaRPr sz="700"/>
          </a:p>
          <a:p>
            <a:pPr indent="0" lvl="0" marL="0" rtl="0" algn="l">
              <a:lnSpc>
                <a:spcPct val="60000"/>
              </a:lnSpc>
              <a:spcBef>
                <a:spcPts val="0"/>
              </a:spcBef>
              <a:spcAft>
                <a:spcPts val="0"/>
              </a:spcAft>
              <a:buClr>
                <a:schemeClr val="dk1"/>
              </a:buClr>
              <a:buSzPts val="480"/>
              <a:buNone/>
            </a:pPr>
            <a:r>
              <a:rPr lang="fr-FR" sz="700"/>
              <a:t>Ces matières premières sont le plus souvent tirées de minerais : </a:t>
            </a:r>
            <a:r>
              <a:rPr i="1" lang="fr-FR" sz="700"/>
              <a:t>[Clic]</a:t>
            </a:r>
            <a:r>
              <a:rPr lang="fr-FR" sz="700"/>
              <a:t> on peut citer l’étain, qui provient de divers endroits du monde ; le cobalt, que l’on trouve en Asie ou en Afrique ; ou encore le coltan, dont l’essentiel des réserves mondiales se trouvent dans un pays d’Afrique très démocratique et respectueux des droits de ses travailleurs que l’on appelle la République Démocratique du Congo – c’est forcément un pays démocratique, sinon, ce ne serait pas écrit dessus…</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Les minerais bruts, tels quels, on ne peut pas en faire grand-chose, donc il faut commencer par les raffiner, ce qui veut dire transporter les minerais jusqu’à une usine de raffinage, qui, généralement, ne se trouve pas au pied de la mine. Raffiner des minerais exige de consommer beaucoup d’énergie (chaleur et électricité), en général sous forme de charbon et de pétrole.</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Une fois raffinés, il faut transporter ces matériaux jusqu’à l’usine de fabrication – en général, située en Chine, donc transportés par bateau, qui consomme du fioul.</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i="1" lang="fr-FR" sz="700"/>
              <a:t>[Clic]</a:t>
            </a:r>
            <a:r>
              <a:rPr lang="fr-FR" sz="700"/>
              <a:t> À ce moment, on peut enfin fabriquer le portable. Mais fabriquer des puces électroniques consomme énormément d’électricité, et en Chine, l’électricité est ultra-majoritairement obtenue en brûlant du charbon.</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Une fois fabriqué, le portable est envoyé dans des entrepôts du pays où il va être vendu : donc transporté par bateau, puis par camion.</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i="1" lang="fr-FR" sz="700"/>
              <a:t>[Clic]</a:t>
            </a:r>
            <a:r>
              <a:rPr lang="fr-FR" sz="700"/>
              <a:t> Ensuite, le portable va voyager de l’entrepôt jusqu’au magasin : encore par camion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Et seulement ensuite, vous allez pouvoir l’acheter, puis l’utiliser. Et comment êtes-vous allé jusqu’au magasin, puis êtes rentré chez vous avec votre portable tout neuf ? En France, presque toujours en voiture. Et ne croyez pas qu’en commandant sur Internet, ce soit beaucoup mieux : votre portable n’arrive pas jusqu’à chez vous par l’opération du Saint-Esprit, il a bien fallu qu’un camion le transporte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Et une fois que vous avez marre de votre portable, vous le jetez, ou vous l’oubliez dans un tiroir : c’est la dernière phase de la vie du portable.</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i="1" lang="fr-FR" sz="700"/>
              <a:t>[Clic]</a:t>
            </a:r>
            <a:r>
              <a:rPr lang="fr-FR" sz="700"/>
              <a:t> Et à chacune de ces phases, il y a des émissions.</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[Clic]</a:t>
            </a:r>
            <a:r>
              <a:rPr lang="fr-FR" sz="700"/>
              <a:t> Quand vous entendez parler d’émissions de CO</a:t>
            </a:r>
            <a:r>
              <a:rPr baseline="-25000" lang="fr-FR" sz="700"/>
              <a:t>2</a:t>
            </a:r>
            <a:r>
              <a:rPr lang="fr-FR" sz="700"/>
              <a:t>, notamment dans les médias, il s’agit le plus souvent des émissions qui ont lieu sur le territoire national – ici, montrées par ce rectangle violet. Mais vous aurez compris que les émissions ne s’arrêtaient pas à la frontière : votre usage du portable génère des émissions à des tas d’étapes de sa vie où il n’est pas sur le territoire national. </a:t>
            </a:r>
            <a:endParaRPr sz="700"/>
          </a:p>
          <a:p>
            <a:pPr indent="0" lvl="0" marL="0" rtl="0" algn="l">
              <a:lnSpc>
                <a:spcPct val="60000"/>
              </a:lnSpc>
              <a:spcBef>
                <a:spcPts val="0"/>
              </a:spcBef>
              <a:spcAft>
                <a:spcPts val="0"/>
              </a:spcAft>
              <a:buClr>
                <a:schemeClr val="dk1"/>
              </a:buClr>
              <a:buSzPts val="480"/>
              <a:buNone/>
            </a:pPr>
            <a:r>
              <a:rPr i="1" lang="fr-FR" sz="700"/>
              <a:t>[Clic] </a:t>
            </a:r>
            <a:r>
              <a:rPr lang="fr-FR" sz="700"/>
              <a:t>En fait, il en émet à toutes les étapes de son cycle de vie – partout à l’intérieur de ce rectangle vert. Et ce rectangle vert, c’est ça, les véritables émissions engendrées par notre usage du portable. Et ça, c’est ce qu’on appelle « notre empreinte carbone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lang="fr-FR" sz="700"/>
              <a:t>Dans la suite de cette conférence, quand on parlera d’émissions de CO</a:t>
            </a:r>
            <a:r>
              <a:rPr baseline="-25000" lang="fr-FR" sz="700"/>
              <a:t>2</a:t>
            </a:r>
            <a:r>
              <a:rPr lang="fr-FR" sz="700"/>
              <a:t> et de gaz à effet de serre, on parlera donc toujours de ce qui se trouve dans le rectangle vert, parce que ce sont toutes ces émissions, et pas seulement celles qui ont lieu sur le sol français, qu’il va falloir réduire.</a:t>
            </a:r>
            <a:endParaRPr sz="700"/>
          </a:p>
          <a:p>
            <a:pPr indent="0" lvl="0" marL="0" rtl="0" algn="l">
              <a:lnSpc>
                <a:spcPct val="60000"/>
              </a:lnSpc>
              <a:spcBef>
                <a:spcPts val="0"/>
              </a:spcBef>
              <a:spcAft>
                <a:spcPts val="0"/>
              </a:spcAft>
              <a:buClr>
                <a:schemeClr val="dk1"/>
              </a:buClr>
              <a:buSzPts val="480"/>
              <a:buNone/>
            </a:pPr>
            <a:r>
              <a:t/>
            </a:r>
            <a:endParaRPr b="1" i="1" sz="700">
              <a:solidFill>
                <a:srgbClr val="595959"/>
              </a:solidFill>
            </a:endParaRPr>
          </a:p>
          <a:p>
            <a:pPr indent="0" lvl="0" marL="0" rtl="0" algn="l">
              <a:lnSpc>
                <a:spcPct val="60000"/>
              </a:lnSpc>
              <a:spcBef>
                <a:spcPts val="0"/>
              </a:spcBef>
              <a:spcAft>
                <a:spcPts val="0"/>
              </a:spcAft>
              <a:buClr>
                <a:srgbClr val="595959"/>
              </a:buClr>
              <a:buSzPts val="480"/>
              <a:buNone/>
            </a:pPr>
            <a:r>
              <a:rPr b="1" i="1" lang="fr-FR" sz="700">
                <a:solidFill>
                  <a:srgbClr val="595959"/>
                </a:solidFill>
              </a:rPr>
              <a:t>-----</a:t>
            </a:r>
            <a:endParaRPr sz="700"/>
          </a:p>
          <a:p>
            <a:pPr indent="0" lvl="0" marL="0" rtl="0" algn="l">
              <a:lnSpc>
                <a:spcPct val="60000"/>
              </a:lnSpc>
              <a:spcBef>
                <a:spcPts val="0"/>
              </a:spcBef>
              <a:spcAft>
                <a:spcPts val="0"/>
              </a:spcAft>
              <a:buClr>
                <a:schemeClr val="dk1"/>
              </a:buClr>
              <a:buSzPts val="480"/>
              <a:buNone/>
            </a:pPr>
            <a:r>
              <a:t/>
            </a:r>
            <a:endParaRPr sz="700">
              <a:solidFill>
                <a:srgbClr val="595959"/>
              </a:solidFill>
            </a:endParaRPr>
          </a:p>
          <a:p>
            <a:pPr indent="0" lvl="0" marL="0" rtl="0" algn="l">
              <a:lnSpc>
                <a:spcPct val="60000"/>
              </a:lnSpc>
              <a:spcBef>
                <a:spcPts val="0"/>
              </a:spcBef>
              <a:spcAft>
                <a:spcPts val="0"/>
              </a:spcAft>
              <a:buClr>
                <a:srgbClr val="595959"/>
              </a:buClr>
              <a:buSzPts val="480"/>
              <a:buNone/>
            </a:pPr>
            <a:r>
              <a:rPr b="1" i="1" lang="fr-FR" sz="700">
                <a:solidFill>
                  <a:srgbClr val="595959"/>
                </a:solidFill>
              </a:rPr>
              <a:t>COMMENTAIRES</a:t>
            </a:r>
            <a:endParaRPr sz="700"/>
          </a:p>
          <a:p>
            <a:pPr indent="0" lvl="0" marL="0" rtl="0" algn="l">
              <a:lnSpc>
                <a:spcPct val="60000"/>
              </a:lnSpc>
              <a:spcBef>
                <a:spcPts val="0"/>
              </a:spcBef>
              <a:spcAft>
                <a:spcPts val="0"/>
              </a:spcAft>
              <a:buClr>
                <a:schemeClr val="dk1"/>
              </a:buClr>
              <a:buSzPts val="480"/>
              <a:buNone/>
            </a:pPr>
            <a:r>
              <a:t/>
            </a:r>
            <a:endParaRPr b="1" i="1" sz="700">
              <a:solidFill>
                <a:srgbClr val="595959"/>
              </a:solidFill>
            </a:endParaRPr>
          </a:p>
          <a:p>
            <a:pPr indent="0" lvl="0" marL="0" rtl="0" algn="l">
              <a:lnSpc>
                <a:spcPct val="60000"/>
              </a:lnSpc>
              <a:spcBef>
                <a:spcPts val="0"/>
              </a:spcBef>
              <a:spcAft>
                <a:spcPts val="0"/>
              </a:spcAft>
              <a:buClr>
                <a:schemeClr val="dk1"/>
              </a:buClr>
              <a:buSzPts val="480"/>
              <a:buNone/>
            </a:pPr>
            <a:r>
              <a:rPr i="1" lang="fr-FR" sz="700"/>
              <a:t>Une version de la slide dans laquelle les petits nuages de CO</a:t>
            </a:r>
            <a:r>
              <a:rPr baseline="-25000" i="1" lang="fr-FR" sz="700"/>
              <a:t>2</a:t>
            </a:r>
            <a:r>
              <a:rPr i="1" lang="fr-FR" sz="700"/>
              <a:t> s’affichent à chaque étape du cycle de vie est disponible dans les slides additionnelles.</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i="1" lang="fr-FR" sz="700"/>
              <a:t>Pour une étude complète sur le cycle de fabrication du smartphone (au-delà de la seule empreinte carbone), présentant notamment les matériaux utilisés et une carte analogue à celle de la diapo (en plus détaillé), voir FNE / ADEME 2017: https://ged.fne.asso.fr/silverpeas/LinkFile/Key/784c9b6d-ac63-49d5-b437-4b59ceddf931/Note_FNE_empreinte_cachee_smartphones_sept2017.pdf</a:t>
            </a:r>
            <a:endParaRPr sz="700"/>
          </a:p>
          <a:p>
            <a:pPr indent="0" lvl="0" marL="0" rtl="0" algn="l">
              <a:lnSpc>
                <a:spcPct val="60000"/>
              </a:lnSpc>
              <a:spcBef>
                <a:spcPts val="0"/>
              </a:spcBef>
              <a:spcAft>
                <a:spcPts val="0"/>
              </a:spcAft>
              <a:buClr>
                <a:schemeClr val="dk1"/>
              </a:buClr>
              <a:buSzPts val="480"/>
              <a:buNone/>
            </a:pPr>
            <a:r>
              <a:rPr i="1" lang="fr-FR" sz="700"/>
              <a:t>À noter : la Stratégie Nationale Bas-Carbone surveille l’inventaire national des émissions (=le carré violet + les émissions générées par ce que la France produit et exporte) et non l’empreinte carbone (=le rectangle vert). La différence est de taille : en 2019, de l’ordre de 50% d’émissions en plus dans l’empreinte (9,9 t CO</a:t>
            </a:r>
            <a:r>
              <a:rPr baseline="-25000" i="1" lang="fr-FR" sz="700"/>
              <a:t>2</a:t>
            </a:r>
            <a:r>
              <a:rPr i="1" lang="fr-FR" sz="700"/>
              <a:t>e contre 6,5 t CO</a:t>
            </a:r>
            <a:r>
              <a:rPr baseline="-25000" i="1" lang="fr-FR" sz="700"/>
              <a:t>2</a:t>
            </a:r>
            <a:r>
              <a:rPr i="1" lang="fr-FR" sz="700"/>
              <a:t>e par Français en 2019, source ministère de l’écologie)</a:t>
            </a:r>
            <a:endParaRPr sz="700"/>
          </a:p>
        </p:txBody>
      </p:sp>
      <p:sp>
        <p:nvSpPr>
          <p:cNvPr id="1273" name="Google Shape;1273;p2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p2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9" name="Google Shape;1329;p2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Clr>
                <a:schemeClr val="dk1"/>
              </a:buClr>
              <a:buSzPts val="1200"/>
              <a:buNone/>
            </a:pPr>
            <a:r>
              <a:rPr lang="fr-FR"/>
              <a:t>Cette histoire du téléphone, on peut l’appliquer à tous les biens et services de la vie courante (y compris ceux qui ne passent pas par la Chine). Et vous avez compris où je veux en venir, le but du grand jeu des 2°C, ça va être de faire en sorte que les émissions engendrées par l’ensemble de ces choses indispensables à notre bien-être suivent la courbe « tout schuss » de tout à l’heure. Là, vous me direz « OK, mais tu ne m’as toujours pas dit comment on fait ça ». </a:t>
            </a:r>
            <a:endParaRPr/>
          </a:p>
          <a:p>
            <a:pPr indent="0" lvl="0" marL="0" rtl="0" algn="l">
              <a:lnSpc>
                <a:spcPct val="100000"/>
              </a:lnSpc>
              <a:spcBef>
                <a:spcPts val="0"/>
              </a:spcBef>
              <a:spcAft>
                <a:spcPts val="0"/>
              </a:spcAft>
              <a:buClr>
                <a:schemeClr val="dk1"/>
              </a:buClr>
              <a:buSzPts val="1200"/>
              <a:buNone/>
            </a:pPr>
            <a:r>
              <a:rPr lang="fr-FR"/>
              <a:t> </a:t>
            </a:r>
            <a:endParaRPr/>
          </a:p>
          <a:p>
            <a:pPr indent="0" lvl="0" marL="0" rtl="0" algn="l">
              <a:lnSpc>
                <a:spcPct val="100000"/>
              </a:lnSpc>
              <a:spcBef>
                <a:spcPts val="0"/>
              </a:spcBef>
              <a:spcAft>
                <a:spcPts val="0"/>
              </a:spcAft>
              <a:buClr>
                <a:schemeClr val="dk1"/>
              </a:buClr>
              <a:buSzPts val="1200"/>
              <a:buNone/>
            </a:pPr>
            <a:r>
              <a:rPr lang="fr-FR"/>
              <a:t>A partir de maintenant, on va s’adresser à vous comme si vous aviez décidé de réduire l’empreinte carbone de votre mode de vie. La 1</a:t>
            </a:r>
            <a:r>
              <a:rPr baseline="30000" lang="fr-FR"/>
              <a:t>ère</a:t>
            </a:r>
            <a:r>
              <a:rPr lang="fr-FR"/>
              <a:t> chose à faire pour réduire votre empreinte carbone, c’est de commencer par se demander à quoi elle ressemble.</a:t>
            </a:r>
            <a:endParaRPr/>
          </a:p>
        </p:txBody>
      </p:sp>
      <p:sp>
        <p:nvSpPr>
          <p:cNvPr id="1330" name="Google Shape;1330;p2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16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p16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marR="0" rtl="0" algn="l">
              <a:lnSpc>
                <a:spcPct val="80000"/>
              </a:lnSpc>
              <a:spcBef>
                <a:spcPts val="0"/>
              </a:spcBef>
              <a:spcAft>
                <a:spcPts val="0"/>
              </a:spcAft>
              <a:buClr>
                <a:schemeClr val="lt2"/>
              </a:buClr>
              <a:buSzPts val="2400"/>
              <a:buFont typeface="Arial"/>
              <a:buNone/>
            </a:pPr>
            <a:r>
              <a:rPr b="0" i="0" lang="fr-FR" sz="1679" u="none" cap="none" strike="noStrike">
                <a:solidFill>
                  <a:schemeClr val="lt2"/>
                </a:solidFill>
                <a:latin typeface="Arial"/>
                <a:ea typeface="Arial"/>
                <a:cs typeface="Arial"/>
                <a:sym typeface="Arial"/>
              </a:rPr>
              <a:t>Question à main levée : </a:t>
            </a:r>
            <a:endParaRPr sz="839"/>
          </a:p>
          <a:p>
            <a:pPr indent="0" lvl="0" marL="0" marR="0" rtl="0" algn="l">
              <a:lnSpc>
                <a:spcPct val="80000"/>
              </a:lnSpc>
              <a:spcBef>
                <a:spcPts val="0"/>
              </a:spcBef>
              <a:spcAft>
                <a:spcPts val="0"/>
              </a:spcAft>
              <a:buClr>
                <a:schemeClr val="lt2"/>
              </a:buClr>
              <a:buSzPts val="2400"/>
              <a:buFont typeface="Arial"/>
              <a:buNone/>
            </a:pPr>
            <a:r>
              <a:rPr b="0" i="0" lang="fr-FR" sz="1679" u="none" cap="none" strike="noStrike">
                <a:solidFill>
                  <a:schemeClr val="lt2"/>
                </a:solidFill>
                <a:latin typeface="Arial"/>
                <a:ea typeface="Arial"/>
                <a:cs typeface="Arial"/>
                <a:sym typeface="Arial"/>
              </a:rPr>
              <a:t>L’empreinte carbone d’un </a:t>
            </a:r>
            <a:r>
              <a:rPr lang="fr-FR" sz="1679">
                <a:solidFill>
                  <a:schemeClr val="lt2"/>
                </a:solidFill>
              </a:rPr>
              <a:t>habitant en Suisse est de l’ordre de : </a:t>
            </a:r>
            <a:endParaRPr sz="839"/>
          </a:p>
          <a:p>
            <a:pPr indent="0" lvl="0" marL="0" marR="0" rtl="0" algn="l">
              <a:lnSpc>
                <a:spcPct val="80000"/>
              </a:lnSpc>
              <a:spcBef>
                <a:spcPts val="0"/>
              </a:spcBef>
              <a:spcAft>
                <a:spcPts val="0"/>
              </a:spcAft>
              <a:buClr>
                <a:schemeClr val="lt2"/>
              </a:buClr>
              <a:buSzPts val="2400"/>
              <a:buFont typeface="Arial"/>
              <a:buNone/>
            </a:pPr>
            <a:r>
              <a:t/>
            </a:r>
            <a:endParaRPr sz="1679">
              <a:solidFill>
                <a:schemeClr val="lt2"/>
              </a:solidFill>
            </a:endParaRPr>
          </a:p>
          <a:p>
            <a:pPr indent="-457200" lvl="0" marL="457200" marR="0" rtl="0" algn="l">
              <a:lnSpc>
                <a:spcPct val="80000"/>
              </a:lnSpc>
              <a:spcBef>
                <a:spcPts val="0"/>
              </a:spcBef>
              <a:spcAft>
                <a:spcPts val="0"/>
              </a:spcAft>
              <a:buClr>
                <a:schemeClr val="lt2"/>
              </a:buClr>
              <a:buSzPts val="2400"/>
              <a:buFont typeface="Arial"/>
              <a:buAutoNum type="alphaLcParenR"/>
            </a:pPr>
            <a:r>
              <a:rPr b="0" i="0" lang="fr-FR" sz="1679" u="none" cap="none" strike="noStrike">
                <a:solidFill>
                  <a:schemeClr val="lt2"/>
                </a:solidFill>
                <a:latin typeface="Arial"/>
                <a:ea typeface="Arial"/>
                <a:cs typeface="Arial"/>
                <a:sym typeface="Arial"/>
              </a:rPr>
              <a:t>5t </a:t>
            </a:r>
            <a:r>
              <a:rPr i="0" lang="fr-FR" sz="1679" u="none" cap="none" strike="noStrike">
                <a:solidFill>
                  <a:schemeClr val="lt2"/>
                </a:solidFill>
                <a:latin typeface="Arial"/>
                <a:ea typeface="Arial"/>
                <a:cs typeface="Arial"/>
                <a:sym typeface="Arial"/>
              </a:rPr>
              <a:t>éq. </a:t>
            </a:r>
            <a:r>
              <a:rPr i="0" lang="fr-FR" sz="1679" u="none" cap="none" strike="noStrike">
                <a:solidFill>
                  <a:schemeClr val="lt2"/>
                </a:solidFill>
              </a:rPr>
              <a:t>CO</a:t>
            </a:r>
            <a:r>
              <a:rPr baseline="-25000" i="0" lang="fr-FR" sz="1679" u="none" cap="none" strike="noStrike">
                <a:solidFill>
                  <a:schemeClr val="lt2"/>
                </a:solidFill>
              </a:rPr>
              <a:t>2 </a:t>
            </a:r>
            <a:r>
              <a:rPr i="0" lang="fr-FR" sz="1679" u="none" cap="none" strike="noStrike">
                <a:solidFill>
                  <a:schemeClr val="lt2"/>
                </a:solidFill>
                <a:latin typeface="Arial"/>
                <a:ea typeface="Arial"/>
                <a:cs typeface="Arial"/>
                <a:sym typeface="Arial"/>
              </a:rPr>
              <a:t> par an</a:t>
            </a:r>
            <a:endParaRPr sz="839"/>
          </a:p>
          <a:p>
            <a:pPr indent="-457200" lvl="0" marL="457200" marR="0" rtl="0" algn="l">
              <a:lnSpc>
                <a:spcPct val="80000"/>
              </a:lnSpc>
              <a:spcBef>
                <a:spcPts val="0"/>
              </a:spcBef>
              <a:spcAft>
                <a:spcPts val="0"/>
              </a:spcAft>
              <a:buClr>
                <a:schemeClr val="lt2"/>
              </a:buClr>
              <a:buSzPts val="2400"/>
              <a:buFont typeface="Arial"/>
              <a:buAutoNum type="alphaLcParenR"/>
            </a:pPr>
            <a:r>
              <a:rPr b="0" i="0" lang="fr-FR" sz="1679" u="none" cap="none" strike="noStrike">
                <a:solidFill>
                  <a:schemeClr val="lt2"/>
                </a:solidFill>
                <a:latin typeface="Arial"/>
                <a:ea typeface="Arial"/>
                <a:cs typeface="Arial"/>
                <a:sym typeface="Arial"/>
              </a:rPr>
              <a:t>10t </a:t>
            </a:r>
            <a:r>
              <a:rPr i="0" lang="fr-FR" sz="1679" u="none" cap="none" strike="noStrike">
                <a:solidFill>
                  <a:schemeClr val="lt2"/>
                </a:solidFill>
                <a:latin typeface="Arial"/>
                <a:ea typeface="Arial"/>
                <a:cs typeface="Arial"/>
                <a:sym typeface="Arial"/>
              </a:rPr>
              <a:t>éq. </a:t>
            </a:r>
            <a:r>
              <a:rPr i="0" lang="fr-FR" sz="1679" u="none" cap="none" strike="noStrike">
                <a:solidFill>
                  <a:schemeClr val="lt2"/>
                </a:solidFill>
              </a:rPr>
              <a:t>CO</a:t>
            </a:r>
            <a:r>
              <a:rPr baseline="-25000" i="0" lang="fr-FR" sz="1679" u="none" cap="none" strike="noStrike">
                <a:solidFill>
                  <a:schemeClr val="lt2"/>
                </a:solidFill>
              </a:rPr>
              <a:t>2 </a:t>
            </a:r>
            <a:r>
              <a:rPr i="0" lang="fr-FR" sz="1679" u="none" cap="none" strike="noStrike">
                <a:solidFill>
                  <a:schemeClr val="lt2"/>
                </a:solidFill>
                <a:latin typeface="Arial"/>
                <a:ea typeface="Arial"/>
                <a:cs typeface="Arial"/>
                <a:sym typeface="Arial"/>
              </a:rPr>
              <a:t> par an</a:t>
            </a:r>
            <a:endParaRPr sz="839"/>
          </a:p>
          <a:p>
            <a:pPr indent="-457200" lvl="0" marL="457200" marR="0" rtl="0" algn="l">
              <a:lnSpc>
                <a:spcPct val="80000"/>
              </a:lnSpc>
              <a:spcBef>
                <a:spcPts val="0"/>
              </a:spcBef>
              <a:spcAft>
                <a:spcPts val="0"/>
              </a:spcAft>
              <a:buClr>
                <a:schemeClr val="lt2"/>
              </a:buClr>
              <a:buSzPts val="2400"/>
              <a:buFont typeface="Arial"/>
              <a:buAutoNum type="alphaLcParenR"/>
            </a:pPr>
            <a:r>
              <a:rPr lang="fr-FR" sz="1679">
                <a:solidFill>
                  <a:schemeClr val="lt2"/>
                </a:solidFill>
              </a:rPr>
              <a:t>12</a:t>
            </a:r>
            <a:r>
              <a:rPr b="0" i="0" lang="fr-FR" sz="1679" u="none" cap="none" strike="noStrike">
                <a:solidFill>
                  <a:schemeClr val="lt2"/>
                </a:solidFill>
                <a:latin typeface="Arial"/>
                <a:ea typeface="Arial"/>
                <a:cs typeface="Arial"/>
                <a:sym typeface="Arial"/>
              </a:rPr>
              <a:t>t </a:t>
            </a:r>
            <a:r>
              <a:rPr i="0" lang="fr-FR" sz="1679" u="none" cap="none" strike="noStrike">
                <a:solidFill>
                  <a:schemeClr val="lt2"/>
                </a:solidFill>
                <a:latin typeface="Arial"/>
                <a:ea typeface="Arial"/>
                <a:cs typeface="Arial"/>
                <a:sym typeface="Arial"/>
              </a:rPr>
              <a:t>éq. </a:t>
            </a:r>
            <a:r>
              <a:rPr i="0" lang="fr-FR" sz="1679" u="none" cap="none" strike="noStrike">
                <a:solidFill>
                  <a:schemeClr val="lt2"/>
                </a:solidFill>
              </a:rPr>
              <a:t>CO</a:t>
            </a:r>
            <a:r>
              <a:rPr baseline="-25000" i="0" lang="fr-FR" sz="1679" u="none" cap="none" strike="noStrike">
                <a:solidFill>
                  <a:schemeClr val="lt2"/>
                </a:solidFill>
              </a:rPr>
              <a:t>2 </a:t>
            </a:r>
            <a:r>
              <a:rPr i="0" lang="fr-FR" sz="1679" u="none" cap="none" strike="noStrike">
                <a:solidFill>
                  <a:schemeClr val="lt2"/>
                </a:solidFill>
                <a:latin typeface="Arial"/>
                <a:ea typeface="Arial"/>
                <a:cs typeface="Arial"/>
                <a:sym typeface="Arial"/>
              </a:rPr>
              <a:t> par an</a:t>
            </a:r>
            <a:endParaRPr sz="839"/>
          </a:p>
          <a:p>
            <a:pPr indent="-457200" lvl="0" marL="457200" marR="0" rtl="0" algn="l">
              <a:lnSpc>
                <a:spcPct val="80000"/>
              </a:lnSpc>
              <a:spcBef>
                <a:spcPts val="0"/>
              </a:spcBef>
              <a:spcAft>
                <a:spcPts val="0"/>
              </a:spcAft>
              <a:buClr>
                <a:schemeClr val="lt2"/>
              </a:buClr>
              <a:buSzPts val="2400"/>
              <a:buFont typeface="Arial"/>
              <a:buAutoNum type="alphaLcParenR"/>
            </a:pPr>
            <a:r>
              <a:rPr lang="fr-FR" sz="1679">
                <a:solidFill>
                  <a:schemeClr val="lt2"/>
                </a:solidFill>
                <a:latin typeface="Arial"/>
                <a:ea typeface="Arial"/>
                <a:cs typeface="Arial"/>
                <a:sym typeface="Arial"/>
              </a:rPr>
              <a:t>18t </a:t>
            </a:r>
            <a:r>
              <a:rPr i="0" lang="fr-FR" sz="1679" u="none" cap="none" strike="noStrike">
                <a:solidFill>
                  <a:schemeClr val="lt2"/>
                </a:solidFill>
                <a:latin typeface="Arial"/>
                <a:ea typeface="Arial"/>
                <a:cs typeface="Arial"/>
                <a:sym typeface="Arial"/>
              </a:rPr>
              <a:t>éq. </a:t>
            </a:r>
            <a:r>
              <a:rPr i="0" lang="fr-FR" sz="1679" u="none" cap="none" strike="noStrike">
                <a:solidFill>
                  <a:schemeClr val="lt2"/>
                </a:solidFill>
              </a:rPr>
              <a:t>CO</a:t>
            </a:r>
            <a:r>
              <a:rPr baseline="-25000" i="0" lang="fr-FR" sz="1679" u="none" cap="none" strike="noStrike">
                <a:solidFill>
                  <a:schemeClr val="lt2"/>
                </a:solidFill>
              </a:rPr>
              <a:t>2 </a:t>
            </a:r>
            <a:r>
              <a:rPr i="0" lang="fr-FR" sz="1679" u="none" cap="none" strike="noStrike">
                <a:solidFill>
                  <a:schemeClr val="lt2"/>
                </a:solidFill>
                <a:latin typeface="Arial"/>
                <a:ea typeface="Arial"/>
                <a:cs typeface="Arial"/>
                <a:sym typeface="Arial"/>
              </a:rPr>
              <a:t> par an</a:t>
            </a:r>
            <a:endParaRPr sz="839"/>
          </a:p>
          <a:p>
            <a:pPr indent="0" lvl="0" marL="0" marR="0" rtl="0" algn="l">
              <a:lnSpc>
                <a:spcPct val="80000"/>
              </a:lnSpc>
              <a:spcBef>
                <a:spcPts val="0"/>
              </a:spcBef>
              <a:spcAft>
                <a:spcPts val="0"/>
              </a:spcAft>
              <a:buClr>
                <a:schemeClr val="lt2"/>
              </a:buClr>
              <a:buSzPts val="2400"/>
              <a:buFont typeface="Arial"/>
              <a:buNone/>
            </a:pPr>
            <a:r>
              <a:t/>
            </a:r>
            <a:endParaRPr b="0" i="0" sz="1679" u="none" cap="none" strike="noStrike">
              <a:solidFill>
                <a:schemeClr val="lt2"/>
              </a:solidFill>
              <a:latin typeface="Arial"/>
              <a:ea typeface="Arial"/>
              <a:cs typeface="Arial"/>
              <a:sym typeface="Arial"/>
            </a:endParaRPr>
          </a:p>
          <a:p>
            <a:pPr indent="0" lvl="0" marL="0" marR="0" rtl="0" algn="l">
              <a:lnSpc>
                <a:spcPct val="80000"/>
              </a:lnSpc>
              <a:spcBef>
                <a:spcPts val="0"/>
              </a:spcBef>
              <a:spcAft>
                <a:spcPts val="0"/>
              </a:spcAft>
              <a:buClr>
                <a:schemeClr val="lt2"/>
              </a:buClr>
              <a:buSzPts val="2400"/>
              <a:buFont typeface="Arial"/>
              <a:buNone/>
            </a:pPr>
            <a:r>
              <a:rPr b="0" i="0" lang="fr-FR" sz="1679" u="none" cap="none" strike="noStrike">
                <a:solidFill>
                  <a:schemeClr val="lt2"/>
                </a:solidFill>
                <a:latin typeface="Arial"/>
                <a:ea typeface="Arial"/>
                <a:cs typeface="Arial"/>
                <a:sym typeface="Arial"/>
              </a:rPr>
              <a:t>Complément possible : </a:t>
            </a:r>
            <a:endParaRPr sz="839"/>
          </a:p>
          <a:p>
            <a:pPr indent="0" lvl="0" marL="0" marR="0" rtl="0" algn="l">
              <a:lnSpc>
                <a:spcPct val="80000"/>
              </a:lnSpc>
              <a:spcBef>
                <a:spcPts val="0"/>
              </a:spcBef>
              <a:spcAft>
                <a:spcPts val="0"/>
              </a:spcAft>
              <a:buClr>
                <a:schemeClr val="lt2"/>
              </a:buClr>
              <a:buSzPts val="2400"/>
              <a:buFont typeface="Arial"/>
              <a:buNone/>
            </a:pPr>
            <a:r>
              <a:rPr b="0" i="0" lang="fr-FR" sz="1679" u="none" cap="none" strike="noStrike">
                <a:solidFill>
                  <a:schemeClr val="lt2"/>
                </a:solidFill>
                <a:latin typeface="Arial"/>
                <a:ea typeface="Arial"/>
                <a:cs typeface="Arial"/>
                <a:sym typeface="Arial"/>
              </a:rPr>
              <a:t>1/ D'après vous, pour un habitant de Suisse, quel est le secteur émettant le plus de GES ?</a:t>
            </a:r>
            <a:endParaRPr sz="1679">
              <a:solidFill>
                <a:schemeClr val="lt2"/>
              </a:solidFill>
            </a:endParaRPr>
          </a:p>
          <a:p>
            <a:pPr indent="-457200" lvl="3" marL="457200" rtl="0" algn="l">
              <a:lnSpc>
                <a:spcPct val="80000"/>
              </a:lnSpc>
              <a:spcBef>
                <a:spcPts val="0"/>
              </a:spcBef>
              <a:spcAft>
                <a:spcPts val="0"/>
              </a:spcAft>
              <a:buClr>
                <a:schemeClr val="lt2"/>
              </a:buClr>
              <a:buSzPts val="2400"/>
              <a:buAutoNum type="alphaLcParenR"/>
            </a:pPr>
            <a:r>
              <a:rPr b="0" i="0" lang="fr-FR" sz="1679" u="none" cap="none" strike="noStrike">
                <a:solidFill>
                  <a:schemeClr val="lt2"/>
                </a:solidFill>
                <a:latin typeface="Arial"/>
                <a:ea typeface="Arial"/>
                <a:cs typeface="Arial"/>
                <a:sym typeface="Arial"/>
              </a:rPr>
              <a:t>Alimentation</a:t>
            </a:r>
            <a:endParaRPr sz="839"/>
          </a:p>
          <a:p>
            <a:pPr indent="-457200" lvl="0" marL="457200" marR="0" rtl="0" algn="l">
              <a:lnSpc>
                <a:spcPct val="80000"/>
              </a:lnSpc>
              <a:spcBef>
                <a:spcPts val="0"/>
              </a:spcBef>
              <a:spcAft>
                <a:spcPts val="0"/>
              </a:spcAft>
              <a:buClr>
                <a:schemeClr val="lt2"/>
              </a:buClr>
              <a:buSzPts val="2400"/>
              <a:buAutoNum type="alphaLcParenR"/>
            </a:pPr>
            <a:r>
              <a:rPr b="0" i="0" lang="fr-FR" sz="1679" u="none" cap="none" strike="noStrike">
                <a:solidFill>
                  <a:schemeClr val="lt2"/>
                </a:solidFill>
                <a:latin typeface="Arial"/>
                <a:ea typeface="Arial"/>
                <a:cs typeface="Arial"/>
                <a:sym typeface="Arial"/>
              </a:rPr>
              <a:t>Transports</a:t>
            </a:r>
            <a:endParaRPr sz="839"/>
          </a:p>
          <a:p>
            <a:pPr indent="-457200" lvl="0" marL="457200" marR="0" rtl="0" algn="l">
              <a:lnSpc>
                <a:spcPct val="80000"/>
              </a:lnSpc>
              <a:spcBef>
                <a:spcPts val="0"/>
              </a:spcBef>
              <a:spcAft>
                <a:spcPts val="0"/>
              </a:spcAft>
              <a:buClr>
                <a:schemeClr val="lt2"/>
              </a:buClr>
              <a:buSzPts val="2400"/>
              <a:buAutoNum type="alphaLcParenR"/>
            </a:pPr>
            <a:r>
              <a:rPr b="0" i="0" lang="fr-FR" sz="1679" u="none" cap="none" strike="noStrike">
                <a:solidFill>
                  <a:schemeClr val="lt2"/>
                </a:solidFill>
                <a:latin typeface="Arial"/>
                <a:ea typeface="Arial"/>
                <a:cs typeface="Arial"/>
                <a:sym typeface="Arial"/>
              </a:rPr>
              <a:t>Logements</a:t>
            </a:r>
            <a:endParaRPr sz="1679">
              <a:solidFill>
                <a:schemeClr val="lt2"/>
              </a:solidFill>
            </a:endParaRPr>
          </a:p>
          <a:p>
            <a:pPr indent="-457200" lvl="0" marL="457200" marR="0" rtl="0" algn="l">
              <a:lnSpc>
                <a:spcPct val="80000"/>
              </a:lnSpc>
              <a:spcBef>
                <a:spcPts val="0"/>
              </a:spcBef>
              <a:spcAft>
                <a:spcPts val="0"/>
              </a:spcAft>
              <a:buClr>
                <a:schemeClr val="lt2"/>
              </a:buClr>
              <a:buSzPts val="2400"/>
              <a:buAutoNum type="alphaLcParenR"/>
            </a:pPr>
            <a:r>
              <a:rPr lang="fr-FR" sz="1679">
                <a:solidFill>
                  <a:schemeClr val="lt2"/>
                </a:solidFill>
              </a:rPr>
              <a:t>Biens et services</a:t>
            </a:r>
            <a:endParaRPr sz="839" u="sng">
              <a:solidFill>
                <a:schemeClr val="hlink"/>
              </a:solidFill>
              <a:hlinkClick r:id="rId2"/>
            </a:endParaRPr>
          </a:p>
          <a:p>
            <a:pPr indent="-190500" lvl="0" marL="342900" marR="0" rtl="0" algn="l">
              <a:lnSpc>
                <a:spcPct val="80000"/>
              </a:lnSpc>
              <a:spcBef>
                <a:spcPts val="0"/>
              </a:spcBef>
              <a:spcAft>
                <a:spcPts val="0"/>
              </a:spcAft>
              <a:buClr>
                <a:schemeClr val="lt2"/>
              </a:buClr>
              <a:buSzPts val="2400"/>
              <a:buFont typeface="Arial"/>
              <a:buNone/>
            </a:pPr>
            <a:r>
              <a:t/>
            </a:r>
            <a:endParaRPr sz="839" u="sng">
              <a:solidFill>
                <a:schemeClr val="hlink"/>
              </a:solidFill>
              <a:hlinkClick r:id="rId3"/>
            </a:endParaRPr>
          </a:p>
          <a:p>
            <a:pPr indent="-190500" lvl="0" marL="342900" marR="0" rtl="0" algn="l">
              <a:lnSpc>
                <a:spcPct val="80000"/>
              </a:lnSpc>
              <a:spcBef>
                <a:spcPts val="0"/>
              </a:spcBef>
              <a:spcAft>
                <a:spcPts val="0"/>
              </a:spcAft>
              <a:buClr>
                <a:schemeClr val="lt2"/>
              </a:buClr>
              <a:buSzPts val="2400"/>
              <a:buFont typeface="Arial"/>
              <a:buNone/>
            </a:pPr>
            <a:r>
              <a:t/>
            </a:r>
            <a:endParaRPr sz="839" u="sng">
              <a:solidFill>
                <a:schemeClr val="hlink"/>
              </a:solidFill>
              <a:hlinkClick r:id="rId4"/>
            </a:endParaRPr>
          </a:p>
          <a:p>
            <a:pPr indent="-190500" lvl="0" marL="342900" marR="0" rtl="0" algn="l">
              <a:lnSpc>
                <a:spcPct val="80000"/>
              </a:lnSpc>
              <a:spcBef>
                <a:spcPts val="0"/>
              </a:spcBef>
              <a:spcAft>
                <a:spcPts val="0"/>
              </a:spcAft>
              <a:buClr>
                <a:schemeClr val="lt2"/>
              </a:buClr>
              <a:buSzPts val="2400"/>
              <a:buFont typeface="Arial"/>
              <a:buNone/>
            </a:pPr>
            <a:r>
              <a:rPr lang="fr-FR" sz="839" u="sng">
                <a:solidFill>
                  <a:schemeClr val="hlink"/>
                </a:solidFill>
                <a:hlinkClick r:id="rId5"/>
              </a:rPr>
              <a:t>Mentimeter</a:t>
            </a:r>
            <a:endParaRPr sz="839"/>
          </a:p>
          <a:p>
            <a:pPr indent="-190500" lvl="0" marL="342900" marR="0" rtl="0" algn="l">
              <a:lnSpc>
                <a:spcPct val="80000"/>
              </a:lnSpc>
              <a:spcBef>
                <a:spcPts val="0"/>
              </a:spcBef>
              <a:spcAft>
                <a:spcPts val="0"/>
              </a:spcAft>
              <a:buClr>
                <a:schemeClr val="lt2"/>
              </a:buClr>
              <a:buSzPts val="2400"/>
              <a:buFont typeface="Arial"/>
              <a:buNone/>
            </a:pPr>
            <a:r>
              <a:rPr lang="fr-FR" sz="839"/>
              <a:t>https://www.mentimeter.com/app/presentation/64acff87b2e7976a77c430db47298c89/729f9a136759</a:t>
            </a:r>
            <a:endParaRPr sz="839"/>
          </a:p>
        </p:txBody>
      </p:sp>
      <p:sp>
        <p:nvSpPr>
          <p:cNvPr id="1367" name="Google Shape;1367;p16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416" name="Google Shape;416;p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p2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5" name="Google Shape;1375;p2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Clr>
                <a:schemeClr val="dk1"/>
              </a:buClr>
              <a:buSzPts val="1200"/>
              <a:buNone/>
            </a:pPr>
            <a:r>
              <a:rPr lang="fr-FR"/>
              <a:t>Et votre empreinte, on peut la découper selon ce qui fait grosso modo votre quotidien, à savoir vous loger, vous déplacer, vous vêtir et vous équiper de tout l’indispensable attirail de la modernité, vous nourrir, et vous faire consacrer du temps par les autres.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[Interactions avec le public suggérées :]</a:t>
            </a:r>
            <a:endParaRPr/>
          </a:p>
          <a:p>
            <a:pPr indent="-181100" lvl="0" marL="181100" rtl="0" algn="l">
              <a:lnSpc>
                <a:spcPct val="100000"/>
              </a:lnSpc>
              <a:spcBef>
                <a:spcPts val="0"/>
              </a:spcBef>
              <a:spcAft>
                <a:spcPts val="0"/>
              </a:spcAft>
              <a:buClr>
                <a:srgbClr val="595959"/>
              </a:buClr>
              <a:buSzPts val="900"/>
              <a:buFont typeface="Arial"/>
              <a:buChar char="•"/>
            </a:pPr>
            <a:r>
              <a:rPr i="0" lang="fr-FR"/>
              <a:t>À</a:t>
            </a:r>
            <a:r>
              <a:rPr lang="fr-FR"/>
              <a:t> votre avis, qu’est-ce qui émet le plus, les transports ou l’alimentation ?</a:t>
            </a:r>
            <a:endParaRPr/>
          </a:p>
          <a:p>
            <a:pPr indent="-181100" lvl="0" marL="181100" rtl="0" algn="l">
              <a:lnSpc>
                <a:spcPct val="100000"/>
              </a:lnSpc>
              <a:spcBef>
                <a:spcPts val="0"/>
              </a:spcBef>
              <a:spcAft>
                <a:spcPts val="0"/>
              </a:spcAft>
              <a:buClr>
                <a:srgbClr val="595959"/>
              </a:buClr>
              <a:buSzPts val="900"/>
              <a:buFont typeface="Arial"/>
              <a:buChar char="•"/>
            </a:pPr>
            <a:r>
              <a:rPr i="0" lang="fr-FR"/>
              <a:t>À</a:t>
            </a:r>
            <a:r>
              <a:rPr lang="fr-FR"/>
              <a:t> votre avis, laquelle de ces activités de votre quotidien émet le plus de gaz à effet de serre ? Et la suivante ?</a:t>
            </a:r>
            <a:endParaRPr i="0"/>
          </a:p>
        </p:txBody>
      </p:sp>
      <p:sp>
        <p:nvSpPr>
          <p:cNvPr id="1376" name="Google Shape;1376;p2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p182:notes"/>
          <p:cNvSpPr/>
          <p:nvPr>
            <p:ph idx="2" type="sldImg"/>
          </p:nvPr>
        </p:nvSpPr>
        <p:spPr>
          <a:xfrm>
            <a:off x="439738" y="1252538"/>
            <a:ext cx="6008687" cy="33813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p182:notes"/>
          <p:cNvSpPr txBox="1"/>
          <p:nvPr>
            <p:ph idx="1" type="body"/>
          </p:nvPr>
        </p:nvSpPr>
        <p:spPr>
          <a:xfrm>
            <a:off x="688817" y="4822269"/>
            <a:ext cx="5510530" cy="3945493"/>
          </a:xfrm>
          <a:prstGeom prst="rect">
            <a:avLst/>
          </a:prstGeom>
          <a:noFill/>
          <a:ln>
            <a:noFill/>
          </a:ln>
        </p:spPr>
        <p:txBody>
          <a:bodyPr anchorCtr="0" anchor="t" bIns="48275" lIns="96600" spcFirstLastPara="1" rIns="96600" wrap="square" tIns="48275">
            <a:normAutofit/>
          </a:bodyPr>
          <a:lstStyle/>
          <a:p>
            <a:pPr indent="0" lvl="0" marL="0" rtl="0" algn="l">
              <a:lnSpc>
                <a:spcPct val="40000"/>
              </a:lnSpc>
              <a:spcBef>
                <a:spcPts val="0"/>
              </a:spcBef>
              <a:spcAft>
                <a:spcPts val="0"/>
              </a:spcAft>
              <a:buClr>
                <a:schemeClr val="dk1"/>
              </a:buClr>
              <a:buSzPts val="570"/>
              <a:buNone/>
            </a:pPr>
            <a:r>
              <a:rPr lang="fr-FR" sz="700"/>
              <a:t>SUISSE </a:t>
            </a:r>
            <a:endParaRPr/>
          </a:p>
          <a:p>
            <a:pPr indent="0" lvl="0" marL="0" rtl="0" algn="l">
              <a:lnSpc>
                <a:spcPct val="40000"/>
              </a:lnSpc>
              <a:spcBef>
                <a:spcPts val="0"/>
              </a:spcBef>
              <a:spcAft>
                <a:spcPts val="0"/>
              </a:spcAft>
              <a:buClr>
                <a:schemeClr val="dk1"/>
              </a:buClr>
              <a:buSzPts val="570"/>
              <a:buNone/>
            </a:pPr>
            <a:r>
              <a:rPr lang="fr-FR" sz="700"/>
              <a:t>Données concaténées de l’OFS de 2020</a:t>
            </a:r>
            <a:endParaRPr/>
          </a:p>
          <a:p>
            <a:pPr indent="0" lvl="0" marL="0" rtl="0" algn="l">
              <a:lnSpc>
                <a:spcPct val="40000"/>
              </a:lnSpc>
              <a:spcBef>
                <a:spcPts val="0"/>
              </a:spcBef>
              <a:spcAft>
                <a:spcPts val="0"/>
              </a:spcAft>
              <a:buClr>
                <a:schemeClr val="dk1"/>
              </a:buClr>
              <a:buSzPts val="570"/>
              <a:buNone/>
            </a:pPr>
            <a:r>
              <a:rPr lang="fr-FR" sz="839" u="sng">
                <a:solidFill>
                  <a:schemeClr val="hlink"/>
                </a:solidFill>
                <a:hlinkClick r:id="rId2"/>
              </a:rPr>
              <a:t>Comptes des émissions dans l'air des ménages et de l'économie, par branches (agrégées par sections) - 2000-2020 | Tableau | Office fédéral de la statistique (admin.ch)</a:t>
            </a:r>
            <a:endParaRPr sz="839"/>
          </a:p>
          <a:p>
            <a:pPr indent="0" lvl="0" marL="0" rtl="0" algn="l">
              <a:lnSpc>
                <a:spcPct val="40000"/>
              </a:lnSpc>
              <a:spcBef>
                <a:spcPts val="0"/>
              </a:spcBef>
              <a:spcAft>
                <a:spcPts val="0"/>
              </a:spcAft>
              <a:buClr>
                <a:schemeClr val="dk1"/>
              </a:buClr>
              <a:buSzPts val="570"/>
              <a:buNone/>
            </a:pPr>
            <a:r>
              <a:rPr lang="fr-FR" sz="839" u="sng">
                <a:solidFill>
                  <a:schemeClr val="hlink"/>
                </a:solidFill>
                <a:hlinkClick r:id="rId3"/>
              </a:rPr>
              <a:t>Comptes des émissions dans l'air - Plus de 60% de l'empreinte gaz à effet de serre de la Suisse est générée à l'étranger | Publication | Office fédéral de la statistique (admin.ch)</a:t>
            </a:r>
            <a:endParaRPr sz="839"/>
          </a:p>
          <a:p>
            <a:pPr indent="0" lvl="0" marL="0" rtl="0" algn="l">
              <a:lnSpc>
                <a:spcPct val="40000"/>
              </a:lnSpc>
              <a:spcBef>
                <a:spcPts val="0"/>
              </a:spcBef>
              <a:spcAft>
                <a:spcPts val="0"/>
              </a:spcAft>
              <a:buClr>
                <a:schemeClr val="dk1"/>
              </a:buClr>
              <a:buSzPts val="570"/>
              <a:buNone/>
            </a:pPr>
            <a:r>
              <a:rPr lang="fr-FR" sz="839" u="sng">
                <a:solidFill>
                  <a:schemeClr val="hlink"/>
                </a:solidFill>
                <a:hlinkClick r:id="rId4"/>
              </a:rPr>
              <a:t>Indicateur d'environnement – Émissions de gaz à effet de serre | Office fédéral de la statistique (admin.ch)</a:t>
            </a:r>
            <a:endParaRPr sz="839"/>
          </a:p>
          <a:p>
            <a:pPr indent="0" lvl="0" marL="0" rtl="0" algn="l">
              <a:lnSpc>
                <a:spcPct val="40000"/>
              </a:lnSpc>
              <a:spcBef>
                <a:spcPts val="0"/>
              </a:spcBef>
              <a:spcAft>
                <a:spcPts val="0"/>
              </a:spcAft>
              <a:buClr>
                <a:schemeClr val="dk1"/>
              </a:buClr>
              <a:buSzPts val="570"/>
              <a:buNone/>
            </a:pPr>
            <a:r>
              <a:rPr lang="fr-FR" sz="700"/>
              <a:t>Données aviation : vols depuis la Suisse en 2019 =&gt; 5,7 millions de tonnes de CO2 eq </a:t>
            </a:r>
            <a:endParaRPr/>
          </a:p>
          <a:p>
            <a:pPr indent="0" lvl="0" marL="0" rtl="0" algn="l">
              <a:lnSpc>
                <a:spcPct val="40000"/>
              </a:lnSpc>
              <a:spcBef>
                <a:spcPts val="0"/>
              </a:spcBef>
              <a:spcAft>
                <a:spcPts val="0"/>
              </a:spcAft>
              <a:buClr>
                <a:schemeClr val="dk1"/>
              </a:buClr>
              <a:buSzPts val="570"/>
              <a:buNone/>
            </a:pPr>
            <a:r>
              <a:rPr lang="fr-FR" sz="839" u="sng">
                <a:solidFill>
                  <a:schemeClr val="hlink"/>
                </a:solidFill>
                <a:hlinkClick r:id="rId5"/>
              </a:rPr>
              <a:t>Aviation et protection du climat : un rapport de l’OFAC met en évidence l’importance des carburants durables (admin.ch)</a:t>
            </a:r>
            <a:endParaRPr sz="700"/>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rPr lang="fr-FR" sz="700"/>
              <a:t>------------------------------------------------</a:t>
            </a:r>
            <a:endParaRPr/>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t/>
            </a:r>
            <a:endParaRPr sz="700"/>
          </a:p>
          <a:p>
            <a:pPr indent="0" lvl="0" marL="0" rtl="0" algn="l">
              <a:lnSpc>
                <a:spcPct val="40000"/>
              </a:lnSpc>
              <a:spcBef>
                <a:spcPts val="0"/>
              </a:spcBef>
              <a:spcAft>
                <a:spcPts val="0"/>
              </a:spcAft>
              <a:buClr>
                <a:schemeClr val="dk1"/>
              </a:buClr>
              <a:buSzPts val="570"/>
              <a:buNone/>
            </a:pPr>
            <a:r>
              <a:rPr lang="fr-FR" sz="700"/>
              <a:t>En fait, votre empreinte carbone, elle ressemble à ça. Ça, c’est le bilan carbone d’un.e Français.e moyen.ne de 2019 – chiffres avant covid donc. Cela donne donc à peu près 9,9 tonnes équivalent CO</a:t>
            </a:r>
            <a:r>
              <a:rPr baseline="-25000" lang="fr-FR" sz="700"/>
              <a:t>2</a:t>
            </a:r>
            <a:r>
              <a:rPr lang="fr-FR" sz="700"/>
              <a:t> par an. Ça veut dire que tous les jours, vous émettez plus de 25 kg de CO</a:t>
            </a:r>
            <a:r>
              <a:rPr baseline="-25000" lang="fr-FR" sz="700"/>
              <a:t>2</a:t>
            </a:r>
            <a:r>
              <a:rPr lang="fr-FR" sz="700"/>
              <a:t> </a:t>
            </a:r>
            <a:r>
              <a:rPr i="1" lang="fr-FR" sz="700"/>
              <a:t>(9,9 tonnes / 365 jours = 27,1 kg. De rien </a:t>
            </a:r>
            <a:r>
              <a:rPr lang="fr-FR" sz="700"/>
              <a:t>☺</a:t>
            </a:r>
            <a:r>
              <a:rPr i="1" lang="fr-FR" sz="700"/>
              <a:t>)</a:t>
            </a:r>
            <a:r>
              <a:rPr lang="fr-FR" sz="700"/>
              <a:t>. Imaginez-vous vous lever tous les matins avec un sac de plus de 25 kg sur le dos, dont vous relarguez le contenu dans l’air tout au long de la journée. Et vous recommencez le lendemain, le surlendemain, etc., à chaque fois avec un sac de plus de 25 kg sur le dos au moment de vous lever, dont vous relarguez le contenu tout au long de votre journée.</a:t>
            </a:r>
            <a:endParaRPr sz="700"/>
          </a:p>
          <a:p>
            <a:pPr indent="0" lvl="0" marL="0" rtl="0" algn="l">
              <a:lnSpc>
                <a:spcPct val="60000"/>
              </a:lnSpc>
              <a:spcBef>
                <a:spcPts val="0"/>
              </a:spcBef>
              <a:spcAft>
                <a:spcPts val="0"/>
              </a:spcAft>
              <a:buClr>
                <a:schemeClr val="dk1"/>
              </a:buClr>
              <a:buSzPts val="660"/>
              <a:buNone/>
            </a:pPr>
            <a:r>
              <a:t/>
            </a:r>
            <a:endParaRPr sz="700"/>
          </a:p>
          <a:p>
            <a:pPr indent="0" lvl="0" marL="0" rtl="0" algn="l">
              <a:lnSpc>
                <a:spcPct val="60000"/>
              </a:lnSpc>
              <a:spcBef>
                <a:spcPts val="0"/>
              </a:spcBef>
              <a:spcAft>
                <a:spcPts val="0"/>
              </a:spcAft>
              <a:buClr>
                <a:srgbClr val="595959"/>
              </a:buClr>
              <a:buSzPts val="900"/>
              <a:buNone/>
            </a:pPr>
            <a:r>
              <a:rPr lang="fr-FR" sz="700"/>
              <a:t>Une chose à avoir à l’esprit c’est qu’il y a de fortes disparités entre les Français (une moyenne trahit toujours), certains français vont avoir une empreinte bien plus importante et cela dépend notamment du niveau de vie et de richesses. Il y a ainsi une En bref généralement plus vous êtes riche, plus vous polluez. En France, les 10% les plus riches émettent ainsi en moyenne 3 fois plus que le Français moyen, et les 10% les plus pauvres, en moyenne 3 fois moins.</a:t>
            </a:r>
            <a:endParaRPr sz="700"/>
          </a:p>
          <a:p>
            <a:pPr indent="0" lvl="0" marL="0" rtl="0" algn="l">
              <a:lnSpc>
                <a:spcPct val="60000"/>
              </a:lnSpc>
              <a:spcBef>
                <a:spcPts val="0"/>
              </a:spcBef>
              <a:spcAft>
                <a:spcPts val="0"/>
              </a:spcAft>
              <a:buClr>
                <a:schemeClr val="dk1"/>
              </a:buClr>
              <a:buSzPts val="660"/>
              <a:buNone/>
            </a:pPr>
            <a:r>
              <a:t/>
            </a:r>
            <a:endParaRPr sz="700"/>
          </a:p>
          <a:p>
            <a:pPr indent="0" lvl="0" marL="0" rtl="0" algn="l">
              <a:lnSpc>
                <a:spcPct val="60000"/>
              </a:lnSpc>
              <a:spcBef>
                <a:spcPts val="0"/>
              </a:spcBef>
              <a:spcAft>
                <a:spcPts val="0"/>
              </a:spcAft>
              <a:buClr>
                <a:schemeClr val="dk1"/>
              </a:buClr>
              <a:buSzPts val="660"/>
              <a:buNone/>
            </a:pPr>
            <a:r>
              <a:rPr lang="fr-FR" sz="700"/>
              <a:t>On va passer chacune de ces thématiques en revue, et regarder pour chacune d’elles quelles sont les 3 initiatives que vous pouvez prendre en priorité là, tout de suite, dès que vous sortirez de cette pièce, pour y réduire les émissions de votre mode de vie. Et donc en creux, on va aussi vous indiquer celles qui sont moins prioritaires. C’est toutes celles dont on ne va pas parler : non pas qu’elles n’auraient pas d’impact, mais elles en auraient moins que d’autres. Est-ce qu’il vaut mieux couper l’eau quand on se lave les dents, ou éteindre la lumière en sortant d’une pièce ? Ça, c’est un cas facile, parce que ça ne nous change pas vraiment la vie de faire les deux, mais vous allez voir que ça n’est pas toujours le cas. Et comme il faut bien commencer par quelque chose, on va prioriser.</a:t>
            </a:r>
            <a:endParaRPr sz="700"/>
          </a:p>
          <a:p>
            <a:pPr indent="0" lvl="0" marL="0" rtl="0" algn="l">
              <a:lnSpc>
                <a:spcPct val="60000"/>
              </a:lnSpc>
              <a:spcBef>
                <a:spcPts val="0"/>
              </a:spcBef>
              <a:spcAft>
                <a:spcPts val="0"/>
              </a:spcAft>
              <a:buClr>
                <a:schemeClr val="dk1"/>
              </a:buClr>
              <a:buSzPts val="660"/>
              <a:buNone/>
            </a:pPr>
            <a:r>
              <a:t/>
            </a:r>
            <a:endParaRPr sz="700"/>
          </a:p>
          <a:p>
            <a:pPr indent="0" lvl="0" marL="0" rtl="0" algn="l">
              <a:lnSpc>
                <a:spcPct val="60000"/>
              </a:lnSpc>
              <a:spcBef>
                <a:spcPts val="0"/>
              </a:spcBef>
              <a:spcAft>
                <a:spcPts val="0"/>
              </a:spcAft>
              <a:buClr>
                <a:schemeClr val="dk1"/>
              </a:buClr>
              <a:buSzPts val="660"/>
              <a:buNone/>
            </a:pPr>
            <a:r>
              <a:rPr lang="fr-FR" sz="700"/>
              <a:t>Avant ça, je précise juste qu’on ne va pas traiter des services. Cette catégorie regroupe tout un tas d’activités, qui vont de l’éducation à la sécurité en passant par la santé ou la défense, sur lesquelles on ne va pas s’étendre, en considérant que vous pourrez difficilement avoir une influence significative sur les émissions de l’Éducation Nationale ou de l’armée en sortant d’ici.</a:t>
            </a:r>
            <a:endParaRPr sz="700"/>
          </a:p>
          <a:p>
            <a:pPr indent="0" lvl="0" marL="0" rtl="0" algn="l">
              <a:lnSpc>
                <a:spcPct val="60000"/>
              </a:lnSpc>
              <a:spcBef>
                <a:spcPts val="0"/>
              </a:spcBef>
              <a:spcAft>
                <a:spcPts val="0"/>
              </a:spcAft>
              <a:buClr>
                <a:schemeClr val="dk1"/>
              </a:buClr>
              <a:buSzPts val="660"/>
              <a:buNone/>
            </a:pPr>
            <a:r>
              <a:t/>
            </a:r>
            <a:endParaRPr b="1" i="1" sz="700">
              <a:solidFill>
                <a:srgbClr val="595959"/>
              </a:solidFill>
            </a:endParaRPr>
          </a:p>
          <a:p>
            <a:pPr indent="0" lvl="0" marL="0" rtl="0" algn="l">
              <a:lnSpc>
                <a:spcPct val="60000"/>
              </a:lnSpc>
              <a:spcBef>
                <a:spcPts val="0"/>
              </a:spcBef>
              <a:spcAft>
                <a:spcPts val="0"/>
              </a:spcAft>
              <a:buClr>
                <a:srgbClr val="595959"/>
              </a:buClr>
              <a:buSzPts val="660"/>
              <a:buNone/>
            </a:pPr>
            <a:r>
              <a:rPr b="1" i="1" lang="fr-FR" sz="700">
                <a:solidFill>
                  <a:srgbClr val="595959"/>
                </a:solidFill>
              </a:rPr>
              <a:t>-----</a:t>
            </a:r>
            <a:endParaRPr sz="700"/>
          </a:p>
          <a:p>
            <a:pPr indent="0" lvl="0" marL="0" rtl="0" algn="l">
              <a:lnSpc>
                <a:spcPct val="60000"/>
              </a:lnSpc>
              <a:spcBef>
                <a:spcPts val="0"/>
              </a:spcBef>
              <a:spcAft>
                <a:spcPts val="0"/>
              </a:spcAft>
              <a:buClr>
                <a:schemeClr val="dk1"/>
              </a:buClr>
              <a:buSzPts val="660"/>
              <a:buNone/>
            </a:pPr>
            <a:r>
              <a:t/>
            </a:r>
            <a:endParaRPr sz="700">
              <a:solidFill>
                <a:srgbClr val="595959"/>
              </a:solidFill>
            </a:endParaRPr>
          </a:p>
          <a:p>
            <a:pPr indent="0" lvl="0" marL="0" rtl="0" algn="l">
              <a:lnSpc>
                <a:spcPct val="60000"/>
              </a:lnSpc>
              <a:spcBef>
                <a:spcPts val="0"/>
              </a:spcBef>
              <a:spcAft>
                <a:spcPts val="0"/>
              </a:spcAft>
              <a:buClr>
                <a:srgbClr val="595959"/>
              </a:buClr>
              <a:buSzPts val="660"/>
              <a:buNone/>
            </a:pPr>
            <a:r>
              <a:rPr b="1" i="1" lang="fr-FR" sz="700">
                <a:solidFill>
                  <a:srgbClr val="595959"/>
                </a:solidFill>
              </a:rPr>
              <a:t>COMMENTAIRES</a:t>
            </a:r>
            <a:endParaRPr sz="700"/>
          </a:p>
          <a:p>
            <a:pPr indent="0" lvl="0" marL="0" rtl="0" algn="l">
              <a:lnSpc>
                <a:spcPct val="60000"/>
              </a:lnSpc>
              <a:spcBef>
                <a:spcPts val="0"/>
              </a:spcBef>
              <a:spcAft>
                <a:spcPts val="0"/>
              </a:spcAft>
              <a:buClr>
                <a:schemeClr val="dk1"/>
              </a:buClr>
              <a:buSzPts val="660"/>
              <a:buNone/>
            </a:pPr>
            <a:r>
              <a:rPr i="1" lang="fr-FR" sz="700"/>
              <a:t>Ces informations sont désormais mises à jour par le ministère de l’écologie, mais avec une méthodologie qui n’est pas encore stable (que MyCO2 by Carbone 4 est en train d’enrichir). Les chiffres présentés ici sont ceux publié par MyCO2 by Carbone4 en février 2022. Ils concernent 2019, pour avoir des chiffres avant Covid.</a:t>
            </a:r>
            <a:endParaRPr sz="700"/>
          </a:p>
          <a:p>
            <a:pPr indent="0" lvl="0" marL="0" rtl="0" algn="l">
              <a:lnSpc>
                <a:spcPct val="60000"/>
              </a:lnSpc>
              <a:spcBef>
                <a:spcPts val="0"/>
              </a:spcBef>
              <a:spcAft>
                <a:spcPts val="0"/>
              </a:spcAft>
              <a:buClr>
                <a:schemeClr val="dk1"/>
              </a:buClr>
              <a:buSzPts val="660"/>
              <a:buNone/>
            </a:pPr>
            <a:r>
              <a:t/>
            </a:r>
            <a:endParaRPr sz="700"/>
          </a:p>
          <a:p>
            <a:pPr indent="0" lvl="0" marL="0" rtl="0" algn="l">
              <a:lnSpc>
                <a:spcPct val="60000"/>
              </a:lnSpc>
              <a:spcBef>
                <a:spcPts val="0"/>
              </a:spcBef>
              <a:spcAft>
                <a:spcPts val="0"/>
              </a:spcAft>
              <a:buClr>
                <a:schemeClr val="dk1"/>
              </a:buClr>
              <a:buSzPts val="660"/>
              <a:buNone/>
            </a:pPr>
            <a:r>
              <a:rPr i="1" lang="fr-FR" sz="700"/>
              <a:t>Source: Le fichier de calcul est disponible ici :  </a:t>
            </a:r>
            <a:r>
              <a:rPr i="1" lang="fr-FR" sz="700" u="sng">
                <a:solidFill>
                  <a:srgbClr val="1155CC"/>
                </a:solidFill>
                <a:latin typeface="Arial"/>
                <a:ea typeface="Arial"/>
                <a:cs typeface="Arial"/>
                <a:sym typeface="Arial"/>
                <a:hlinkClick r:id="rId6">
                  <a:extLst>
                    <a:ext uri="{A12FA001-AC4F-418D-AE19-62706E023703}">
                      <ahyp:hlinkClr val="tx"/>
                    </a:ext>
                  </a:extLst>
                </a:hlinkClick>
              </a:rPr>
              <a:t>https://docs.google.com/spreadsheets/d/1TfqOUzLFreP517tAA8K9PdA2Yb7Eq2cv/edit?usp=sharing&amp;ouid=109208288263836363480&amp;rtpof=true&amp;sd=true</a:t>
            </a:r>
            <a:br>
              <a:rPr i="1" lang="fr-FR" sz="700"/>
            </a:br>
            <a:endParaRPr i="1" sz="700"/>
          </a:p>
          <a:p>
            <a:pPr indent="0" lvl="0" marL="0" rtl="0" algn="l">
              <a:lnSpc>
                <a:spcPct val="60000"/>
              </a:lnSpc>
              <a:spcBef>
                <a:spcPts val="0"/>
              </a:spcBef>
              <a:spcAft>
                <a:spcPts val="0"/>
              </a:spcAft>
              <a:buClr>
                <a:srgbClr val="595959"/>
              </a:buClr>
              <a:buSzPts val="900"/>
              <a:buNone/>
            </a:pPr>
            <a:r>
              <a:rPr i="1" lang="fr-FR" sz="700"/>
              <a:t>Note : les émissions liées à l’alimentation (exception faite des 10% ou 15% les plus pauvres) et liées au logement varient peu d’une classe sociale à une autre.</a:t>
            </a:r>
            <a:endParaRPr sz="700"/>
          </a:p>
          <a:p>
            <a:pPr indent="0" lvl="0" marL="0" rtl="0" algn="l">
              <a:lnSpc>
                <a:spcPct val="60000"/>
              </a:lnSpc>
              <a:spcBef>
                <a:spcPts val="0"/>
              </a:spcBef>
              <a:spcAft>
                <a:spcPts val="0"/>
              </a:spcAft>
              <a:buClr>
                <a:srgbClr val="595959"/>
              </a:buClr>
              <a:buSzPts val="900"/>
              <a:buNone/>
            </a:pPr>
            <a:r>
              <a:rPr i="1" lang="fr-FR" sz="700"/>
              <a:t>Le transport a un impact fort : 37% du bilan transport des CSP+ est dû à l’avion à des fins de loisirs (contre 16% en moyenne) ; les plus pauvres n’ont pas les moyens d’avoir une voiture, et leurs émissions de transport sont très faibles.</a:t>
            </a:r>
            <a:endParaRPr sz="700"/>
          </a:p>
          <a:p>
            <a:pPr indent="0" lvl="0" marL="0" rtl="0" algn="l">
              <a:lnSpc>
                <a:spcPct val="60000"/>
              </a:lnSpc>
              <a:spcBef>
                <a:spcPts val="0"/>
              </a:spcBef>
              <a:spcAft>
                <a:spcPts val="0"/>
              </a:spcAft>
              <a:buClr>
                <a:schemeClr val="dk1"/>
              </a:buClr>
              <a:buSzPts val="660"/>
              <a:buNone/>
            </a:pPr>
            <a:r>
              <a:t/>
            </a:r>
            <a:endParaRPr sz="700"/>
          </a:p>
          <a:p>
            <a:pPr indent="0" lvl="0" marL="0" rtl="0" algn="l">
              <a:lnSpc>
                <a:spcPct val="60000"/>
              </a:lnSpc>
              <a:spcBef>
                <a:spcPts val="0"/>
              </a:spcBef>
              <a:spcAft>
                <a:spcPts val="0"/>
              </a:spcAft>
              <a:buClr>
                <a:schemeClr val="dk1"/>
              </a:buClr>
              <a:buSzPts val="660"/>
              <a:buNone/>
            </a:pPr>
            <a:r>
              <a:rPr i="1" lang="fr-FR" sz="700"/>
              <a:t>Attention: la comparaison de l’empreinte carbone d’un Français moyen telle que calculée par Carbone 4 avec d’autres calculs d’empreinte carbone (par exemple celle d’un francilien dans le PCAE) n’est pas a priori possible, car la méthodologie ne sera probablement pas la même (ou en tout cas, on ne pourra pas en être sûr).</a:t>
            </a:r>
            <a:endParaRPr sz="700"/>
          </a:p>
          <a:p>
            <a:pPr indent="0" lvl="0" marL="0" rtl="0" algn="l">
              <a:lnSpc>
                <a:spcPct val="60000"/>
              </a:lnSpc>
              <a:spcBef>
                <a:spcPts val="0"/>
              </a:spcBef>
              <a:spcAft>
                <a:spcPts val="0"/>
              </a:spcAft>
              <a:buSzPts val="1400"/>
              <a:buNone/>
            </a:pPr>
            <a:r>
              <a:t/>
            </a:r>
            <a:endParaRPr sz="490"/>
          </a:p>
        </p:txBody>
      </p:sp>
      <p:sp>
        <p:nvSpPr>
          <p:cNvPr id="1392" name="Google Shape;1392;p182:notes"/>
          <p:cNvSpPr txBox="1"/>
          <p:nvPr>
            <p:ph idx="12" type="sldNum"/>
          </p:nvPr>
        </p:nvSpPr>
        <p:spPr>
          <a:xfrm>
            <a:off x="3901698" y="9517547"/>
            <a:ext cx="2984871" cy="502754"/>
          </a:xfrm>
          <a:prstGeom prst="rect">
            <a:avLst/>
          </a:prstGeom>
          <a:noFill/>
          <a:ln>
            <a:noFill/>
          </a:ln>
        </p:spPr>
        <p:txBody>
          <a:bodyPr anchorCtr="0" anchor="b" bIns="48275" lIns="96600" spcFirstLastPara="1" rIns="96600" wrap="square" tIns="48275">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p18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p18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228600" lvl="0" marL="457200" marR="0" rtl="0" algn="l">
              <a:lnSpc>
                <a:spcPct val="100000"/>
              </a:lnSpc>
              <a:spcBef>
                <a:spcPts val="0"/>
              </a:spcBef>
              <a:spcAft>
                <a:spcPts val="0"/>
              </a:spcAft>
              <a:buClr>
                <a:srgbClr val="000000"/>
              </a:buClr>
              <a:buSzPts val="1400"/>
              <a:buFont typeface="Arial"/>
              <a:buNone/>
            </a:pPr>
            <a:r>
              <a:rPr lang="fr-FR"/>
              <a:t>Biens et services 3,5t</a:t>
            </a:r>
            <a:endParaRPr/>
          </a:p>
          <a:p>
            <a:pPr indent="-228600" lvl="0" marL="457200" marR="0" rtl="0" algn="l">
              <a:lnSpc>
                <a:spcPct val="100000"/>
              </a:lnSpc>
              <a:spcBef>
                <a:spcPts val="0"/>
              </a:spcBef>
              <a:spcAft>
                <a:spcPts val="0"/>
              </a:spcAft>
              <a:buClr>
                <a:srgbClr val="000000"/>
              </a:buClr>
              <a:buSzPts val="1400"/>
              <a:buFont typeface="Arial"/>
              <a:buNone/>
            </a:pPr>
            <a:r>
              <a:rPr lang="fr-FR"/>
              <a:t>Transport 3,5t dont avion 1,7t et voiture 1,7t</a:t>
            </a:r>
            <a:endParaRPr/>
          </a:p>
          <a:p>
            <a:pPr indent="-228600" lvl="0" marL="457200" marR="0" rtl="0" algn="l">
              <a:lnSpc>
                <a:spcPct val="100000"/>
              </a:lnSpc>
              <a:spcBef>
                <a:spcPts val="0"/>
              </a:spcBef>
              <a:spcAft>
                <a:spcPts val="0"/>
              </a:spcAft>
              <a:buClr>
                <a:srgbClr val="000000"/>
              </a:buClr>
              <a:buSzPts val="1400"/>
              <a:buFont typeface="Arial"/>
              <a:buNone/>
            </a:pPr>
            <a:r>
              <a:rPr lang="fr-FR"/>
              <a:t>Alimentation 1,7t dont 0,4t pour le bœuf et le veau et 0,26t pour les produits laitiers</a:t>
            </a:r>
            <a:endParaRPr/>
          </a:p>
          <a:p>
            <a:pPr indent="-228600" lvl="0" marL="457200" marR="0" rtl="0" algn="l">
              <a:lnSpc>
                <a:spcPct val="100000"/>
              </a:lnSpc>
              <a:spcBef>
                <a:spcPts val="0"/>
              </a:spcBef>
              <a:spcAft>
                <a:spcPts val="0"/>
              </a:spcAft>
              <a:buClr>
                <a:srgbClr val="000000"/>
              </a:buClr>
              <a:buSzPts val="1400"/>
              <a:buFont typeface="Arial"/>
              <a:buNone/>
            </a:pPr>
            <a:r>
              <a:rPr lang="fr-FR"/>
              <a:t>Logement 2,9t dont 1,5t pour le chauffage</a:t>
            </a:r>
            <a:endParaRPr/>
          </a:p>
          <a:p>
            <a:pPr indent="-228600" lvl="0" marL="457200" marR="0" rtl="0" algn="l">
              <a:lnSpc>
                <a:spcPct val="100000"/>
              </a:lnSpc>
              <a:spcBef>
                <a:spcPts val="0"/>
              </a:spcBef>
              <a:spcAft>
                <a:spcPts val="0"/>
              </a:spcAft>
              <a:buClr>
                <a:srgbClr val="000000"/>
              </a:buClr>
              <a:buSzPts val="1400"/>
              <a:buFont typeface="Arial"/>
              <a:buNone/>
            </a:pPr>
            <a:r>
              <a:rPr lang="fr-FR"/>
              <a:t>https://www.letemps.ch/sciences/environnement/en-graphiques-quelles-sont-les-actions-les-plus-efficaces-pour-reduire-son-empreinte-carbone</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446" name="Google Shape;1446;p18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2" name="Shape 1482"/>
        <p:cNvGrpSpPr/>
        <p:nvPr/>
      </p:nvGrpSpPr>
      <p:grpSpPr>
        <a:xfrm>
          <a:off x="0" y="0"/>
          <a:ext cx="0" cy="0"/>
          <a:chOff x="0" y="0"/>
          <a:chExt cx="0" cy="0"/>
        </a:xfrm>
      </p:grpSpPr>
      <p:sp>
        <p:nvSpPr>
          <p:cNvPr id="1483" name="Google Shape;1483;p2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Transition: </a:t>
            </a:r>
            <a:r>
              <a:rPr lang="fr-FR"/>
              <a:t>Maintenant on va parler de notre activité du quotidien qui est la plus émettrice de gaz à effet de serre dans ce pays : les transports de personnes.</a:t>
            </a:r>
            <a:endParaRPr/>
          </a:p>
        </p:txBody>
      </p:sp>
      <p:sp>
        <p:nvSpPr>
          <p:cNvPr id="1484" name="Google Shape;1484;p2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2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La mobilité est inhérente à notre fonctionnement. De tout temps, les hommes se sont déplacés. Les nouveaux moyens de locomotion : la voiture, l’avion… nous ont permis d’aller de plus en plus loin, de plus en plus souvent. </a:t>
            </a:r>
            <a:r>
              <a:rPr i="1" lang="fr-FR">
                <a:solidFill>
                  <a:srgbClr val="595959"/>
                </a:solidFill>
              </a:rPr>
              <a:t>[Clic]</a:t>
            </a:r>
            <a:r>
              <a:rPr lang="fr-FR">
                <a:solidFill>
                  <a:srgbClr val="595959"/>
                </a:solidFill>
              </a:rPr>
              <a:t> </a:t>
            </a:r>
            <a:r>
              <a:rPr lang="fr-FR" u="none">
                <a:solidFill>
                  <a:srgbClr val="595959"/>
                </a:solidFill>
              </a:rPr>
              <a:t>Aujourd’hui nous parcourons plus de </a:t>
            </a:r>
            <a:r>
              <a:rPr lang="fr-FR" u="none" strike="sngStrike">
                <a:solidFill>
                  <a:srgbClr val="595959"/>
                </a:solidFill>
              </a:rPr>
              <a:t>12 000</a:t>
            </a:r>
            <a:r>
              <a:rPr lang="fr-FR" u="none">
                <a:solidFill>
                  <a:srgbClr val="595959"/>
                </a:solidFill>
              </a:rPr>
              <a:t> 24 000 kilomètres par an</a:t>
            </a:r>
            <a:r>
              <a:rPr lang="fr-FR">
                <a:solidFill>
                  <a:srgbClr val="595959"/>
                </a:solidFill>
              </a:rPr>
              <a:t>, soit à peu près </a:t>
            </a:r>
            <a:r>
              <a:rPr lang="fr-FR">
                <a:solidFill>
                  <a:srgbClr val="595959"/>
                </a:solidFill>
                <a:highlight>
                  <a:srgbClr val="FFFF00"/>
                </a:highlight>
              </a:rPr>
              <a:t>2 fois la distance Genève - Hawaii </a:t>
            </a:r>
            <a:r>
              <a:rPr lang="fr-FR" strike="sngStrike">
                <a:solidFill>
                  <a:srgbClr val="595959"/>
                </a:solidFill>
              </a:rPr>
              <a:t>la distance Paris – Indonésie/Bali </a:t>
            </a:r>
            <a:r>
              <a:rPr lang="fr-FR" u="sng">
                <a:solidFill>
                  <a:srgbClr val="595959"/>
                </a:solidFill>
              </a:rPr>
              <a:t>(à adapter avant la conférence)</a:t>
            </a:r>
            <a:r>
              <a:rPr lang="fr-FR">
                <a:solidFill>
                  <a:srgbClr val="595959"/>
                </a:solidFill>
              </a:rPr>
              <a:t>. Bien sûr, c’est une moyenne, beaucoup de Suisses </a:t>
            </a:r>
            <a:r>
              <a:rPr lang="fr-FR" strike="sngStrike">
                <a:solidFill>
                  <a:srgbClr val="595959"/>
                </a:solidFill>
              </a:rPr>
              <a:t>Français</a:t>
            </a:r>
            <a:r>
              <a:rPr lang="fr-FR">
                <a:solidFill>
                  <a:srgbClr val="595959"/>
                </a:solidFill>
              </a:rPr>
              <a:t> se déplacent moins, notamment en avion, tandis que d’autres se déplacent bien plus.</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On sait que nos déplacements sont aujourd’hui à l’origine de nombreuses émissions de GES et participent au changement climatique. S’il est inutile d’imaginer arrêter de se déplacer, il est pertinent de réfléchir à la façon dont nous le faisons </a:t>
            </a:r>
            <a:r>
              <a:rPr i="1" lang="fr-FR">
                <a:solidFill>
                  <a:srgbClr val="595959"/>
                </a:solidFill>
              </a:rPr>
              <a:t>(c’est-à-dire en raisonnant par grandes catégories de ce qui justifie telle ou telle mobilité),</a:t>
            </a:r>
            <a:r>
              <a:rPr lang="fr-FR">
                <a:solidFill>
                  <a:srgbClr val="595959"/>
                </a:solidFill>
              </a:rPr>
              <a:t> et quels moyens alternatifs peuvent être utilisés.</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On va donc se poser deux questions : Pour quelles raisons se déplace-t-on ? Et ensuite, quel moyen de transport utilise-t-on pour chacun de ces types de déplacements ?</a:t>
            </a:r>
            <a:endParaRPr/>
          </a:p>
          <a:p>
            <a:pPr indent="0" lvl="0" marL="0" rtl="0" algn="l">
              <a:lnSpc>
                <a:spcPct val="100000"/>
              </a:lnSpc>
              <a:spcBef>
                <a:spcPts val="0"/>
              </a:spcBef>
              <a:spcAft>
                <a:spcPts val="0"/>
              </a:spcAft>
              <a:buClr>
                <a:srgbClr val="595959"/>
              </a:buClr>
              <a:buSzPts val="1200"/>
              <a:buNone/>
            </a:pPr>
            <a:r>
              <a:rPr lang="fr-FR">
                <a:solidFill>
                  <a:srgbClr val="595959"/>
                </a:solidFill>
              </a:rPr>
              <a:t>Pourquoi est-il intéressant de se poser ces questions ? Parce que le moyen pour réduire les émissions des déplacements sera différente, et adaptée à chacun des types de déplacements.</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Commençons par : pour quelles raisons se déplace-t-on ? </a:t>
            </a:r>
            <a:r>
              <a:rPr i="1" lang="fr-FR">
                <a:solidFill>
                  <a:srgbClr val="595959"/>
                </a:solidFill>
              </a:rPr>
              <a:t>[Clic]</a:t>
            </a:r>
            <a:r>
              <a:rPr lang="fr-FR">
                <a:solidFill>
                  <a:srgbClr val="595959"/>
                </a:solidFill>
              </a:rPr>
              <a:t> </a:t>
            </a:r>
            <a:endParaRPr/>
          </a:p>
          <a:p>
            <a:pPr indent="0" lvl="0" marL="0" rtl="0" algn="l">
              <a:lnSpc>
                <a:spcPct val="100000"/>
              </a:lnSpc>
              <a:spcBef>
                <a:spcPts val="0"/>
              </a:spcBef>
              <a:spcAft>
                <a:spcPts val="0"/>
              </a:spcAft>
              <a:buClr>
                <a:schemeClr val="dk1"/>
              </a:buClr>
              <a:buSzPts val="1200"/>
              <a:buNone/>
            </a:pPr>
            <a:r>
              <a:t/>
            </a:r>
            <a:endParaRPr b="1" i="1">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a:p>
          <a:p>
            <a:pPr indent="0" lvl="0" marL="0" rtl="0" algn="l">
              <a:lnSpc>
                <a:spcPct val="100000"/>
              </a:lnSpc>
              <a:spcBef>
                <a:spcPts val="0"/>
              </a:spcBef>
              <a:spcAft>
                <a:spcPts val="0"/>
              </a:spcAft>
              <a:buClr>
                <a:schemeClr val="dk1"/>
              </a:buClr>
              <a:buSzPts val="1200"/>
              <a:buNone/>
            </a:pPr>
            <a:r>
              <a:t/>
            </a:r>
            <a:endParaRPr b="1" i="1" sz="1300">
              <a:solidFill>
                <a:srgbClr val="595959"/>
              </a:solidFill>
            </a:endParaRPr>
          </a:p>
          <a:p>
            <a:pPr indent="0" lvl="0" marL="0" rtl="0" algn="l">
              <a:lnSpc>
                <a:spcPct val="100000"/>
              </a:lnSpc>
              <a:spcBef>
                <a:spcPts val="0"/>
              </a:spcBef>
              <a:spcAft>
                <a:spcPts val="0"/>
              </a:spcAft>
              <a:buClr>
                <a:srgbClr val="595959"/>
              </a:buClr>
              <a:buSzPts val="1200"/>
              <a:buNone/>
            </a:pPr>
            <a:r>
              <a:rPr i="1" lang="fr-FR">
                <a:solidFill>
                  <a:srgbClr val="595959"/>
                </a:solidFill>
              </a:rPr>
              <a:t>Source : périmètre France issu de l’ENDT 2008 ; cette étude déplacement est réalisée tous les 10 ans environ, et on n’a pas encore intégrée les données de la version publiée en 2021</a:t>
            </a:r>
            <a:endParaRPr/>
          </a:p>
          <a:p>
            <a:pPr indent="0" lvl="0" marL="0" rtl="0" algn="l">
              <a:lnSpc>
                <a:spcPct val="100000"/>
              </a:lnSpc>
              <a:spcBef>
                <a:spcPts val="0"/>
              </a:spcBef>
              <a:spcAft>
                <a:spcPts val="0"/>
              </a:spcAft>
              <a:buClr>
                <a:srgbClr val="595959"/>
              </a:buClr>
              <a:buSzPts val="1200"/>
              <a:buNone/>
            </a:pPr>
            <a:r>
              <a:rPr b="0" i="1" lang="fr-FR">
                <a:solidFill>
                  <a:srgbClr val="595959"/>
                </a:solidFill>
              </a:rPr>
              <a:t>Source CH : Office Nationale des Statistiques, chiffres 2015. 24850 km / an dont 9000 km en avion soit 36%</a:t>
            </a:r>
            <a:endParaRPr b="0" i="1">
              <a:solidFill>
                <a:srgbClr val="595959"/>
              </a:solidFill>
            </a:endParaRPr>
          </a:p>
        </p:txBody>
      </p:sp>
      <p:sp>
        <p:nvSpPr>
          <p:cNvPr id="1496" name="Google Shape;1496;p2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p2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rPr>
              <a:t>Tout d’abord, pour aller au travail, à l’école, aller faire ses courses, etc. : ce sont les trajets du quotidien. En général, ce sont des trajets de courte distance, et ce sont presque toujours des trajets subis : qui peut choisir de ne pas se déplacer pour aller au travail ?</a:t>
            </a:r>
            <a:endParaRPr/>
          </a:p>
          <a:p>
            <a:pPr indent="0" lvl="0" marL="0" rtl="0" algn="l">
              <a:lnSpc>
                <a:spcPct val="100000"/>
              </a:lnSpc>
              <a:spcBef>
                <a:spcPts val="0"/>
              </a:spcBef>
              <a:spcAft>
                <a:spcPts val="0"/>
              </a:spcAft>
              <a:buClr>
                <a:srgbClr val="595959"/>
              </a:buClr>
              <a:buSzPts val="1200"/>
              <a:buNone/>
            </a:pPr>
            <a:r>
              <a:rPr lang="fr-FR">
                <a:solidFill>
                  <a:srgbClr val="595959"/>
                </a:solidFill>
              </a:rPr>
              <a:t>On fait aussi des déplacements plus longs, moins fréquents, mais malgré tout récurrents : par exemple, pour aller au cinéma, ou en forêt, ou aller voir la grand-mère, etc..</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r>
              <a:rPr lang="fr-FR">
                <a:solidFill>
                  <a:srgbClr val="595959"/>
                </a:solidFill>
              </a:rPr>
              <a:t> Enfin, on fait des trajets peu fréquents, mais beaucoup plus longs, comme par exemple pour aller en vacances, rendre visite à de la famille lointaine, etc. Le plus souvent, ces trajets sont des trajets choisis : quand on part en vacances, on choisit sa destination, ce qui veut dire qu’on pourrait tout aussi bien choisir une destination beaucoup plus proche… voire choisir de ne pas partir !</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Au total, les trajets du quotidien et les trajets récurrents représentent une grosse moitié du nombre de kilomètres que les Français parcourent, et les trajets longue distance, une petite moitié.</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Si, à présent, on regarde quels moyens de transport on utilise pour effectuer ces déplacements, et ce qu’ils représentent dans l’ensemble des émissions : </a:t>
            </a:r>
            <a:r>
              <a:rPr i="1" lang="fr-FR">
                <a:solidFill>
                  <a:srgbClr val="595959"/>
                </a:solidFill>
              </a:rPr>
              <a:t>[Clic]</a:t>
            </a:r>
            <a:r>
              <a:rPr lang="fr-FR">
                <a:solidFill>
                  <a:srgbClr val="595959"/>
                </a:solidFill>
              </a:rPr>
              <a:t> </a:t>
            </a:r>
            <a:endParaRPr/>
          </a:p>
          <a:p>
            <a:pPr indent="0" lvl="0" marL="0" rtl="0" algn="l">
              <a:lnSpc>
                <a:spcPct val="100000"/>
              </a:lnSpc>
              <a:spcBef>
                <a:spcPts val="0"/>
              </a:spcBef>
              <a:spcAft>
                <a:spcPts val="0"/>
              </a:spcAft>
              <a:buClr>
                <a:srgbClr val="595959"/>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Pour la Suisse, pas de répartition par rapport aux distances parcourus mais par rapport à la typologie des déplacements. </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Source : Office nationale des statistiques, chiffres de 2015</a:t>
            </a:r>
            <a:endParaRPr i="1"/>
          </a:p>
          <a:p>
            <a:pPr indent="0" lvl="0" marL="0" rtl="0" algn="l">
              <a:lnSpc>
                <a:spcPct val="100000"/>
              </a:lnSpc>
              <a:spcBef>
                <a:spcPts val="0"/>
              </a:spcBef>
              <a:spcAft>
                <a:spcPts val="0"/>
              </a:spcAft>
              <a:buClr>
                <a:schemeClr val="dk1"/>
              </a:buClr>
              <a:buSzPts val="1200"/>
              <a:buNone/>
            </a:pPr>
            <a:r>
              <a:t/>
            </a:r>
            <a:endParaRPr/>
          </a:p>
        </p:txBody>
      </p:sp>
      <p:sp>
        <p:nvSpPr>
          <p:cNvPr id="1515" name="Google Shape;1515;p2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2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181100" lvl="0" marL="181100" rtl="0" algn="l">
              <a:lnSpc>
                <a:spcPct val="100000"/>
              </a:lnSpc>
              <a:spcBef>
                <a:spcPts val="0"/>
              </a:spcBef>
              <a:spcAft>
                <a:spcPts val="0"/>
              </a:spcAft>
              <a:buClr>
                <a:srgbClr val="595959"/>
              </a:buClr>
              <a:buSzPts val="900"/>
              <a:buFont typeface="Arial"/>
              <a:buChar char="•"/>
            </a:pPr>
            <a:r>
              <a:rPr lang="fr-FR">
                <a:solidFill>
                  <a:srgbClr val="595959"/>
                </a:solidFill>
              </a:rPr>
              <a:t>Nous utilisons majoritairement la voiture qui représente 64% </a:t>
            </a:r>
            <a:r>
              <a:rPr lang="fr-FR" strike="sngStrike">
                <a:solidFill>
                  <a:srgbClr val="595959"/>
                </a:solidFill>
              </a:rPr>
              <a:t>77%</a:t>
            </a:r>
            <a:r>
              <a:rPr lang="fr-FR">
                <a:solidFill>
                  <a:srgbClr val="595959"/>
                </a:solidFill>
              </a:rPr>
              <a:t> des émissions totales !</a:t>
            </a:r>
            <a:endParaRPr/>
          </a:p>
          <a:p>
            <a:pPr indent="-181100" lvl="0" marL="181100" rtl="0" algn="l">
              <a:lnSpc>
                <a:spcPct val="100000"/>
              </a:lnSpc>
              <a:spcBef>
                <a:spcPts val="0"/>
              </a:spcBef>
              <a:spcAft>
                <a:spcPts val="0"/>
              </a:spcAft>
              <a:buClr>
                <a:srgbClr val="595959"/>
              </a:buClr>
              <a:buSzPts val="900"/>
              <a:buFont typeface="Arial"/>
              <a:buChar char="•"/>
            </a:pPr>
            <a:r>
              <a:rPr i="1" lang="fr-FR">
                <a:solidFill>
                  <a:srgbClr val="595959"/>
                </a:solidFill>
              </a:rPr>
              <a:t>[Clic]</a:t>
            </a:r>
            <a:r>
              <a:rPr lang="fr-FR">
                <a:solidFill>
                  <a:srgbClr val="595959"/>
                </a:solidFill>
              </a:rPr>
              <a:t> L’avion, </a:t>
            </a:r>
            <a:r>
              <a:rPr lang="fr-FR" strike="noStrike">
                <a:solidFill>
                  <a:srgbClr val="595959"/>
                </a:solidFill>
              </a:rPr>
              <a:t>utilisé plus ponctuellement</a:t>
            </a:r>
            <a:r>
              <a:rPr lang="fr-FR">
                <a:solidFill>
                  <a:srgbClr val="595959"/>
                </a:solidFill>
              </a:rPr>
              <a:t>, généralement pour des trajets longs, </a:t>
            </a:r>
            <a:r>
              <a:rPr lang="fr-FR" strike="sngStrike">
                <a:solidFill>
                  <a:srgbClr val="595959"/>
                </a:solidFill>
              </a:rPr>
              <a:t>et utilisés par beaucoup moins de gens</a:t>
            </a:r>
            <a:r>
              <a:rPr lang="fr-FR">
                <a:solidFill>
                  <a:srgbClr val="595959"/>
                </a:solidFill>
              </a:rPr>
              <a:t>, représente 32% </a:t>
            </a:r>
            <a:r>
              <a:rPr lang="fr-FR" strike="sngStrike">
                <a:solidFill>
                  <a:srgbClr val="595959"/>
                </a:solidFill>
              </a:rPr>
              <a:t>16%</a:t>
            </a:r>
            <a:r>
              <a:rPr lang="fr-FR">
                <a:solidFill>
                  <a:srgbClr val="595959"/>
                </a:solidFill>
              </a:rPr>
              <a:t> des émissions. </a:t>
            </a:r>
            <a:endParaRPr/>
          </a:p>
          <a:p>
            <a:pPr indent="-181100" lvl="0" marL="181100" rtl="0" algn="l">
              <a:lnSpc>
                <a:spcPct val="100000"/>
              </a:lnSpc>
              <a:spcBef>
                <a:spcPts val="0"/>
              </a:spcBef>
              <a:spcAft>
                <a:spcPts val="0"/>
              </a:spcAft>
              <a:buClr>
                <a:srgbClr val="595959"/>
              </a:buClr>
              <a:buSzPts val="900"/>
              <a:buFont typeface="Arial"/>
              <a:buChar char="•"/>
            </a:pPr>
            <a:r>
              <a:rPr i="0" lang="fr-FR">
                <a:solidFill>
                  <a:srgbClr val="595959"/>
                </a:solidFill>
              </a:rPr>
              <a:t>À eux deux, voiture et avion représentent la quasi-totalité de nos émissions liées à nos déplacements.</a:t>
            </a:r>
            <a:endParaRPr/>
          </a:p>
          <a:p>
            <a:pPr indent="0" lvl="0" marL="0" rtl="0" algn="l">
              <a:lnSpc>
                <a:spcPct val="100000"/>
              </a:lnSpc>
              <a:spcBef>
                <a:spcPts val="0"/>
              </a:spcBef>
              <a:spcAft>
                <a:spcPts val="0"/>
              </a:spcAft>
              <a:buClr>
                <a:schemeClr val="dk1"/>
              </a:buClr>
              <a:buSzPts val="1200"/>
              <a:buNone/>
            </a:pPr>
            <a:r>
              <a:t/>
            </a:r>
            <a:endParaRPr i="0">
              <a:solidFill>
                <a:srgbClr val="595959"/>
              </a:solidFill>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r>
              <a:rPr lang="fr-FR">
                <a:solidFill>
                  <a:srgbClr val="595959"/>
                </a:solidFill>
              </a:rPr>
              <a:t> Les autres moyens de transport comme le train, le bus, le tram, etc., bref, tous les transports en commun… représentent seulement 4% </a:t>
            </a:r>
            <a:r>
              <a:rPr lang="fr-FR" strike="sngStrike">
                <a:solidFill>
                  <a:srgbClr val="595959"/>
                </a:solidFill>
              </a:rPr>
              <a:t>7%</a:t>
            </a:r>
            <a:r>
              <a:rPr lang="fr-FR">
                <a:solidFill>
                  <a:srgbClr val="595959"/>
                </a:solidFill>
              </a:rPr>
              <a:t> des émissions !</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r>
              <a:rPr lang="fr-FR">
                <a:solidFill>
                  <a:srgbClr val="595959"/>
                </a:solidFill>
              </a:rPr>
              <a:t> Et évidemment, la marche et le vélo n’émettent pas, ou pour ainsi dire pas de CO</a:t>
            </a:r>
            <a:r>
              <a:rPr baseline="-25000" lang="fr-FR">
                <a:solidFill>
                  <a:srgbClr val="595959"/>
                </a:solidFill>
              </a:rPr>
              <a:t>2</a:t>
            </a:r>
            <a:r>
              <a:rPr lang="fr-FR">
                <a:solidFill>
                  <a:srgbClr val="595959"/>
                </a:solidFill>
              </a:rPr>
              <a:t>.</a:t>
            </a:r>
            <a:endParaRPr/>
          </a:p>
          <a:p>
            <a:pPr indent="0" lvl="0" marL="0" rtl="0" algn="l">
              <a:lnSpc>
                <a:spcPct val="100000"/>
              </a:lnSpc>
              <a:spcBef>
                <a:spcPts val="0"/>
              </a:spcBef>
              <a:spcAft>
                <a:spcPts val="0"/>
              </a:spcAft>
              <a:buClr>
                <a:schemeClr val="dk1"/>
              </a:buClr>
              <a:buSzPts val="1200"/>
              <a:buNone/>
            </a:pPr>
            <a:r>
              <a:t/>
            </a:r>
            <a:endParaRPr i="1">
              <a:solidFill>
                <a:srgbClr val="595959"/>
              </a:solidFill>
            </a:endParaRPr>
          </a:p>
          <a:p>
            <a:pPr indent="0" lvl="0" marL="0" rtl="0" algn="l">
              <a:lnSpc>
                <a:spcPct val="100000"/>
              </a:lnSpc>
              <a:spcBef>
                <a:spcPts val="0"/>
              </a:spcBef>
              <a:spcAft>
                <a:spcPts val="0"/>
              </a:spcAft>
              <a:buClr>
                <a:schemeClr val="dk1"/>
              </a:buClr>
              <a:buSzPts val="1200"/>
              <a:buNone/>
            </a:pPr>
            <a:r>
              <a:t/>
            </a:r>
            <a:endParaRPr b="1" i="1">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i="1">
              <a:solidFill>
                <a:srgbClr val="595959"/>
              </a:solidFill>
            </a:endParaRPr>
          </a:p>
          <a:p>
            <a:pPr indent="0" lvl="0" marL="0" rtl="0" algn="l">
              <a:lnSpc>
                <a:spcPct val="100000"/>
              </a:lnSpc>
              <a:spcBef>
                <a:spcPts val="0"/>
              </a:spcBef>
              <a:spcAft>
                <a:spcPts val="0"/>
              </a:spcAft>
              <a:buClr>
                <a:srgbClr val="595959"/>
              </a:buClr>
              <a:buSzPts val="1200"/>
              <a:buNone/>
            </a:pPr>
            <a:r>
              <a:rPr b="0" i="1" lang="fr-FR">
                <a:solidFill>
                  <a:srgbClr val="595959"/>
                </a:solidFill>
              </a:rPr>
              <a:t>Source des pourcentages pour les émissions voiture/avion : MyCO2 by Carbone 4 (février 2022).</a:t>
            </a:r>
            <a:endParaRPr/>
          </a:p>
          <a:p>
            <a:pPr indent="0" lvl="0" marL="0" rtl="0" algn="l">
              <a:lnSpc>
                <a:spcPct val="100000"/>
              </a:lnSpc>
              <a:spcBef>
                <a:spcPts val="0"/>
              </a:spcBef>
              <a:spcAft>
                <a:spcPts val="0"/>
              </a:spcAft>
              <a:buClr>
                <a:schemeClr val="dk1"/>
              </a:buClr>
              <a:buSzPts val="1200"/>
              <a:buNone/>
            </a:pPr>
            <a:r>
              <a:t/>
            </a:r>
            <a:endParaRPr b="0" i="1">
              <a:solidFill>
                <a:srgbClr val="595959"/>
              </a:solidFill>
            </a:endParaRPr>
          </a:p>
          <a:p>
            <a:pPr indent="0" lvl="0" marL="0" rtl="0" algn="l">
              <a:lnSpc>
                <a:spcPct val="100000"/>
              </a:lnSpc>
              <a:spcBef>
                <a:spcPts val="0"/>
              </a:spcBef>
              <a:spcAft>
                <a:spcPts val="0"/>
              </a:spcAft>
              <a:buClr>
                <a:srgbClr val="595959"/>
              </a:buClr>
              <a:buSzPts val="1200"/>
              <a:buNone/>
            </a:pPr>
            <a:r>
              <a:rPr b="0" i="1" lang="fr-FR">
                <a:solidFill>
                  <a:srgbClr val="595959"/>
                </a:solidFill>
              </a:rPr>
              <a:t>Les ordres de grandeur seront évidemment différents selon la densité de la zone où l’on habite. Par exemple à </a:t>
            </a:r>
            <a:r>
              <a:rPr b="0" i="1" lang="fr-FR" u="none">
                <a:solidFill>
                  <a:srgbClr val="595959"/>
                </a:solidFill>
              </a:rPr>
              <a:t>Paris, </a:t>
            </a:r>
            <a:r>
              <a:rPr i="1" lang="fr-FR" u="none"/>
              <a:t>50% des trajets intra-muros sont effectués à pied et la voiture est beaucoup moins courante, par contre les parisiens prennent beaucoup plus l’avion, du coup </a:t>
            </a:r>
            <a:r>
              <a:rPr b="0" i="1" lang="fr-FR" u="none">
                <a:solidFill>
                  <a:srgbClr val="595959"/>
                </a:solidFill>
              </a:rPr>
              <a:t>le rapport des émissions s’inversent. C’est ainsi plutôt 80% de l’empreinte carbone du transport qui est lié à l’avion et seulement 20% pour la voiture et les transports en commun. source: PCAE.</a:t>
            </a:r>
            <a:endParaRPr/>
          </a:p>
          <a:p>
            <a:pPr indent="0" lvl="0" marL="0" rtl="0" algn="l">
              <a:lnSpc>
                <a:spcPct val="100000"/>
              </a:lnSpc>
              <a:spcBef>
                <a:spcPts val="0"/>
              </a:spcBef>
              <a:spcAft>
                <a:spcPts val="0"/>
              </a:spcAft>
              <a:buClr>
                <a:srgbClr val="595959"/>
              </a:buClr>
              <a:buSzPts val="1200"/>
              <a:buNone/>
            </a:pPr>
            <a:r>
              <a:t/>
            </a:r>
            <a:endParaRPr b="0" i="1" u="none">
              <a:solidFill>
                <a:srgbClr val="595959"/>
              </a:solidFill>
            </a:endParaRPr>
          </a:p>
          <a:p>
            <a:pPr indent="0" lvl="0" marL="0" rtl="0" algn="l">
              <a:lnSpc>
                <a:spcPct val="100000"/>
              </a:lnSpc>
              <a:spcBef>
                <a:spcPts val="0"/>
              </a:spcBef>
              <a:spcAft>
                <a:spcPts val="0"/>
              </a:spcAft>
              <a:buClr>
                <a:srgbClr val="595959"/>
              </a:buClr>
              <a:buSzPts val="1200"/>
              <a:buNone/>
            </a:pPr>
            <a:r>
              <a:t/>
            </a:r>
            <a:endParaRPr b="0" i="1" u="none">
              <a:solidFill>
                <a:srgbClr val="595959"/>
              </a:solidFill>
            </a:endParaRPr>
          </a:p>
          <a:p>
            <a:pPr indent="0" lvl="0" marL="0" rtl="0" algn="l">
              <a:lnSpc>
                <a:spcPct val="100000"/>
              </a:lnSpc>
              <a:spcBef>
                <a:spcPts val="0"/>
              </a:spcBef>
              <a:spcAft>
                <a:spcPts val="0"/>
              </a:spcAft>
              <a:buClr>
                <a:srgbClr val="595959"/>
              </a:buClr>
              <a:buSzPts val="1200"/>
              <a:buNone/>
            </a:pPr>
            <a:r>
              <a:rPr b="0" i="1" lang="fr-FR" u="none">
                <a:solidFill>
                  <a:srgbClr val="595959"/>
                </a:solidFill>
              </a:rPr>
              <a:t>Source CH : Office National des Statistiques, chiffres 2015</a:t>
            </a:r>
            <a:endParaRPr/>
          </a:p>
          <a:p>
            <a:pPr indent="0" lvl="0" marL="0" rtl="0" algn="l">
              <a:lnSpc>
                <a:spcPct val="100000"/>
              </a:lnSpc>
              <a:spcBef>
                <a:spcPts val="0"/>
              </a:spcBef>
              <a:spcAft>
                <a:spcPts val="0"/>
              </a:spcAft>
              <a:buClr>
                <a:schemeClr val="dk1"/>
              </a:buClr>
              <a:buSzPts val="1200"/>
              <a:buNone/>
            </a:pPr>
            <a:r>
              <a:t/>
            </a:r>
            <a:endParaRPr b="0" i="1">
              <a:solidFill>
                <a:srgbClr val="595959"/>
              </a:solidFill>
            </a:endParaRPr>
          </a:p>
          <a:p>
            <a:pPr indent="0" lvl="0" marL="0" rtl="0" algn="l">
              <a:lnSpc>
                <a:spcPct val="100000"/>
              </a:lnSpc>
              <a:spcBef>
                <a:spcPts val="0"/>
              </a:spcBef>
              <a:spcAft>
                <a:spcPts val="0"/>
              </a:spcAft>
              <a:buClr>
                <a:schemeClr val="dk1"/>
              </a:buClr>
              <a:buSzPts val="1200"/>
              <a:buNone/>
            </a:pPr>
            <a:r>
              <a:t/>
            </a:r>
            <a:endParaRPr b="0" i="1">
              <a:solidFill>
                <a:srgbClr val="595959"/>
              </a:solidFill>
            </a:endParaRPr>
          </a:p>
        </p:txBody>
      </p:sp>
      <p:sp>
        <p:nvSpPr>
          <p:cNvPr id="1537" name="Google Shape;1537;p2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p3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sz="1000"/>
              <a:t>Alors comment peut-on décarboner nos déplacements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Commençons par les trajets du quotidien.</a:t>
            </a:r>
            <a:endParaRPr sz="1000"/>
          </a:p>
          <a:p>
            <a:pPr indent="0" lvl="0" marL="0" rtl="0" algn="l">
              <a:lnSpc>
                <a:spcPct val="100000"/>
              </a:lnSpc>
              <a:spcBef>
                <a:spcPts val="0"/>
              </a:spcBef>
              <a:spcAft>
                <a:spcPts val="0"/>
              </a:spcAft>
              <a:buClr>
                <a:schemeClr val="dk1"/>
              </a:buClr>
              <a:buSzPts val="1200"/>
              <a:buNone/>
            </a:pPr>
            <a:r>
              <a:t/>
            </a:r>
            <a:endParaRPr sz="1000" u="sng"/>
          </a:p>
          <a:p>
            <a:pPr indent="0" lvl="0" marL="0" rtl="0" algn="l">
              <a:lnSpc>
                <a:spcPct val="100000"/>
              </a:lnSpc>
              <a:spcBef>
                <a:spcPts val="0"/>
              </a:spcBef>
              <a:spcAft>
                <a:spcPts val="0"/>
              </a:spcAft>
              <a:buClr>
                <a:schemeClr val="dk1"/>
              </a:buClr>
              <a:buSzPts val="1200"/>
              <a:buNone/>
            </a:pPr>
            <a:r>
              <a:rPr b="1" lang="fr-FR" sz="1000"/>
              <a:t>Trajets courts</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Pour les trajets très courts, la marche à pied, c’est excellent, pour le climat comme pour la santé. Si vous les faites déjà à pied, bravo, continuez comme ça. Votre bonne santé vous dira merci.</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Pour les trajets courts que vous ne faites pas à pied (par exemple, inférieurs à quelques kilomètres), privilégiez les modes de transport actifs : marche à pied, vélo, roller, trottinette, etc. À partir du moment où le temps nécessaire pour faire le trajet est raisonnable, il n’est pas difficile d’utiliser ces moyens de transport, qui permettent de ne pas émettre de GES (sauf fabrication du vélo, roller, trottinette, etc. !). Avantage supplémentaire : faire un peu d’exercice de façon quotidienne, c’est excellent pour votre santé, pour réduire votre stress, pour améliorer votre bien-être.</a:t>
            </a:r>
            <a:endParaRPr sz="1000" u="sng"/>
          </a:p>
          <a:p>
            <a:pPr indent="0" lvl="0" marL="0" rtl="0" algn="l">
              <a:lnSpc>
                <a:spcPct val="100000"/>
              </a:lnSpc>
              <a:spcBef>
                <a:spcPts val="0"/>
              </a:spcBef>
              <a:spcAft>
                <a:spcPts val="0"/>
              </a:spcAft>
              <a:buClr>
                <a:schemeClr val="dk1"/>
              </a:buClr>
              <a:buSzPts val="1200"/>
              <a:buNone/>
            </a:pPr>
            <a:r>
              <a:t/>
            </a:r>
            <a:endParaRPr sz="1000" u="sng"/>
          </a:p>
          <a:p>
            <a:pPr indent="0" lvl="0" marL="0" rtl="0" algn="l">
              <a:lnSpc>
                <a:spcPct val="100000"/>
              </a:lnSpc>
              <a:spcBef>
                <a:spcPts val="0"/>
              </a:spcBef>
              <a:spcAft>
                <a:spcPts val="0"/>
              </a:spcAft>
              <a:buClr>
                <a:schemeClr val="dk1"/>
              </a:buClr>
              <a:buSzPts val="1200"/>
              <a:buNone/>
            </a:pPr>
            <a:r>
              <a:rPr b="1" lang="fr-FR" sz="1000"/>
              <a:t>Trajets distance moyenne – milieu urbain avec offres de transport en commun</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Pour les trajets de moyenne distance : si vous habitez dans une ville qui propose de nombreux transports en commun la voiture pourra avantageusement rester au garage et être remplacée par les transports en commun. Dans les grandes villes bien connectées, de nombreux trajets ne sont pas plus longs en transport en commun qu’en voiture (surtout quand on prend compte le temps de recherche d’une place pour se garer).</a:t>
            </a:r>
            <a:endParaRPr sz="1000" u="sng"/>
          </a:p>
          <a:p>
            <a:pPr indent="0" lvl="0" marL="0" rtl="0" algn="l">
              <a:lnSpc>
                <a:spcPct val="100000"/>
              </a:lnSpc>
              <a:spcBef>
                <a:spcPts val="0"/>
              </a:spcBef>
              <a:spcAft>
                <a:spcPts val="0"/>
              </a:spcAft>
              <a:buClr>
                <a:schemeClr val="dk1"/>
              </a:buClr>
              <a:buSzPts val="1200"/>
              <a:buNone/>
            </a:pPr>
            <a:r>
              <a:rPr lang="fr-FR" sz="1000"/>
              <a:t>En utilisant les transports en commun (y compris le bus), vous divisez au moins par 3 les émissions de GES. En prime, vous avez un autre avantage à utiliser un transport en commun : vous pouvez faire des tas de choses que vous ne pourriez pas faire au volant, donc en fait, ça vous fait gagner du temps.</a:t>
            </a:r>
            <a:endParaRPr sz="1000" u="sng"/>
          </a:p>
          <a:p>
            <a:pPr indent="0" lvl="0" marL="0" rtl="0" algn="l">
              <a:lnSpc>
                <a:spcPct val="100000"/>
              </a:lnSpc>
              <a:spcBef>
                <a:spcPts val="0"/>
              </a:spcBef>
              <a:spcAft>
                <a:spcPts val="0"/>
              </a:spcAft>
              <a:buClr>
                <a:schemeClr val="dk1"/>
              </a:buClr>
              <a:buSzPts val="1200"/>
              <a:buNone/>
            </a:pPr>
            <a:r>
              <a:t/>
            </a:r>
            <a:endParaRPr sz="1000" u="sng"/>
          </a:p>
          <a:p>
            <a:pPr indent="0" lvl="0" marL="0" rtl="0" algn="l">
              <a:lnSpc>
                <a:spcPct val="100000"/>
              </a:lnSpc>
              <a:spcBef>
                <a:spcPts val="0"/>
              </a:spcBef>
              <a:spcAft>
                <a:spcPts val="0"/>
              </a:spcAft>
              <a:buClr>
                <a:schemeClr val="dk1"/>
              </a:buClr>
              <a:buSzPts val="1200"/>
              <a:buNone/>
            </a:pPr>
            <a:r>
              <a:rPr b="1" lang="fr-FR" sz="1000"/>
              <a:t>Trajets distance moyenne – milieu urbain/périurbain avec offres de transport faible</a:t>
            </a:r>
            <a:endParaRPr sz="1000"/>
          </a:p>
          <a:p>
            <a:pPr indent="0" lvl="0" marL="0" rtl="0" algn="l">
              <a:lnSpc>
                <a:spcPct val="100000"/>
              </a:lnSpc>
              <a:spcBef>
                <a:spcPts val="0"/>
              </a:spcBef>
              <a:spcAft>
                <a:spcPts val="0"/>
              </a:spcAft>
              <a:buClr>
                <a:schemeClr val="dk1"/>
              </a:buClr>
              <a:buSzPts val="1200"/>
              <a:buNone/>
            </a:pPr>
            <a:r>
              <a:rPr lang="fr-FR" sz="1000"/>
              <a:t>Si vous vivez à un endroit où l’offre de transport en commun est limitée, on peut comprendre qu’il ne soit pas évident pour vous de vous passer de voiture pour vos trajets de distance moyenne. 2 × 20 km par jour, à pied, ça n’est pas raisonnable, et même en vélo, ça commence à faire vraiment beaucoup.</a:t>
            </a:r>
            <a:endParaRPr sz="1000" u="sng"/>
          </a:p>
          <a:p>
            <a:pPr indent="0" lvl="0" marL="0" rtl="0" algn="l">
              <a:lnSpc>
                <a:spcPct val="100000"/>
              </a:lnSpc>
              <a:spcBef>
                <a:spcPts val="0"/>
              </a:spcBef>
              <a:spcAft>
                <a:spcPts val="0"/>
              </a:spcAft>
              <a:buClr>
                <a:schemeClr val="dk1"/>
              </a:buClr>
              <a:buSzPts val="1200"/>
              <a:buNone/>
            </a:pPr>
            <a:r>
              <a:rPr lang="fr-FR" sz="1000"/>
              <a:t>Quelles solutions a-t-on dans ces cas-là ?</a:t>
            </a:r>
            <a:endParaRPr sz="1000" u="sng"/>
          </a:p>
          <a:p>
            <a:pPr indent="0" lvl="0" marL="0" rtl="0" algn="l">
              <a:lnSpc>
                <a:spcPct val="100000"/>
              </a:lnSpc>
              <a:spcBef>
                <a:spcPts val="0"/>
              </a:spcBef>
              <a:spcAft>
                <a:spcPts val="0"/>
              </a:spcAft>
              <a:buClr>
                <a:schemeClr val="dk1"/>
              </a:buClr>
              <a:buSzPts val="1200"/>
              <a:buNone/>
            </a:pPr>
            <a:r>
              <a:t/>
            </a:r>
            <a:endParaRPr b="1" sz="1000"/>
          </a:p>
          <a:p>
            <a:pPr indent="-181100" lvl="0" marL="181100" rtl="0" algn="l">
              <a:lnSpc>
                <a:spcPct val="100000"/>
              </a:lnSpc>
              <a:spcBef>
                <a:spcPts val="0"/>
              </a:spcBef>
              <a:spcAft>
                <a:spcPts val="0"/>
              </a:spcAft>
              <a:buClr>
                <a:schemeClr val="dk1"/>
              </a:buClr>
              <a:buSzPts val="1200"/>
              <a:buFont typeface="Arial"/>
              <a:buChar char="•"/>
            </a:pPr>
            <a:r>
              <a:rPr b="1" lang="fr-FR" sz="1000"/>
              <a:t>Covoiturage</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On peut développer le covoiturage. Cela permet de diviser par 2 (ou plus selon le nombre de passagers) les émissions de GES.</a:t>
            </a:r>
            <a:endParaRPr sz="1000"/>
          </a:p>
          <a:p>
            <a:pPr indent="0" lvl="0" marL="0" rtl="0" algn="l">
              <a:lnSpc>
                <a:spcPct val="100000"/>
              </a:lnSpc>
              <a:spcBef>
                <a:spcPts val="0"/>
              </a:spcBef>
              <a:spcAft>
                <a:spcPts val="0"/>
              </a:spcAft>
              <a:buClr>
                <a:schemeClr val="dk1"/>
              </a:buClr>
              <a:buSzPts val="1200"/>
              <a:buNone/>
            </a:pPr>
            <a:r>
              <a:rPr lang="fr-FR" sz="1000"/>
              <a:t>Attention : on parle ici de covoiturage des trajets du quotidien ou récurrents, pas du covoiturage pour faire des longs trajets. Le covoiturage pour les longs trajets, lui, ne permet pas de réduire vraiment les émissions de CO</a:t>
            </a:r>
            <a:r>
              <a:rPr baseline="-25000" lang="fr-FR" sz="1000"/>
              <a:t>2 </a:t>
            </a:r>
            <a:r>
              <a:rPr i="1" lang="fr-FR" sz="1000"/>
              <a:t>(effet rebond explicité dans la slide suivante)</a:t>
            </a:r>
            <a:endParaRPr sz="1000"/>
          </a:p>
          <a:p>
            <a:pPr indent="0" lvl="0" marL="0" rtl="0" algn="l">
              <a:lnSpc>
                <a:spcPct val="100000"/>
              </a:lnSpc>
              <a:spcBef>
                <a:spcPts val="0"/>
              </a:spcBef>
              <a:spcAft>
                <a:spcPts val="0"/>
              </a:spcAft>
              <a:buClr>
                <a:schemeClr val="dk1"/>
              </a:buClr>
              <a:buSzPts val="1200"/>
              <a:buNone/>
            </a:pPr>
            <a:r>
              <a:rPr i="1" lang="fr-FR" sz="1000"/>
              <a:t>	</a:t>
            </a:r>
            <a:endParaRPr sz="1000"/>
          </a:p>
          <a:p>
            <a:pPr indent="-181100" lvl="0" marL="181100" rtl="0" algn="l">
              <a:lnSpc>
                <a:spcPct val="100000"/>
              </a:lnSpc>
              <a:spcBef>
                <a:spcPts val="0"/>
              </a:spcBef>
              <a:spcAft>
                <a:spcPts val="0"/>
              </a:spcAft>
              <a:buClr>
                <a:schemeClr val="dk1"/>
              </a:buClr>
              <a:buSzPts val="1200"/>
              <a:buFont typeface="Arial"/>
              <a:buChar char="•"/>
            </a:pPr>
            <a:r>
              <a:rPr b="1" lang="fr-FR" sz="1000"/>
              <a:t>Au niveau de la voiture, on peut également jouer sur trois paramètres : réduire sa taille, diminuer les frottements et adapter le mode de conduite. </a:t>
            </a:r>
            <a:endParaRPr sz="1000"/>
          </a:p>
          <a:p>
            <a:pPr indent="-241465" lvl="1" marL="724399" rtl="0" algn="l">
              <a:lnSpc>
                <a:spcPct val="100000"/>
              </a:lnSpc>
              <a:spcBef>
                <a:spcPts val="0"/>
              </a:spcBef>
              <a:spcAft>
                <a:spcPts val="0"/>
              </a:spcAft>
              <a:buClr>
                <a:schemeClr val="dk1"/>
              </a:buClr>
              <a:buSzPts val="1200"/>
              <a:buFont typeface="Calibri"/>
              <a:buAutoNum type="arabicPeriod"/>
            </a:pPr>
            <a:r>
              <a:rPr b="1" lang="fr-FR" sz="1000"/>
              <a:t>Taille </a:t>
            </a:r>
            <a:r>
              <a:rPr i="1" lang="fr-FR" sz="1000"/>
              <a:t>[Clic]</a:t>
            </a:r>
            <a:r>
              <a:rPr lang="fr-FR" sz="1000"/>
              <a:t> Par exemple lorsque l’on projette d’acheter une voiture, on peut choisir une petite voiture, « 100 kg additionnels entraînent 0,5 L/100 km de consommation supplémentaire. »</a:t>
            </a:r>
            <a:endParaRPr sz="1000"/>
          </a:p>
          <a:p>
            <a:pPr indent="-241465" lvl="1" marL="724399" rtl="0" algn="l">
              <a:lnSpc>
                <a:spcPct val="100000"/>
              </a:lnSpc>
              <a:spcBef>
                <a:spcPts val="0"/>
              </a:spcBef>
              <a:spcAft>
                <a:spcPts val="0"/>
              </a:spcAft>
              <a:buClr>
                <a:schemeClr val="dk1"/>
              </a:buClr>
              <a:buSzPts val="1200"/>
              <a:buFont typeface="Calibri"/>
              <a:buAutoNum type="arabicPeriod"/>
            </a:pPr>
            <a:r>
              <a:rPr b="1" lang="fr-FR" sz="1000"/>
              <a:t>Limiter les frottement : rouler avec des pneus correctement gonflés (mais aussi limiter les fenêtres ouvertes, les objects sur le toit, etc.) </a:t>
            </a:r>
            <a:r>
              <a:rPr lang="fr-FR" sz="1000"/>
              <a:t>71% des automobilistes européens roulent avec des pneumatiques sous-gonflés, or des pneus sous-gonflés = jusqu’à 5% de consommation supplémentaire.</a:t>
            </a:r>
            <a:r>
              <a:rPr i="1" lang="fr-FR" sz="1000"/>
              <a:t> </a:t>
            </a:r>
            <a:endParaRPr sz="1000"/>
          </a:p>
          <a:p>
            <a:pPr indent="-241465" lvl="1" marL="724399" rtl="0" algn="l">
              <a:lnSpc>
                <a:spcPct val="100000"/>
              </a:lnSpc>
              <a:spcBef>
                <a:spcPts val="0"/>
              </a:spcBef>
              <a:spcAft>
                <a:spcPts val="0"/>
              </a:spcAft>
              <a:buClr>
                <a:schemeClr val="dk1"/>
              </a:buClr>
              <a:buSzPts val="1200"/>
              <a:buFont typeface="Calibri"/>
              <a:buAutoNum type="arabicPeriod"/>
            </a:pPr>
            <a:r>
              <a:rPr b="1" lang="fr-FR" sz="1000"/>
              <a:t>Adapter son mode de conduite</a:t>
            </a:r>
            <a:endParaRPr sz="1000"/>
          </a:p>
          <a:p>
            <a:pPr indent="0" lvl="0" marL="0" rtl="0" algn="l">
              <a:lnSpc>
                <a:spcPct val="100000"/>
              </a:lnSpc>
              <a:spcBef>
                <a:spcPts val="0"/>
              </a:spcBef>
              <a:spcAft>
                <a:spcPts val="0"/>
              </a:spcAft>
              <a:buClr>
                <a:srgbClr val="595959"/>
              </a:buClr>
              <a:buSzPts val="900"/>
              <a:buNone/>
            </a:pPr>
            <a:r>
              <a:rPr lang="fr-FR" sz="1000"/>
              <a:t>	</a:t>
            </a:r>
            <a:r>
              <a:rPr i="1" lang="fr-FR" sz="1000"/>
              <a:t>[Clic] </a:t>
            </a:r>
            <a:r>
              <a:rPr lang="fr-FR" sz="1000"/>
              <a:t>Quelques exemples: </a:t>
            </a:r>
            <a:endParaRPr sz="1000"/>
          </a:p>
          <a:p>
            <a:pPr indent="0" lvl="0" marL="0" rtl="0" algn="l">
              <a:lnSpc>
                <a:spcPct val="100000"/>
              </a:lnSpc>
              <a:spcBef>
                <a:spcPts val="0"/>
              </a:spcBef>
              <a:spcAft>
                <a:spcPts val="0"/>
              </a:spcAft>
              <a:buClr>
                <a:srgbClr val="595959"/>
              </a:buClr>
              <a:buSzPts val="900"/>
              <a:buNone/>
            </a:pPr>
            <a:r>
              <a:rPr b="1" lang="fr-FR" sz="1000"/>
              <a:t>	Vitesse stabilisée :</a:t>
            </a:r>
            <a:r>
              <a:rPr lang="fr-FR" sz="1000"/>
              <a:t> rouler dès que possible à vitesse stabilisée, à la fois sur le rapport de boîte de vitesses le plus long possible et avec le pied léger sur l’accélérateur une fois cette vitesse atteinte (même en ville, c’est 	faisable). </a:t>
            </a:r>
            <a:endParaRPr sz="1000"/>
          </a:p>
          <a:p>
            <a:pPr indent="0" lvl="0" marL="0" rtl="0" algn="l">
              <a:lnSpc>
                <a:spcPct val="100000"/>
              </a:lnSpc>
              <a:spcBef>
                <a:spcPts val="0"/>
              </a:spcBef>
              <a:spcAft>
                <a:spcPts val="0"/>
              </a:spcAft>
              <a:buClr>
                <a:srgbClr val="595959"/>
              </a:buClr>
              <a:buSzPts val="900"/>
              <a:buNone/>
            </a:pPr>
            <a:r>
              <a:rPr b="1" lang="fr-FR" sz="1000"/>
              <a:t>	Climatisation : </a:t>
            </a:r>
            <a:r>
              <a:rPr lang="fr-FR" sz="1000"/>
              <a:t>jusqu’à +15% de conso</a:t>
            </a:r>
            <a:endParaRPr sz="1000"/>
          </a:p>
          <a:p>
            <a:pPr indent="0" lvl="0" marL="0" rtl="0" algn="l">
              <a:lnSpc>
                <a:spcPct val="100000"/>
              </a:lnSpc>
              <a:spcBef>
                <a:spcPts val="0"/>
              </a:spcBef>
              <a:spcAft>
                <a:spcPts val="0"/>
              </a:spcAft>
              <a:buClr>
                <a:srgbClr val="595959"/>
              </a:buClr>
              <a:buSzPts val="900"/>
              <a:buNone/>
            </a:pPr>
            <a:r>
              <a:rPr lang="fr-FR" sz="1000"/>
              <a:t>	</a:t>
            </a:r>
            <a:r>
              <a:rPr b="1" lang="fr-FR" sz="1000"/>
              <a:t>Réduire sa vitesse :</a:t>
            </a:r>
            <a:r>
              <a:rPr lang="fr-FR" sz="1000"/>
              <a:t> « contrairement à une idée reçue, les réductions de vitesse à 130 km/h et à 90 km/h sur les routes ordinaires n'ont pas été instaurées pour des raisons de sécurité routière, mais pour économiser du 	carburant à la suite du premier choc pétrolier... *Une réduction supplémentaire de la vitesse sur autoroutes et voies rapides à 100 km/h permettrait d'économiser 20% de la facture du carburant.* Une mesure simple, mais pas 	nécessairement très populaire ! » </a:t>
            </a:r>
            <a:endParaRPr sz="1000"/>
          </a:p>
          <a:p>
            <a:pPr indent="0" lvl="0" marL="0" rtl="0" algn="l">
              <a:lnSpc>
                <a:spcPct val="100000"/>
              </a:lnSpc>
              <a:spcBef>
                <a:spcPts val="0"/>
              </a:spcBef>
              <a:spcAft>
                <a:spcPts val="0"/>
              </a:spcAft>
              <a:buClr>
                <a:srgbClr val="595959"/>
              </a:buClr>
              <a:buSzPts val="900"/>
              <a:buNone/>
            </a:pPr>
            <a:r>
              <a:rPr b="1" lang="fr-FR" sz="1000"/>
              <a:t>	Rapports et régimes moteur adéquats </a:t>
            </a:r>
            <a:r>
              <a:rPr lang="fr-FR" sz="1000"/>
              <a:t>pour permettre au moteur de fonctionner en permanence dans sa plage de rendement maximum</a:t>
            </a:r>
            <a:endParaRPr b="1" i="1" sz="1000">
              <a:solidFill>
                <a:srgbClr val="595959"/>
              </a:solidFill>
            </a:endParaRPr>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Il y a des slides optionnelles basées sur le rapport sur la mobilité du Shift et qui sont particulièrement adaptées aux zones de moyennes densité.</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Source concernant les points sur les trois paramètres concernant la voiture : "croissance, énergie, climat: dépasser la quadrature du cercle". Philippe Charlez ou documentation FCBA http://www.fcba.fr/sites/default/files/files/SEBSO%20consommer%20moins.pdf</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Pour aller plus loin: </a:t>
            </a:r>
            <a:endParaRPr sz="1000"/>
          </a:p>
          <a:p>
            <a:pPr indent="0" lvl="0" marL="0" rtl="0" algn="l">
              <a:lnSpc>
                <a:spcPct val="100000"/>
              </a:lnSpc>
              <a:spcBef>
                <a:spcPts val="0"/>
              </a:spcBef>
              <a:spcAft>
                <a:spcPts val="0"/>
              </a:spcAft>
              <a:buClr>
                <a:srgbClr val="595959"/>
              </a:buClr>
              <a:buSzPts val="1200"/>
              <a:buNone/>
            </a:pPr>
            <a:r>
              <a:rPr i="1" lang="fr-FR" sz="1000" u="sng">
                <a:solidFill>
                  <a:srgbClr val="595959"/>
                </a:solidFill>
              </a:rPr>
              <a:t>1. Quelques facteurs d’émissions en kg.CO</a:t>
            </a:r>
            <a:r>
              <a:rPr baseline="-25000" i="1" lang="fr-FR" sz="1000" u="sng">
                <a:solidFill>
                  <a:srgbClr val="595959"/>
                </a:solidFill>
              </a:rPr>
              <a:t>2</a:t>
            </a:r>
            <a:r>
              <a:rPr i="1" lang="fr-FR" sz="1000" u="sng">
                <a:solidFill>
                  <a:srgbClr val="595959"/>
                </a:solidFill>
              </a:rPr>
              <a:t>e par km.passager pour différents moyens de locomotion :</a:t>
            </a:r>
            <a:endParaRPr i="1" sz="1000">
              <a:solidFill>
                <a:srgbClr val="595959"/>
              </a:solidFill>
            </a:endParaRPr>
          </a:p>
          <a:p>
            <a:pPr indent="0" lvl="0" marL="0" rtl="0" algn="l">
              <a:lnSpc>
                <a:spcPct val="100000"/>
              </a:lnSpc>
              <a:spcBef>
                <a:spcPts val="0"/>
              </a:spcBef>
              <a:spcAft>
                <a:spcPts val="0"/>
              </a:spcAft>
              <a:buClr>
                <a:schemeClr val="dk1"/>
              </a:buClr>
              <a:buSzPts val="1200"/>
              <a:buNone/>
            </a:pPr>
            <a:r>
              <a:rPr i="1" lang="fr-FR" sz="1000"/>
              <a:t>CO2 emissions from passenger transport – source : rapports de l’Agence Européenne de l’Environnement, 2014 https://www.eea.europa.eu/media/infographics/co2-emissions-from-passenger-transport/view</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  14 g de CO</a:t>
            </a:r>
            <a:r>
              <a:rPr baseline="-25000" i="1" lang="fr-FR" sz="1000"/>
              <a:t>2</a:t>
            </a:r>
            <a:r>
              <a:rPr i="1" lang="fr-FR" sz="1000"/>
              <a:t>/passager/km pour le train (156 passagers) </a:t>
            </a:r>
            <a:endParaRPr sz="1000"/>
          </a:p>
          <a:p>
            <a:pPr indent="0" lvl="0" marL="0" rtl="0" algn="l">
              <a:lnSpc>
                <a:spcPct val="100000"/>
              </a:lnSpc>
              <a:spcBef>
                <a:spcPts val="0"/>
              </a:spcBef>
              <a:spcAft>
                <a:spcPts val="0"/>
              </a:spcAft>
              <a:buClr>
                <a:schemeClr val="dk1"/>
              </a:buClr>
              <a:buSzPts val="1200"/>
              <a:buNone/>
            </a:pPr>
            <a:r>
              <a:rPr i="1" lang="fr-FR" sz="1000"/>
              <a:t>  42 g de CO</a:t>
            </a:r>
            <a:r>
              <a:rPr baseline="-25000" i="1" lang="fr-FR" sz="1000"/>
              <a:t>2</a:t>
            </a:r>
            <a:r>
              <a:rPr i="1" lang="fr-FR" sz="1000"/>
              <a:t>/passager/km pour une petite voiture (4 passagers)</a:t>
            </a:r>
            <a:endParaRPr sz="1000"/>
          </a:p>
          <a:p>
            <a:pPr indent="0" lvl="0" marL="0" rtl="0" algn="l">
              <a:lnSpc>
                <a:spcPct val="100000"/>
              </a:lnSpc>
              <a:spcBef>
                <a:spcPts val="0"/>
              </a:spcBef>
              <a:spcAft>
                <a:spcPts val="0"/>
              </a:spcAft>
              <a:buClr>
                <a:schemeClr val="dk1"/>
              </a:buClr>
              <a:buSzPts val="1200"/>
              <a:buNone/>
            </a:pPr>
            <a:r>
              <a:rPr i="1" lang="fr-FR" sz="1000"/>
              <a:t>  55 g de CO</a:t>
            </a:r>
            <a:r>
              <a:rPr baseline="-25000" i="1" lang="fr-FR" sz="1000"/>
              <a:t>2</a:t>
            </a:r>
            <a:r>
              <a:rPr i="1" lang="fr-FR" sz="1000"/>
              <a:t>/passager/km pour une voiture moyenne (4 passagers)  </a:t>
            </a:r>
            <a:endParaRPr sz="1000"/>
          </a:p>
          <a:p>
            <a:pPr indent="0" lvl="0" marL="0" rtl="0" algn="l">
              <a:lnSpc>
                <a:spcPct val="100000"/>
              </a:lnSpc>
              <a:spcBef>
                <a:spcPts val="0"/>
              </a:spcBef>
              <a:spcAft>
                <a:spcPts val="0"/>
              </a:spcAft>
              <a:buClr>
                <a:schemeClr val="dk1"/>
              </a:buClr>
              <a:buSzPts val="1200"/>
              <a:buNone/>
            </a:pPr>
            <a:r>
              <a:rPr i="1" lang="fr-FR" sz="1000"/>
              <a:t>  68 g de CO</a:t>
            </a:r>
            <a:r>
              <a:rPr baseline="-25000" i="1" lang="fr-FR" sz="1000"/>
              <a:t>2</a:t>
            </a:r>
            <a:r>
              <a:rPr i="1" lang="fr-FR" sz="1000"/>
              <a:t>/passager/km pour un bus (12,7 passagers)</a:t>
            </a:r>
            <a:endParaRPr sz="1000"/>
          </a:p>
          <a:p>
            <a:pPr indent="0" lvl="0" marL="0" rtl="0" algn="l">
              <a:lnSpc>
                <a:spcPct val="100000"/>
              </a:lnSpc>
              <a:spcBef>
                <a:spcPts val="0"/>
              </a:spcBef>
              <a:spcAft>
                <a:spcPts val="0"/>
              </a:spcAft>
              <a:buClr>
                <a:schemeClr val="dk1"/>
              </a:buClr>
              <a:buSzPts val="1200"/>
              <a:buNone/>
            </a:pPr>
            <a:r>
              <a:rPr i="1" lang="fr-FR" sz="1000"/>
              <a:t>  72 g de CO</a:t>
            </a:r>
            <a:r>
              <a:rPr baseline="-25000" i="1" lang="fr-FR" sz="1000"/>
              <a:t>2</a:t>
            </a:r>
            <a:r>
              <a:rPr i="1" lang="fr-FR" sz="1000"/>
              <a:t>/passager/km pour un deux-roues motorisé (1,2 passagers)</a:t>
            </a:r>
            <a:endParaRPr sz="1000"/>
          </a:p>
          <a:p>
            <a:pPr indent="0" lvl="0" marL="0" rtl="0" algn="l">
              <a:lnSpc>
                <a:spcPct val="100000"/>
              </a:lnSpc>
              <a:spcBef>
                <a:spcPts val="0"/>
              </a:spcBef>
              <a:spcAft>
                <a:spcPts val="0"/>
              </a:spcAft>
              <a:buClr>
                <a:schemeClr val="dk1"/>
              </a:buClr>
              <a:buSzPts val="1200"/>
              <a:buNone/>
            </a:pPr>
            <a:r>
              <a:rPr i="1" lang="fr-FR" sz="1000"/>
              <a:t>104 g de CO</a:t>
            </a:r>
            <a:r>
              <a:rPr baseline="-25000" i="1" lang="fr-FR" sz="1000"/>
              <a:t>2</a:t>
            </a:r>
            <a:r>
              <a:rPr i="1" lang="fr-FR" sz="1000"/>
              <a:t>/passager/km pour une petite voiture (1,5 passagers)</a:t>
            </a:r>
            <a:endParaRPr sz="1000"/>
          </a:p>
          <a:p>
            <a:pPr indent="0" lvl="0" marL="0" rtl="0" algn="l">
              <a:lnSpc>
                <a:spcPct val="100000"/>
              </a:lnSpc>
              <a:spcBef>
                <a:spcPts val="0"/>
              </a:spcBef>
              <a:spcAft>
                <a:spcPts val="0"/>
              </a:spcAft>
              <a:buClr>
                <a:schemeClr val="dk1"/>
              </a:buClr>
              <a:buSzPts val="1200"/>
              <a:buNone/>
            </a:pPr>
            <a:r>
              <a:rPr i="1" lang="fr-FR" sz="1000"/>
              <a:t>158 g de CO</a:t>
            </a:r>
            <a:r>
              <a:rPr baseline="-25000" i="1" lang="fr-FR" sz="1000"/>
              <a:t>2</a:t>
            </a:r>
            <a:r>
              <a:rPr i="1" lang="fr-FR" sz="1000"/>
              <a:t>/passager/km pour une voiture moyenne (1,5 passagers)</a:t>
            </a:r>
            <a:endParaRPr sz="1000"/>
          </a:p>
          <a:p>
            <a:pPr indent="0" lvl="0" marL="0" rtl="0" algn="l">
              <a:lnSpc>
                <a:spcPct val="100000"/>
              </a:lnSpc>
              <a:spcBef>
                <a:spcPts val="0"/>
              </a:spcBef>
              <a:spcAft>
                <a:spcPts val="0"/>
              </a:spcAft>
              <a:buClr>
                <a:schemeClr val="dk1"/>
              </a:buClr>
              <a:buSzPts val="1200"/>
              <a:buNone/>
            </a:pPr>
            <a:r>
              <a:rPr i="1" lang="fr-FR" sz="1000"/>
              <a:t>285 g de CO</a:t>
            </a:r>
            <a:r>
              <a:rPr baseline="-25000" i="1" lang="fr-FR" sz="1000"/>
              <a:t>2</a:t>
            </a:r>
            <a:r>
              <a:rPr i="1" lang="fr-FR" sz="1000"/>
              <a:t>/passager/km pour un avion (88 passagers)</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ATTENTION aux hypothèses et notamment aux taux d’occupation de la voiture. En France, pour les distances parcourues au quotidien, la moyenne est de 1,2 passagers par véhicule. </a:t>
            </a:r>
            <a:endParaRPr sz="1000"/>
          </a:p>
          <a:p>
            <a:pPr indent="0" lvl="0" marL="0" rtl="0" algn="l">
              <a:lnSpc>
                <a:spcPct val="100000"/>
              </a:lnSpc>
              <a:spcBef>
                <a:spcPts val="0"/>
              </a:spcBef>
              <a:spcAft>
                <a:spcPts val="0"/>
              </a:spcAft>
              <a:buClr>
                <a:schemeClr val="dk1"/>
              </a:buClr>
              <a:buSzPts val="1200"/>
              <a:buNone/>
            </a:pPr>
            <a:r>
              <a:rPr i="1" lang="fr-FR" sz="1000"/>
              <a:t>Idem pour l’avion par rapport à la voiture : https://e-rse.net/avion-pollution-comparaison-voiture-27321#gs.Gk_gl3k</a:t>
            </a:r>
            <a:endParaRPr sz="1000"/>
          </a:p>
          <a:p>
            <a:pPr indent="0" lvl="0" marL="0" rtl="0" algn="l">
              <a:lnSpc>
                <a:spcPct val="100000"/>
              </a:lnSpc>
              <a:spcBef>
                <a:spcPts val="0"/>
              </a:spcBef>
              <a:spcAft>
                <a:spcPts val="0"/>
              </a:spcAft>
              <a:buClr>
                <a:schemeClr val="dk1"/>
              </a:buClr>
              <a:buSzPts val="1200"/>
              <a:buNone/>
            </a:pPr>
            <a:r>
              <a:t/>
            </a:r>
            <a:endParaRPr b="1" i="1" sz="1000"/>
          </a:p>
          <a:p>
            <a:pPr indent="0" lvl="0" marL="0" rtl="0" algn="l">
              <a:lnSpc>
                <a:spcPct val="100000"/>
              </a:lnSpc>
              <a:spcBef>
                <a:spcPts val="0"/>
              </a:spcBef>
              <a:spcAft>
                <a:spcPts val="0"/>
              </a:spcAft>
              <a:buClr>
                <a:schemeClr val="dk1"/>
              </a:buClr>
              <a:buSzPts val="1200"/>
              <a:buNone/>
            </a:pPr>
            <a:r>
              <a:rPr i="1" lang="fr-FR" sz="1000" u="sng"/>
              <a:t>2. Les </a:t>
            </a:r>
            <a:r>
              <a:rPr i="1" lang="fr-FR" sz="1000" u="sng">
                <a:solidFill>
                  <a:srgbClr val="595959"/>
                </a:solidFill>
              </a:rPr>
              <a:t>écarts entre les chiffres de consommation aux 100 km / émissions de GES annoncés par les constructeurs, et les mêmes chiffres constatés / mesurés</a:t>
            </a:r>
            <a:endParaRPr sz="1000"/>
          </a:p>
          <a:p>
            <a:pPr indent="0" lvl="0" marL="0" rtl="0" algn="l">
              <a:lnSpc>
                <a:spcPct val="100000"/>
              </a:lnSpc>
              <a:spcBef>
                <a:spcPts val="0"/>
              </a:spcBef>
              <a:spcAft>
                <a:spcPts val="0"/>
              </a:spcAft>
              <a:buClr>
                <a:schemeClr val="dk1"/>
              </a:buClr>
              <a:buSzPts val="1200"/>
              <a:buNone/>
            </a:pPr>
            <a:r>
              <a:rPr i="1" lang="fr-FR" sz="1000"/>
              <a:t>Une bonne partie de l’écart s’explique (mais une partie seulement) par le fait de ne pas pratiquer l’écoconduite. Une nouvelle norme d’homologation des véhicules neufs est entrée en vigueur le 1</a:t>
            </a:r>
            <a:r>
              <a:rPr baseline="30000" i="1" lang="fr-FR" sz="1000"/>
              <a:t>er</a:t>
            </a:r>
            <a:r>
              <a:rPr i="1" lang="fr-FR" sz="1000"/>
              <a:t> septembre 2017. Cette WLTP se veut plus réaliste des conditions de conduite réelles de gens que la précédente norme NEDC. Les consommations de carburant réajustées vont donc signifier une hausse des émissions de CO</a:t>
            </a:r>
            <a:r>
              <a:rPr baseline="-25000" i="1" lang="fr-FR" sz="1000"/>
              <a:t>2</a:t>
            </a:r>
            <a:r>
              <a:rPr i="1" lang="fr-FR" sz="1000"/>
              <a:t> et donc du malus écologique. Concrètement, certains véhicules qui bénéficiaient d'un bonus écologique avec la norme NEDC vont se retrouver avec un malus suite au passage vers la nouvelle norme.</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a:p>
        </p:txBody>
      </p:sp>
      <p:sp>
        <p:nvSpPr>
          <p:cNvPr id="1564" name="Google Shape;1564;p3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p18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228600" lvl="0" marL="457200" rtl="0" algn="l">
              <a:lnSpc>
                <a:spcPct val="100000"/>
              </a:lnSpc>
              <a:spcBef>
                <a:spcPts val="0"/>
              </a:spcBef>
              <a:spcAft>
                <a:spcPts val="0"/>
              </a:spcAft>
              <a:buClr>
                <a:srgbClr val="0023AA"/>
              </a:buClr>
              <a:buSzPts val="2400"/>
              <a:buFont typeface="Arial"/>
              <a:buNone/>
            </a:pPr>
            <a:r>
              <a:rPr b="1" lang="fr-FR" sz="1800">
                <a:solidFill>
                  <a:srgbClr val="0023AA"/>
                </a:solidFill>
                <a:latin typeface="Quattrocento Sans"/>
                <a:ea typeface="Quattrocento Sans"/>
                <a:cs typeface="Quattrocento Sans"/>
                <a:sym typeface="Quattrocento Sans"/>
              </a:rPr>
              <a:t>lancer l'atelier sur la destination de vacances de cet été. </a:t>
            </a:r>
            <a:br>
              <a:rPr b="1" lang="fr-FR" sz="1800">
                <a:solidFill>
                  <a:srgbClr val="0023AA"/>
                </a:solidFill>
                <a:latin typeface="Quattrocento Sans"/>
                <a:ea typeface="Quattrocento Sans"/>
                <a:cs typeface="Quattrocento Sans"/>
                <a:sym typeface="Quattrocento Sans"/>
              </a:rPr>
            </a:br>
            <a:r>
              <a:rPr b="1" lang="fr-FR" sz="1800">
                <a:solidFill>
                  <a:srgbClr val="0023AA"/>
                </a:solidFill>
                <a:latin typeface="Quattrocento Sans"/>
                <a:ea typeface="Quattrocento Sans"/>
                <a:cs typeface="Quattrocento Sans"/>
                <a:sym typeface="Quattrocento Sans"/>
              </a:rPr>
              <a:t>Comment vous rendre sur votre lieu de vacances ? </a:t>
            </a:r>
            <a:br>
              <a:rPr b="1" lang="fr-FR" sz="1800">
                <a:solidFill>
                  <a:srgbClr val="0023AA"/>
                </a:solidFill>
                <a:latin typeface="Quattrocento Sans"/>
                <a:ea typeface="Quattrocento Sans"/>
                <a:cs typeface="Quattrocento Sans"/>
                <a:sym typeface="Quattrocento Sans"/>
              </a:rPr>
            </a:br>
            <a:r>
              <a:rPr b="1" lang="fr-FR" sz="1800">
                <a:solidFill>
                  <a:srgbClr val="0023AA"/>
                </a:solidFill>
                <a:latin typeface="Quattrocento Sans"/>
                <a:ea typeface="Quattrocento Sans"/>
                <a:cs typeface="Quattrocento Sans"/>
                <a:sym typeface="Quattrocento Sans"/>
              </a:rPr>
              <a:t>Imaginez qu'il n'y ait plus d'énergies fossiles, comment vous y rendre ? Combien de temps cela pourrait prendre ? </a:t>
            </a:r>
            <a:br>
              <a:rPr b="1" lang="fr-FR" sz="1800">
                <a:solidFill>
                  <a:srgbClr val="0023AA"/>
                </a:solidFill>
                <a:latin typeface="Quattrocento Sans"/>
                <a:ea typeface="Quattrocento Sans"/>
                <a:cs typeface="Quattrocento Sans"/>
                <a:sym typeface="Quattrocento Sans"/>
              </a:rPr>
            </a:br>
            <a:r>
              <a:rPr b="1" lang="fr-FR" sz="1800">
                <a:solidFill>
                  <a:srgbClr val="0023AA"/>
                </a:solidFill>
                <a:latin typeface="Quattrocento Sans"/>
                <a:ea typeface="Quattrocento Sans"/>
                <a:cs typeface="Quattrocento Sans"/>
                <a:sym typeface="Quattrocento Sans"/>
              </a:rPr>
              <a:t>Finalement, quels sont les ingrédients pour de bonnes vacances ? Est-ce que la destination est le seul critère ? </a:t>
            </a:r>
            <a:endParaRPr b="1" sz="1800">
              <a:solidFill>
                <a:srgbClr val="0023AA"/>
              </a:solidFill>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1600" name="Google Shape;1600;p18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3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lang="fr-FR" sz="1000"/>
              <a:t>Et si, malgré tout, on doit se déplacer loin ? Quelles solutions pour nos longs trajets et pour les vacances?</a:t>
            </a:r>
            <a:r>
              <a:rPr lang="fr-FR" sz="1000"/>
              <a:t> </a:t>
            </a:r>
            <a:endParaRPr sz="1000"/>
          </a:p>
          <a:p>
            <a:pPr indent="0" lvl="0" marL="0" rtl="0" algn="l">
              <a:lnSpc>
                <a:spcPct val="100000"/>
              </a:lnSpc>
              <a:spcBef>
                <a:spcPts val="0"/>
              </a:spcBef>
              <a:spcAft>
                <a:spcPts val="0"/>
              </a:spcAft>
              <a:buClr>
                <a:schemeClr val="dk1"/>
              </a:buClr>
              <a:buSzPts val="1200"/>
              <a:buNone/>
            </a:pPr>
            <a:r>
              <a:rPr lang="fr-FR" sz="1000"/>
              <a:t>Un aller-retour Genève – Bangkok </a:t>
            </a:r>
            <a:r>
              <a:rPr lang="fr-FR" sz="1000" strike="sngStrike"/>
              <a:t>Paris–New-York </a:t>
            </a:r>
            <a:r>
              <a:rPr lang="fr-FR" sz="1000"/>
              <a:t>= </a:t>
            </a:r>
            <a:r>
              <a:rPr i="1" lang="fr-FR" sz="1000"/>
              <a:t>[Faire une interaction avec le public pour faire deviner l’empreinte carbone d’un trajet Paris-New-York par passager – empreinte carbone et non pas seulement la consommation directe de carburant du trajet]</a:t>
            </a:r>
            <a:endParaRPr sz="1000"/>
          </a:p>
          <a:p>
            <a:pPr indent="0" lvl="0" marL="0" rtl="0" algn="l">
              <a:lnSpc>
                <a:spcPct val="100000"/>
              </a:lnSpc>
              <a:spcBef>
                <a:spcPts val="0"/>
              </a:spcBef>
              <a:spcAft>
                <a:spcPts val="0"/>
              </a:spcAft>
              <a:buClr>
                <a:schemeClr val="dk1"/>
              </a:buClr>
              <a:buSzPts val="1200"/>
              <a:buNone/>
            </a:pPr>
            <a:r>
              <a:rPr i="1" lang="fr-FR" sz="1000"/>
              <a:t>[Clic]</a:t>
            </a:r>
            <a:r>
              <a:rPr lang="fr-FR" sz="1000"/>
              <a:t> Ça fait au moins 3 </a:t>
            </a:r>
            <a:r>
              <a:rPr lang="fr-FR" sz="1000" strike="sngStrike"/>
              <a:t>2</a:t>
            </a:r>
            <a:r>
              <a:rPr lang="fr-FR" sz="1000"/>
              <a:t> tonnes d’équivalent CO</a:t>
            </a:r>
            <a:r>
              <a:rPr baseline="-25000" lang="fr-FR" sz="1000"/>
              <a:t>2</a:t>
            </a:r>
            <a:r>
              <a:rPr lang="fr-FR" sz="1000"/>
              <a:t> soit près de 25% </a:t>
            </a:r>
            <a:r>
              <a:rPr lang="fr-FR" sz="1000" strike="sngStrike"/>
              <a:t>plus de 20% </a:t>
            </a:r>
            <a:r>
              <a:rPr lang="fr-FR" sz="1000"/>
              <a:t>du budget carbone total d’un Suisse </a:t>
            </a:r>
            <a:r>
              <a:rPr lang="fr-FR" sz="1000" strike="sngStrike"/>
              <a:t>Français </a:t>
            </a:r>
            <a:r>
              <a:rPr lang="fr-FR" sz="1000"/>
              <a:t>moyen </a:t>
            </a:r>
            <a:r>
              <a:rPr lang="fr-FR" sz="1000" u="sng"/>
              <a:t>(A adapter pour les conférences hors France</a:t>
            </a:r>
            <a:r>
              <a:rPr lang="fr-FR" sz="1000"/>
              <a:t>) </a:t>
            </a:r>
            <a:r>
              <a:rPr i="1" lang="fr-FR" sz="1000"/>
              <a:t>Source : MyClimate.org</a:t>
            </a:r>
            <a:endParaRPr i="1" sz="1000"/>
          </a:p>
          <a:p>
            <a:pPr indent="0" lvl="0" marL="0" rtl="0" algn="l">
              <a:lnSpc>
                <a:spcPct val="100000"/>
              </a:lnSpc>
              <a:spcBef>
                <a:spcPts val="0"/>
              </a:spcBef>
              <a:spcAft>
                <a:spcPts val="0"/>
              </a:spcAft>
              <a:buClr>
                <a:schemeClr val="dk1"/>
              </a:buClr>
              <a:buSzPts val="1200"/>
              <a:buNone/>
            </a:pPr>
            <a:r>
              <a:rPr lang="fr-FR" sz="1000"/>
              <a:t>Ça veut dire en clair que quand vous faites un aller-retour Genève – Bangkok </a:t>
            </a:r>
            <a:r>
              <a:rPr lang="fr-FR" sz="1000" strike="sngStrike"/>
              <a:t>Paris-New York, </a:t>
            </a:r>
            <a:r>
              <a:rPr lang="fr-FR" sz="1000"/>
              <a:t>en seulement une douzaine d’heures de temps, vous émettez ce qu’un Suisse </a:t>
            </a:r>
            <a:r>
              <a:rPr lang="fr-FR" sz="1000" strike="sngStrike"/>
              <a:t>Français</a:t>
            </a:r>
            <a:r>
              <a:rPr lang="fr-FR" sz="1000"/>
              <a:t> moyen émet en 3 </a:t>
            </a:r>
            <a:r>
              <a:rPr lang="fr-FR" sz="1000" strike="sngStrike"/>
              <a:t>2 </a:t>
            </a:r>
            <a:r>
              <a:rPr lang="fr-FR" sz="1000"/>
              <a:t>mois </a:t>
            </a:r>
            <a:r>
              <a:rPr lang="fr-FR" sz="1000" strike="sngStrike"/>
              <a:t>et demi</a:t>
            </a:r>
            <a:r>
              <a:rPr lang="fr-FR" sz="1000"/>
              <a:t>.</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Un aller-retour Genève – Barcelone </a:t>
            </a:r>
            <a:r>
              <a:rPr lang="fr-FR" sz="1000" strike="sngStrike"/>
              <a:t>Paris–Londres </a:t>
            </a:r>
            <a:r>
              <a:rPr lang="fr-FR" sz="1000"/>
              <a:t>= </a:t>
            </a:r>
            <a:r>
              <a:rPr i="1" lang="fr-FR" sz="1000"/>
              <a:t>[Potentiel pour faire une seconde interaction avec le public pour faire deviner l’empreinte carbone d’un trajet Paris-Londres par passager]</a:t>
            </a:r>
            <a:endParaRPr sz="1000"/>
          </a:p>
          <a:p>
            <a:pPr indent="0" lvl="0" marL="0" rtl="0" algn="l">
              <a:lnSpc>
                <a:spcPct val="100000"/>
              </a:lnSpc>
              <a:spcBef>
                <a:spcPts val="0"/>
              </a:spcBef>
              <a:spcAft>
                <a:spcPts val="0"/>
              </a:spcAft>
              <a:buClr>
                <a:schemeClr val="dk1"/>
              </a:buClr>
              <a:buSzPts val="1200"/>
              <a:buNone/>
            </a:pPr>
            <a:r>
              <a:rPr i="1" lang="fr-FR" sz="1000"/>
              <a:t>[Clic] </a:t>
            </a:r>
            <a:r>
              <a:rPr lang="fr-FR" sz="1000"/>
              <a:t>Ça fait 10 fois moins : 300 kg </a:t>
            </a:r>
            <a:r>
              <a:rPr lang="fr-FR" sz="1000" strike="sngStrike"/>
              <a:t>280 kg </a:t>
            </a:r>
            <a:r>
              <a:rPr lang="fr-FR" sz="1000"/>
              <a:t>en avion et en train : 20 kg, soit 150 fois moins que l'aller-retour Genève-Bangko. </a:t>
            </a:r>
            <a:r>
              <a:rPr i="1" lang="fr-FR" sz="1000"/>
              <a:t>Source : Projet GeFlyLess, université de Genève</a:t>
            </a:r>
            <a:endParaRPr i="1" sz="1000"/>
          </a:p>
          <a:p>
            <a:pPr indent="0" lvl="0" marL="0" rtl="0" algn="l">
              <a:lnSpc>
                <a:spcPct val="100000"/>
              </a:lnSpc>
              <a:spcBef>
                <a:spcPts val="0"/>
              </a:spcBef>
              <a:spcAft>
                <a:spcPts val="0"/>
              </a:spcAft>
              <a:buClr>
                <a:schemeClr val="dk1"/>
              </a:buClr>
              <a:buSzPts val="1200"/>
              <a:buNone/>
            </a:pPr>
            <a:r>
              <a:t/>
            </a:r>
            <a:endParaRPr sz="1000" u="sng"/>
          </a:p>
          <a:p>
            <a:pPr indent="0" lvl="0" marL="0" rtl="0" algn="l">
              <a:lnSpc>
                <a:spcPct val="100000"/>
              </a:lnSpc>
              <a:spcBef>
                <a:spcPts val="0"/>
              </a:spcBef>
              <a:spcAft>
                <a:spcPts val="0"/>
              </a:spcAft>
              <a:buClr>
                <a:schemeClr val="dk1"/>
              </a:buClr>
              <a:buSzPts val="1200"/>
              <a:buNone/>
            </a:pPr>
            <a:r>
              <a:rPr lang="fr-FR" sz="1000"/>
              <a:t>Donc ce que l’on vous recommande, c’est de préférer le train à chaque fois que c’est possible : depuis la France, Londres, Amsterdam, Rome, Barcelone ou Venise sont des destinations tout à fait accessibles en train.</a:t>
            </a:r>
            <a:endParaRPr sz="1000"/>
          </a:p>
          <a:p>
            <a:pPr indent="0" lvl="0" marL="0" rtl="0" algn="l">
              <a:lnSpc>
                <a:spcPct val="100000"/>
              </a:lnSpc>
              <a:spcBef>
                <a:spcPts val="0"/>
              </a:spcBef>
              <a:spcAft>
                <a:spcPts val="0"/>
              </a:spcAft>
              <a:buClr>
                <a:schemeClr val="dk1"/>
              </a:buClr>
              <a:buSzPts val="1200"/>
              <a:buNone/>
            </a:pPr>
            <a:r>
              <a:rPr lang="fr-FR" sz="1000"/>
              <a:t>Et si vous n’avez pas les moyens de prendre le train, vous pouvez aussi prendre le bus. Même voyager en bus réduira considérablement l’empreinte réduite de votre trajet par rapport à l’avion.</a:t>
            </a:r>
            <a:endParaRPr sz="1000"/>
          </a:p>
          <a:p>
            <a:pPr indent="0" lvl="0" marL="0" rtl="0" algn="l">
              <a:lnSpc>
                <a:spcPct val="100000"/>
              </a:lnSpc>
              <a:spcBef>
                <a:spcPts val="0"/>
              </a:spcBef>
              <a:spcAft>
                <a:spcPts val="0"/>
              </a:spcAft>
              <a:buClr>
                <a:schemeClr val="dk1"/>
              </a:buClr>
              <a:buSzPts val="1200"/>
              <a:buNone/>
            </a:pPr>
            <a:r>
              <a:rPr lang="fr-FR" sz="1000"/>
              <a:t>En ordre de grandeur,  vous diviserez l’empreinte de votre trajet par 10 : plutôt 5 à 10 avec le bus, plutôt 10 à 50 avec un train à grande vitesse </a:t>
            </a:r>
            <a:r>
              <a:rPr i="1" lang="fr-FR" sz="1000"/>
              <a:t>(cf. rubrique « aller plus loin slide 3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En dernier ressort, vous pouvez aussi covoiturer, mais il faut savoir que l’avantage du covoiturage longue distance est beaucoup plus limité, non pas parce que la voiture brûle un carburant pétrolier, mais à cause des effets rebond qu’il génère : une partie des personnes qui covoiturent auraient pris le train, ou auraient annulé leur déplacement, si le covoiturage n’avait pas été possible. Ce qui fait que leur empreinte carbone est tout de même plus forte.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chemeClr val="dk1"/>
              </a:buClr>
              <a:buSzPts val="1200"/>
              <a:buNone/>
            </a:pPr>
            <a:r>
              <a:rPr i="1" lang="fr-FR" sz="1000"/>
              <a:t>Sources : </a:t>
            </a:r>
            <a:endParaRPr sz="1000"/>
          </a:p>
          <a:p>
            <a:pPr indent="-181100" lvl="0" marL="181100" rtl="0" algn="l">
              <a:lnSpc>
                <a:spcPct val="100000"/>
              </a:lnSpc>
              <a:spcBef>
                <a:spcPts val="0"/>
              </a:spcBef>
              <a:spcAft>
                <a:spcPts val="0"/>
              </a:spcAft>
              <a:buClr>
                <a:schemeClr val="dk1"/>
              </a:buClr>
              <a:buSzPts val="1200"/>
              <a:buFont typeface="Arial"/>
              <a:buChar char="•"/>
            </a:pPr>
            <a:r>
              <a:rPr i="1" lang="fr-FR" sz="1000"/>
              <a:t>Etude ADEME Covoiturage longue distance : http://transportsdufutur.ademe.fr/2017/02/environnemental-covoiturage-distance.html. Par ailleurs, pour un trajet en solitaire, les émissions de l’avion dues à la combustion du kérosène peuvent même s’avérer moindres que les émissions d’une grosse voiture (source : https://e-rse.net/avion-pollution-comparaison-voiture-27321</a:t>
            </a:r>
            <a:endParaRPr sz="1000"/>
          </a:p>
          <a:p>
            <a:pPr indent="-181100" lvl="0" marL="181100" rtl="0" algn="l">
              <a:lnSpc>
                <a:spcPct val="100000"/>
              </a:lnSpc>
              <a:spcBef>
                <a:spcPts val="0"/>
              </a:spcBef>
              <a:spcAft>
                <a:spcPts val="0"/>
              </a:spcAft>
              <a:buClr>
                <a:schemeClr val="dk1"/>
              </a:buClr>
              <a:buSzPts val="1200"/>
              <a:buFont typeface="Arial"/>
              <a:buChar char="•"/>
            </a:pPr>
            <a:r>
              <a:rPr i="1" lang="fr-FR" sz="1000"/>
              <a:t>« Qu’est-ce qu’on fait » sur les distances parcourues pour se rendre en vacances http://www.qqf.fr/infographie/48/des-vacances-au-kilometre</a:t>
            </a:r>
            <a:endParaRPr sz="1000"/>
          </a:p>
          <a:p>
            <a:pPr indent="-181100" lvl="0" marL="181100" rtl="0" algn="l">
              <a:lnSpc>
                <a:spcPct val="100000"/>
              </a:lnSpc>
              <a:spcBef>
                <a:spcPts val="0"/>
              </a:spcBef>
              <a:spcAft>
                <a:spcPts val="0"/>
              </a:spcAft>
              <a:buClr>
                <a:schemeClr val="dk1"/>
              </a:buClr>
              <a:buSzPts val="1200"/>
              <a:buFont typeface="Arial"/>
              <a:buChar char="•"/>
            </a:pPr>
            <a:r>
              <a:rPr i="1" lang="fr-FR" sz="1000"/>
              <a:t>Etude très chiffrée de décembre 2010 par la DGAC sur l’utilisation de l’avion: http://www.statistiques.developpement-durable.gouv.fr/fileadmin/documents/_shared/pdf/8_RevueCGDD-ENTD-article_8_aerien_08_12_10_cle72bd5f.pdf</a:t>
            </a:r>
            <a:endParaRPr sz="1000"/>
          </a:p>
          <a:p>
            <a:pPr indent="-181100" lvl="0" marL="181100" rtl="0" algn="l">
              <a:lnSpc>
                <a:spcPct val="100000"/>
              </a:lnSpc>
              <a:spcBef>
                <a:spcPts val="0"/>
              </a:spcBef>
              <a:spcAft>
                <a:spcPts val="0"/>
              </a:spcAft>
              <a:buClr>
                <a:schemeClr val="dk1"/>
              </a:buClr>
              <a:buSzPts val="1200"/>
              <a:buFont typeface="Arial"/>
              <a:buChar char="•"/>
            </a:pPr>
            <a:r>
              <a:rPr i="1" lang="fr-FR" sz="1000"/>
              <a:t>Enquête réalisée en avril-mai 2019 sur les voyages en avion (BVA pour le syndicat Les Entreprises du Voyage, auprès d’un échantillon représentatif de 2004 personnes) : https://staticswww.bva-group.com/wp-content/uploads/2019/05/Limpact-du-r%C3%A9chauffement-climatique-sur-les-habitudes-de-voyage-Rapport-des-r%C3%A9sultats_Vdef.pdf</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Parmi les principaux enseignements de cette enquête, on note que 36% des Français déclarent avoir pris l’avion au cours des 12 derniers mois. En particulier :</a:t>
            </a:r>
            <a:endParaRPr sz="1000"/>
          </a:p>
          <a:p>
            <a:pPr indent="0" lvl="0" marL="0" rtl="0" algn="l">
              <a:lnSpc>
                <a:spcPct val="100000"/>
              </a:lnSpc>
              <a:spcBef>
                <a:spcPts val="0"/>
              </a:spcBef>
              <a:spcAft>
                <a:spcPts val="0"/>
              </a:spcAft>
              <a:buClr>
                <a:schemeClr val="dk1"/>
              </a:buClr>
              <a:buSzPts val="1200"/>
              <a:buNone/>
            </a:pPr>
            <a:r>
              <a:rPr i="1" lang="fr-FR" sz="1000"/>
              <a:t>- Les populations pour lesquelles ce taux est le plus important sont les cadres (64%), les Franciliens (51%), les jeunes de 25 à 34 ans (42%) et les hommes (41%)</a:t>
            </a:r>
            <a:endParaRPr sz="1000"/>
          </a:p>
          <a:p>
            <a:pPr indent="-181100" lvl="0" marL="181100" rtl="0" algn="l">
              <a:lnSpc>
                <a:spcPct val="100000"/>
              </a:lnSpc>
              <a:spcBef>
                <a:spcPts val="0"/>
              </a:spcBef>
              <a:spcAft>
                <a:spcPts val="0"/>
              </a:spcAft>
              <a:buClr>
                <a:schemeClr val="dk1"/>
              </a:buClr>
              <a:buSzPts val="1200"/>
              <a:buFont typeface="Calibri"/>
              <a:buChar char="-"/>
            </a:pPr>
            <a:r>
              <a:rPr i="1" lang="fr-FR" sz="1000"/>
              <a:t>La quasi-majorité des personnes ont pris l’avion pour des motifs personnels et non professionnels  </a:t>
            </a:r>
            <a:endParaRPr sz="1000"/>
          </a:p>
          <a:p>
            <a:pPr indent="-181100" lvl="0" marL="181100" rtl="0" algn="l">
              <a:lnSpc>
                <a:spcPct val="100000"/>
              </a:lnSpc>
              <a:spcBef>
                <a:spcPts val="0"/>
              </a:spcBef>
              <a:spcAft>
                <a:spcPts val="0"/>
              </a:spcAft>
              <a:buClr>
                <a:schemeClr val="dk1"/>
              </a:buClr>
              <a:buSzPts val="1200"/>
              <a:buFont typeface="Calibri"/>
              <a:buChar char="-"/>
            </a:pPr>
            <a:r>
              <a:rPr i="1" lang="fr-FR" sz="1000"/>
              <a:t>Parmi les autres résultats, à noter que 9% des sondés indiquent avoir déjà renoncé à un voyage pour limiter l’impact de leur voyage en avion sur l’environnement (dont 17% des 25-34 ans et 17% des Cadres).</a:t>
            </a:r>
            <a:endParaRPr sz="1000"/>
          </a:p>
          <a:p>
            <a:pPr indent="0" lvl="0" marL="0" rtl="0" algn="l">
              <a:lnSpc>
                <a:spcPct val="100000"/>
              </a:lnSpc>
              <a:spcBef>
                <a:spcPts val="0"/>
              </a:spcBef>
              <a:spcAft>
                <a:spcPts val="0"/>
              </a:spcAft>
              <a:buClr>
                <a:schemeClr val="dk1"/>
              </a:buClr>
              <a:buSzPts val="1200"/>
              <a:buNone/>
            </a:pPr>
            <a:r>
              <a:t/>
            </a:r>
            <a:endParaRPr i="1" sz="1000"/>
          </a:p>
          <a:p>
            <a:pPr indent="-181100" lvl="0" marL="181100" rtl="0" algn="l">
              <a:lnSpc>
                <a:spcPct val="100000"/>
              </a:lnSpc>
              <a:spcBef>
                <a:spcPts val="0"/>
              </a:spcBef>
              <a:spcAft>
                <a:spcPts val="0"/>
              </a:spcAft>
              <a:buClr>
                <a:schemeClr val="dk1"/>
              </a:buClr>
              <a:buSzPts val="1200"/>
              <a:buFont typeface="Arial"/>
              <a:buChar char="•"/>
            </a:pPr>
            <a:r>
              <a:rPr i="1" lang="fr-FR" sz="1000"/>
              <a:t>Pertinence des chiffres : les résultats vont varier d’un calculateur à l’autre. L’explication la plus probable est la prise en compte ou non des trainées de condensation et des émissions non-CO</a:t>
            </a:r>
            <a:r>
              <a:rPr baseline="-25000" i="1" lang="fr-FR" sz="1000"/>
              <a:t>2</a:t>
            </a:r>
            <a:r>
              <a:rPr i="1" lang="fr-FR" sz="1000"/>
              <a:t>  D’après l’évaluation du GIEC dans son 4</a:t>
            </a:r>
            <a:r>
              <a:rPr baseline="30000" i="1" lang="fr-FR" sz="1000"/>
              <a:t>ème</a:t>
            </a:r>
            <a:r>
              <a:rPr i="1" lang="fr-FR" sz="1000"/>
              <a:t> rapport (non mise à jour dans son 5</a:t>
            </a:r>
            <a:r>
              <a:rPr baseline="30000" i="1" lang="fr-FR" sz="1000"/>
              <a:t>ème</a:t>
            </a:r>
            <a:r>
              <a:rPr i="1" lang="fr-FR" sz="1000"/>
              <a:t> rapport), le forçage radiatif total dû à l'aviation en 2005 représentait environ trois fois celui des émissions de CO</a:t>
            </a:r>
            <a:r>
              <a:rPr baseline="-25000" i="1" lang="fr-FR" sz="1000"/>
              <a:t>2</a:t>
            </a:r>
            <a:r>
              <a:rPr i="1" lang="fr-FR" sz="1000"/>
              <a:t> des avions (cf. https://fr.wikipedia.org/wiki/Impact_climatique_du_transport_a%C3%A9rien ) . Ce résultat est cohérent avec le facteur 2,8 que l’on retrouve entre le chiffre que donne le site Web de la Direction Générale de l’Aviation Civile et celui que l’on donne dans cette présentation, provenant de GoodPlanet.</a:t>
            </a:r>
            <a:endParaRPr sz="1000"/>
          </a:p>
          <a:p>
            <a:pPr indent="-120733" lvl="0" marL="181100" rtl="0" algn="l">
              <a:lnSpc>
                <a:spcPct val="100000"/>
              </a:lnSpc>
              <a:spcBef>
                <a:spcPts val="0"/>
              </a:spcBef>
              <a:spcAft>
                <a:spcPts val="0"/>
              </a:spcAft>
              <a:buClr>
                <a:srgbClr val="595959"/>
              </a:buClr>
              <a:buSzPts val="900"/>
              <a:buNone/>
            </a:pPr>
            <a:r>
              <a:t/>
            </a:r>
            <a:endParaRPr i="1" sz="1000"/>
          </a:p>
          <a:p>
            <a:pPr indent="-181100" lvl="0" marL="181100" rtl="0" algn="l">
              <a:lnSpc>
                <a:spcPct val="100000"/>
              </a:lnSpc>
              <a:spcBef>
                <a:spcPts val="0"/>
              </a:spcBef>
              <a:spcAft>
                <a:spcPts val="0"/>
              </a:spcAft>
              <a:buClr>
                <a:srgbClr val="595959"/>
              </a:buClr>
              <a:buSzPts val="900"/>
              <a:buFont typeface="Arial"/>
              <a:buChar char="•"/>
            </a:pPr>
            <a:r>
              <a:rPr i="1" lang="fr-FR" sz="1000"/>
              <a:t>Alternative bateau: lorsque le trajet vise à traverser des mers/océans, le recours au bateau (par exemple pour traverser la Méditerranée ou la Baltique) est-il une alternative à l’avion satisfaisante en termes de GES ? </a:t>
            </a:r>
            <a:r>
              <a:rPr lang="fr-FR" sz="1000"/>
              <a:t>→ </a:t>
            </a:r>
            <a:r>
              <a:rPr i="1" lang="fr-FR" sz="1000"/>
              <a:t>Selon David MacKay (Sustainable Energy, p133/ L’énergie durable, p182), les bateaux transatlantiques consomment entre 2 et 4 fois plus d’énergie par passager et par kilomètre que les avions (facteur 4 : Queen Elizabeth II, navire de luxe ; facteur supérieur à 2 : les « Jumeaux Économiques », le Maasdam et le Rijndam, qui étaient le moyen le plus économique pour aller de Grande-Bretagne à New York entre 1952 et 1968, avant que l’avion ne devienne encore plus économique pour traverser l’Atlantique)</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t>Le rapport 10/1 entre l’avion et le train+bus est-il valable uniquement en France ? Quid des pays dont l’électricité est plus carbonée (notamment chez nos voisins proches: Allemagne, Espagne, etc.) </a:t>
            </a:r>
            <a:r>
              <a:rPr lang="fr-FR" sz="1000"/>
              <a:t>→</a:t>
            </a:r>
            <a:r>
              <a:rPr i="1" lang="fr-FR" sz="1000"/>
              <a:t> Selon e-rse, « sur un trajet de quelques centaines de kilomètres, l’avion polluera 10 à 50 fois plus qu’un train à grande vitesse électrique, ou 5 à 10 fois plus qu’un bus. » (source https://e-rse.net/avion-pollution-comparaison-voiture-27321 )</a:t>
            </a:r>
            <a:endParaRPr sz="1000"/>
          </a:p>
          <a:p>
            <a:pPr indent="0" lvl="0" marL="0" rtl="0" algn="l">
              <a:lnSpc>
                <a:spcPct val="100000"/>
              </a:lnSpc>
              <a:spcBef>
                <a:spcPts val="0"/>
              </a:spcBef>
              <a:spcAft>
                <a:spcPts val="0"/>
              </a:spcAft>
              <a:buClr>
                <a:schemeClr val="dk1"/>
              </a:buClr>
              <a:buSzPts val="1200"/>
              <a:buNone/>
            </a:pPr>
            <a:r>
              <a:t/>
            </a:r>
            <a:endParaRPr/>
          </a:p>
        </p:txBody>
      </p:sp>
      <p:sp>
        <p:nvSpPr>
          <p:cNvPr id="1606" name="Google Shape;1606;p3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426" name="Google Shape;426;p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p3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8" name="Google Shape;1648;p3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70000"/>
              </a:lnSpc>
              <a:spcBef>
                <a:spcPts val="0"/>
              </a:spcBef>
              <a:spcAft>
                <a:spcPts val="0"/>
              </a:spcAft>
              <a:buSzPts val="1400"/>
              <a:buNone/>
            </a:pPr>
            <a:r>
              <a:rPr lang="fr-FR" sz="1000">
                <a:solidFill>
                  <a:srgbClr val="595959"/>
                </a:solidFill>
              </a:rPr>
              <a:t>Même s’il n’est pas toujours possible de mettre en œuvre toutes les solutions proposées ou si elles vous font perdre un peu de temps, elles sont toutes plus économiques que de prendre votre véhicule personnel !!</a:t>
            </a:r>
            <a:endParaRPr sz="1000"/>
          </a:p>
          <a:p>
            <a:pPr indent="0" lvl="0" marL="0" rtl="0" algn="l">
              <a:lnSpc>
                <a:spcPct val="70000"/>
              </a:lnSpc>
              <a:spcBef>
                <a:spcPts val="0"/>
              </a:spcBef>
              <a:spcAft>
                <a:spcPts val="0"/>
              </a:spcAft>
              <a:buSzPts val="1400"/>
              <a:buNone/>
            </a:pPr>
            <a:r>
              <a:t/>
            </a:r>
            <a:endParaRPr sz="1000"/>
          </a:p>
          <a:p>
            <a:pPr indent="0" lvl="0" marL="0" rtl="0" algn="l">
              <a:lnSpc>
                <a:spcPct val="70000"/>
              </a:lnSpc>
              <a:spcBef>
                <a:spcPts val="0"/>
              </a:spcBef>
              <a:spcAft>
                <a:spcPts val="0"/>
              </a:spcAft>
              <a:buSzPts val="1400"/>
              <a:buNone/>
            </a:pPr>
            <a:r>
              <a:rPr lang="fr-FR" sz="1000"/>
              <a:t>Il n’existe pas UNE BONNE SOLUTION MAIS DES BONNES SOLUTIONS qui dépendent du contexte/usage et du compromis coût / temps / efficacité.</a:t>
            </a:r>
            <a:endParaRPr sz="1000"/>
          </a:p>
          <a:p>
            <a:pPr indent="0" lvl="0" marL="0" rtl="0" algn="l">
              <a:lnSpc>
                <a:spcPct val="70000"/>
              </a:lnSpc>
              <a:spcBef>
                <a:spcPts val="0"/>
              </a:spcBef>
              <a:spcAft>
                <a:spcPts val="0"/>
              </a:spcAft>
              <a:buSzPts val="1400"/>
              <a:buNone/>
            </a:pPr>
            <a:r>
              <a:rPr lang="fr-FR" sz="1000"/>
              <a:t>Donc pour résumer ce que l’on a vu précédemment, les tops des solutions sont : </a:t>
            </a:r>
            <a:r>
              <a:rPr i="1" lang="fr-FR" sz="1000"/>
              <a:t>[dérouler les animations]</a:t>
            </a:r>
            <a:endParaRPr sz="1000"/>
          </a:p>
          <a:p>
            <a:pPr indent="0" lvl="0" marL="0" rtl="0" algn="l">
              <a:lnSpc>
                <a:spcPct val="70000"/>
              </a:lnSpc>
              <a:spcBef>
                <a:spcPts val="0"/>
              </a:spcBef>
              <a:spcAft>
                <a:spcPts val="0"/>
              </a:spcAft>
              <a:buSzPts val="1400"/>
              <a:buNone/>
            </a:pPr>
            <a:r>
              <a:t/>
            </a:r>
            <a:endParaRPr sz="1000">
              <a:solidFill>
                <a:srgbClr val="595959"/>
              </a:solidFill>
            </a:endParaRPr>
          </a:p>
          <a:p>
            <a:pPr indent="0" lvl="0" marL="0" rtl="0" algn="l">
              <a:lnSpc>
                <a:spcPct val="70000"/>
              </a:lnSpc>
              <a:spcBef>
                <a:spcPts val="0"/>
              </a:spcBef>
              <a:spcAft>
                <a:spcPts val="0"/>
              </a:spcAft>
              <a:buSzPts val="1400"/>
              <a:buNone/>
            </a:pPr>
            <a:r>
              <a:rPr lang="fr-FR" sz="1000">
                <a:solidFill>
                  <a:srgbClr val="595959"/>
                </a:solidFill>
              </a:rPr>
              <a:t>1. </a:t>
            </a:r>
            <a:r>
              <a:rPr lang="fr-FR" sz="1000"/>
              <a:t>Réduire le plus possible l’utilisation de la voiture</a:t>
            </a:r>
            <a:endParaRPr sz="1000"/>
          </a:p>
          <a:p>
            <a:pPr indent="0" lvl="0" marL="0" rtl="0" algn="l">
              <a:lnSpc>
                <a:spcPct val="70000"/>
              </a:lnSpc>
              <a:spcBef>
                <a:spcPts val="0"/>
              </a:spcBef>
              <a:spcAft>
                <a:spcPts val="0"/>
              </a:spcAft>
              <a:buClr>
                <a:srgbClr val="595959"/>
              </a:buClr>
              <a:buSzPts val="930"/>
              <a:buNone/>
            </a:pPr>
            <a:r>
              <a:rPr lang="fr-FR" sz="1000">
                <a:solidFill>
                  <a:srgbClr val="595959"/>
                </a:solidFill>
              </a:rPr>
              <a:t>2. </a:t>
            </a:r>
            <a:r>
              <a:rPr lang="fr-FR" sz="1000"/>
              <a:t>Pour les trajets longs, privilégier le train</a:t>
            </a:r>
            <a:endParaRPr sz="1000">
              <a:solidFill>
                <a:srgbClr val="595959"/>
              </a:solidFill>
            </a:endParaRPr>
          </a:p>
          <a:p>
            <a:pPr indent="0" lvl="0" marL="0" rtl="0" algn="l">
              <a:lnSpc>
                <a:spcPct val="70000"/>
              </a:lnSpc>
              <a:spcBef>
                <a:spcPts val="0"/>
              </a:spcBef>
              <a:spcAft>
                <a:spcPts val="0"/>
              </a:spcAft>
              <a:buClr>
                <a:schemeClr val="dk1"/>
              </a:buClr>
              <a:buSzPts val="930"/>
              <a:buNone/>
            </a:pPr>
            <a:r>
              <a:rPr lang="fr-FR" sz="1000"/>
              <a:t>3. Adopter l’éco-conduite</a:t>
            </a:r>
            <a:endParaRPr sz="1000"/>
          </a:p>
          <a:p>
            <a:pPr indent="0" lvl="0" marL="0" rtl="0" algn="l">
              <a:lnSpc>
                <a:spcPct val="70000"/>
              </a:lnSpc>
              <a:spcBef>
                <a:spcPts val="0"/>
              </a:spcBef>
              <a:spcAft>
                <a:spcPts val="0"/>
              </a:spcAft>
              <a:buSzPts val="1400"/>
              <a:buNone/>
            </a:pPr>
            <a:r>
              <a:t/>
            </a:r>
            <a:endParaRPr sz="1000"/>
          </a:p>
          <a:p>
            <a:pPr indent="0" lvl="0" marL="0" rtl="0" algn="l">
              <a:lnSpc>
                <a:spcPct val="70000"/>
              </a:lnSpc>
              <a:spcBef>
                <a:spcPts val="0"/>
              </a:spcBef>
              <a:spcAft>
                <a:spcPts val="0"/>
              </a:spcAft>
              <a:buSzPts val="1400"/>
              <a:buNone/>
            </a:pPr>
            <a:r>
              <a:rPr lang="fr-FR" sz="1000"/>
              <a:t>En remplaçant tous les trajets domicile-travail par les transports en commun, les trajets en avion par le train et en levant le pieds au volant on peut diminuer ainsi de plus de 1/3 l’empreinte carbone liée au transport.  </a:t>
            </a:r>
            <a:endParaRPr sz="1000"/>
          </a:p>
          <a:p>
            <a:pPr indent="0" lvl="0" marL="0" rtl="0" algn="l">
              <a:lnSpc>
                <a:spcPct val="70000"/>
              </a:lnSpc>
              <a:spcBef>
                <a:spcPts val="0"/>
              </a:spcBef>
              <a:spcAft>
                <a:spcPts val="0"/>
              </a:spcAft>
              <a:buClr>
                <a:schemeClr val="dk1"/>
              </a:buClr>
              <a:buSzPts val="930"/>
              <a:buNone/>
            </a:pPr>
            <a:r>
              <a:t/>
            </a:r>
            <a:endParaRPr b="1" i="1" sz="1000">
              <a:solidFill>
                <a:srgbClr val="595959"/>
              </a:solidFill>
            </a:endParaRPr>
          </a:p>
          <a:p>
            <a:pPr indent="0" lvl="0" marL="0" rtl="0" algn="l">
              <a:lnSpc>
                <a:spcPct val="70000"/>
              </a:lnSpc>
              <a:spcBef>
                <a:spcPts val="0"/>
              </a:spcBef>
              <a:spcAft>
                <a:spcPts val="0"/>
              </a:spcAft>
              <a:buClr>
                <a:srgbClr val="595959"/>
              </a:buClr>
              <a:buSzPts val="930"/>
              <a:buNone/>
            </a:pPr>
            <a:r>
              <a:rPr b="1" i="1" lang="fr-FR" sz="1000">
                <a:solidFill>
                  <a:srgbClr val="595959"/>
                </a:solidFill>
              </a:rPr>
              <a:t>-----</a:t>
            </a:r>
            <a:endParaRPr sz="1000"/>
          </a:p>
          <a:p>
            <a:pPr indent="0" lvl="0" marL="0" rtl="0" algn="l">
              <a:lnSpc>
                <a:spcPct val="70000"/>
              </a:lnSpc>
              <a:spcBef>
                <a:spcPts val="0"/>
              </a:spcBef>
              <a:spcAft>
                <a:spcPts val="0"/>
              </a:spcAft>
              <a:buClr>
                <a:schemeClr val="dk1"/>
              </a:buClr>
              <a:buSzPts val="930"/>
              <a:buNone/>
            </a:pPr>
            <a:r>
              <a:t/>
            </a:r>
            <a:endParaRPr sz="1000">
              <a:solidFill>
                <a:srgbClr val="595959"/>
              </a:solidFill>
            </a:endParaRPr>
          </a:p>
          <a:p>
            <a:pPr indent="0" lvl="0" marL="0" rtl="0" algn="l">
              <a:lnSpc>
                <a:spcPct val="70000"/>
              </a:lnSpc>
              <a:spcBef>
                <a:spcPts val="0"/>
              </a:spcBef>
              <a:spcAft>
                <a:spcPts val="0"/>
              </a:spcAft>
              <a:buClr>
                <a:srgbClr val="595959"/>
              </a:buClr>
              <a:buSzPts val="930"/>
              <a:buNone/>
            </a:pPr>
            <a:r>
              <a:rPr b="1" i="1" lang="fr-FR" sz="1000">
                <a:solidFill>
                  <a:srgbClr val="595959"/>
                </a:solidFill>
              </a:rPr>
              <a:t>COMMENTAIRES</a:t>
            </a:r>
            <a:endParaRPr i="1" sz="1000">
              <a:solidFill>
                <a:srgbClr val="595959"/>
              </a:solidFill>
            </a:endParaRPr>
          </a:p>
          <a:p>
            <a:pPr indent="0" lvl="0" marL="0" rtl="0" algn="l">
              <a:lnSpc>
                <a:spcPct val="70000"/>
              </a:lnSpc>
              <a:spcBef>
                <a:spcPts val="0"/>
              </a:spcBef>
              <a:spcAft>
                <a:spcPts val="0"/>
              </a:spcAft>
              <a:buSzPts val="1400"/>
              <a:buNone/>
            </a:pPr>
            <a:r>
              <a:rPr i="1" lang="fr-FR" sz="1000"/>
              <a:t>Inversion des Top 1 et Top 2 pour les Parisiens : le Top 1 est « Pour les trajets longs, privilégier le train »; le Top 2 des Parisiens est « Réduire le plus possible l’utilisation de la voiture » 🡪 en arrêtant de prendre l’avion on peut alors diminuer bien plus significativement qu’un tiers son empreinte carbone liée au transport !</a:t>
            </a:r>
            <a:endParaRPr i="1" sz="1000">
              <a:solidFill>
                <a:srgbClr val="595959"/>
              </a:solidFill>
            </a:endParaRPr>
          </a:p>
          <a:p>
            <a:pPr indent="0" lvl="0" marL="0" rtl="0" algn="l">
              <a:lnSpc>
                <a:spcPct val="70000"/>
              </a:lnSpc>
              <a:spcBef>
                <a:spcPts val="0"/>
              </a:spcBef>
              <a:spcAft>
                <a:spcPts val="0"/>
              </a:spcAft>
              <a:buSzPts val="1400"/>
              <a:buNone/>
            </a:pPr>
            <a:r>
              <a:t/>
            </a:r>
            <a:endParaRPr i="1" sz="1000"/>
          </a:p>
          <a:p>
            <a:pPr indent="0" lvl="0" marL="0" rtl="0" algn="l">
              <a:lnSpc>
                <a:spcPct val="70000"/>
              </a:lnSpc>
              <a:spcBef>
                <a:spcPts val="0"/>
              </a:spcBef>
              <a:spcAft>
                <a:spcPts val="0"/>
              </a:spcAft>
              <a:buSzPts val="1400"/>
              <a:buNone/>
            </a:pPr>
            <a:r>
              <a:rPr i="1" lang="fr-FR" sz="1000"/>
              <a:t>Les hypothèses utilisées pour illustrer la réduction de l’empreinte carbone sont ici: </a:t>
            </a:r>
            <a:endParaRPr sz="1000"/>
          </a:p>
          <a:p>
            <a:pPr indent="-181100" lvl="0" marL="181100" rtl="0" algn="l">
              <a:lnSpc>
                <a:spcPct val="70000"/>
              </a:lnSpc>
              <a:spcBef>
                <a:spcPts val="0"/>
              </a:spcBef>
              <a:spcAft>
                <a:spcPts val="0"/>
              </a:spcAft>
              <a:buClr>
                <a:schemeClr val="dk1"/>
              </a:buClr>
              <a:buSzPts val="930"/>
              <a:buFont typeface="Calibri"/>
              <a:buChar char="-"/>
            </a:pPr>
            <a:r>
              <a:rPr i="1" lang="fr-FR" sz="1000"/>
              <a:t>Ne plus utiliser la voiture pour les trajets du quotidien en milieu urbain (report modal vers transports en commun)</a:t>
            </a:r>
            <a:endParaRPr b="1" i="1" sz="1000">
              <a:solidFill>
                <a:srgbClr val="595959"/>
              </a:solidFill>
            </a:endParaRPr>
          </a:p>
          <a:p>
            <a:pPr indent="-181100" lvl="0" marL="181100" rtl="0" algn="l">
              <a:lnSpc>
                <a:spcPct val="70000"/>
              </a:lnSpc>
              <a:spcBef>
                <a:spcPts val="0"/>
              </a:spcBef>
              <a:spcAft>
                <a:spcPts val="0"/>
              </a:spcAft>
              <a:buClr>
                <a:srgbClr val="595959"/>
              </a:buClr>
              <a:buSzPts val="930"/>
              <a:buFont typeface="Calibri"/>
              <a:buChar char="-"/>
            </a:pPr>
            <a:r>
              <a:rPr i="1" lang="fr-FR" sz="1000">
                <a:solidFill>
                  <a:srgbClr val="595959"/>
                </a:solidFill>
              </a:rPr>
              <a:t>Réduire de 75% l’avion lors de ces déplacements </a:t>
            </a:r>
            <a:r>
              <a:rPr i="1" lang="fr-FR" sz="1000"/>
              <a:t>(report modal vers le train)</a:t>
            </a:r>
            <a:endParaRPr b="1" i="1" sz="1000">
              <a:solidFill>
                <a:srgbClr val="595959"/>
              </a:solidFill>
            </a:endParaRPr>
          </a:p>
          <a:p>
            <a:pPr indent="-181100" lvl="0" marL="181100" rtl="0" algn="l">
              <a:lnSpc>
                <a:spcPct val="70000"/>
              </a:lnSpc>
              <a:spcBef>
                <a:spcPts val="0"/>
              </a:spcBef>
              <a:spcAft>
                <a:spcPts val="0"/>
              </a:spcAft>
              <a:buClr>
                <a:srgbClr val="595959"/>
              </a:buClr>
              <a:buSzPts val="930"/>
              <a:buFont typeface="Calibri"/>
              <a:buChar char="-"/>
            </a:pPr>
            <a:r>
              <a:rPr i="1" lang="fr-FR" sz="1000">
                <a:solidFill>
                  <a:srgbClr val="595959"/>
                </a:solidFill>
              </a:rPr>
              <a:t>Réduction de 20% la consommation de carburant grâce à l’écoconduite</a:t>
            </a:r>
            <a:endParaRPr sz="1000"/>
          </a:p>
          <a:p>
            <a:pPr indent="0" lvl="0" marL="0" rtl="0" algn="l">
              <a:lnSpc>
                <a:spcPct val="70000"/>
              </a:lnSpc>
              <a:spcBef>
                <a:spcPts val="0"/>
              </a:spcBef>
              <a:spcAft>
                <a:spcPts val="0"/>
              </a:spcAft>
              <a:buClr>
                <a:srgbClr val="595959"/>
              </a:buClr>
              <a:buSzPts val="930"/>
              <a:buNone/>
            </a:pPr>
            <a:r>
              <a:rPr i="1" lang="fr-FR" sz="1000">
                <a:solidFill>
                  <a:srgbClr val="595959"/>
                </a:solidFill>
              </a:rPr>
              <a:t>Il y a une slide « hors conférence » plus expliciter le calcul qui permet d’atteindre 35% de réduction de l’empreinte carbone. </a:t>
            </a:r>
            <a:endParaRPr sz="1000"/>
          </a:p>
        </p:txBody>
      </p:sp>
      <p:sp>
        <p:nvSpPr>
          <p:cNvPr id="1649" name="Google Shape;1649;p3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3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Transition:</a:t>
            </a:r>
            <a:endParaRPr/>
          </a:p>
          <a:p>
            <a:pPr indent="0" lvl="0" marL="0" rtl="0" algn="l">
              <a:lnSpc>
                <a:spcPct val="100000"/>
              </a:lnSpc>
              <a:spcBef>
                <a:spcPts val="0"/>
              </a:spcBef>
              <a:spcAft>
                <a:spcPts val="0"/>
              </a:spcAft>
              <a:buClr>
                <a:schemeClr val="dk1"/>
              </a:buClr>
              <a:buSzPts val="1200"/>
              <a:buNone/>
            </a:pPr>
            <a:r>
              <a:rPr lang="fr-FR"/>
              <a:t>« Maintenant on va parler de ce qu’on peut faire dans le domaine de l’alimentation. Alors </a:t>
            </a:r>
            <a:r>
              <a:rPr i="1" lang="fr-FR"/>
              <a:t>[nom autre conférencier]</a:t>
            </a:r>
            <a:r>
              <a:rPr i="0" lang="fr-FR"/>
              <a:t> c’est possible, de pratiquer l’éco-conduite sur notre alimentation ? »</a:t>
            </a:r>
            <a:endParaRPr/>
          </a:p>
        </p:txBody>
      </p:sp>
      <p:sp>
        <p:nvSpPr>
          <p:cNvPr id="1689" name="Google Shape;1689;p3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p3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p3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i="1" lang="fr-FR"/>
              <a:t>Quizz</a:t>
            </a:r>
            <a:endParaRPr/>
          </a:p>
          <a:p>
            <a:pPr indent="0" lvl="0" marL="0" rtl="0" algn="l">
              <a:lnSpc>
                <a:spcPct val="100000"/>
              </a:lnSpc>
              <a:spcBef>
                <a:spcPts val="0"/>
              </a:spcBef>
              <a:spcAft>
                <a:spcPts val="0"/>
              </a:spcAft>
              <a:buClr>
                <a:schemeClr val="dk1"/>
              </a:buClr>
              <a:buSzPts val="1200"/>
              <a:buNone/>
            </a:pPr>
            <a:r>
              <a:rPr lang="fr-FR"/>
              <a:t>Alors à votre avis, parmi nos aliments, quel est celui qui occasionne le plus de GES, et pourquoi ? (Le pourquoi est très important dans votre réponse.)</a:t>
            </a:r>
            <a:endParaRPr/>
          </a:p>
          <a:p>
            <a:pPr indent="0" lvl="0" marL="0" rtl="0" algn="l">
              <a:lnSpc>
                <a:spcPct val="100000"/>
              </a:lnSpc>
              <a:spcBef>
                <a:spcPts val="0"/>
              </a:spcBef>
              <a:spcAft>
                <a:spcPts val="0"/>
              </a:spcAft>
              <a:buClr>
                <a:schemeClr val="dk1"/>
              </a:buClr>
              <a:buSzPts val="1200"/>
              <a:buNone/>
            </a:pPr>
            <a:r>
              <a:rPr i="1" lang="fr-FR"/>
              <a:t>…</a:t>
            </a:r>
            <a:endParaRPr/>
          </a:p>
          <a:p>
            <a:pPr indent="0" lvl="0" marL="0" rtl="0" algn="l">
              <a:lnSpc>
                <a:spcPct val="100000"/>
              </a:lnSpc>
              <a:spcBef>
                <a:spcPts val="0"/>
              </a:spcBef>
              <a:spcAft>
                <a:spcPts val="0"/>
              </a:spcAft>
              <a:buClr>
                <a:schemeClr val="dk1"/>
              </a:buClr>
              <a:buSzPts val="1200"/>
              <a:buNone/>
            </a:pPr>
            <a:r>
              <a:rPr i="1" lang="fr-FR"/>
              <a:t>[Clic]</a:t>
            </a:r>
            <a:endParaRPr/>
          </a:p>
          <a:p>
            <a:pPr indent="0" lvl="0" marL="0" rtl="0" algn="l">
              <a:lnSpc>
                <a:spcPct val="100000"/>
              </a:lnSpc>
              <a:spcBef>
                <a:spcPts val="0"/>
              </a:spcBef>
              <a:spcAft>
                <a:spcPts val="0"/>
              </a:spcAft>
              <a:buSzPts val="1400"/>
              <a:buNone/>
            </a:pPr>
            <a:r>
              <a:t/>
            </a:r>
            <a:endParaRPr/>
          </a:p>
        </p:txBody>
      </p:sp>
      <p:sp>
        <p:nvSpPr>
          <p:cNvPr id="1702" name="Google Shape;1702;p3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3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9" name="Google Shape;1719;p3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1" i="1" lang="fr-FR" sz="1000"/>
              <a:t>Réponse</a:t>
            </a:r>
            <a:r>
              <a:rPr lang="fr-FR" sz="1000"/>
              <a:t> </a:t>
            </a:r>
            <a:r>
              <a:rPr i="1" lang="fr-FR" sz="1000"/>
              <a:t>[équivalence avec la voiture : on suppose ici que la voiture émet 150 g CO</a:t>
            </a:r>
            <a:r>
              <a:rPr baseline="-25000" i="1" lang="fr-FR" sz="1000"/>
              <a:t>2</a:t>
            </a:r>
            <a:r>
              <a:rPr i="1" lang="fr-FR" sz="1000"/>
              <a:t>/km, émissions du puits à la pompe incluses]</a:t>
            </a:r>
            <a:endParaRPr sz="1000"/>
          </a:p>
          <a:p>
            <a:pPr indent="0" lvl="0" marL="0" rtl="0" algn="l">
              <a:lnSpc>
                <a:spcPct val="100000"/>
              </a:lnSpc>
              <a:spcBef>
                <a:spcPts val="0"/>
              </a:spcBef>
              <a:spcAft>
                <a:spcPts val="0"/>
              </a:spcAft>
              <a:buClr>
                <a:schemeClr val="dk1"/>
              </a:buClr>
              <a:buSzPts val="1200"/>
              <a:buNone/>
            </a:pPr>
            <a:r>
              <a:rPr lang="fr-FR" sz="1000"/>
              <a:t>1. De très, très loin, l’aliment émettant le plus de GES est la viande issue d’animaux ruminants. Entendez : bœuf, agneau, veau, mouton. Manger 1 kg de bœuf émet autant que parcourir environ 240 km en voiture, avec une grosse citadine ou une petite berline. C’est l’équivalent de la distance Paris-Tours </a:t>
            </a:r>
            <a:r>
              <a:rPr i="1" lang="fr-FR" sz="1000"/>
              <a:t>(à adapter à chaque conférence, prendre comme point de départ la ville où a lieu la conférence. </a:t>
            </a:r>
            <a:r>
              <a:rPr i="1" lang="fr-FR" sz="1000" u="sng"/>
              <a:t>A préparer avant</a:t>
            </a:r>
            <a:r>
              <a:rPr i="1" lang="fr-FR" sz="1000"/>
              <a:t>). </a:t>
            </a:r>
            <a:r>
              <a:rPr lang="fr-FR" sz="1000"/>
              <a:t>Notez que ça n’a rien à voir avec la couleur de la viande : le canard, le cheval (viandes rouges) ne sont pas des animaux ruminants et sont beaucoup moins émetteurs que le bœuf ; le veau (viande blanche) est, en ordre de grandeur, aussi émetteur que le bœuf.</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2. Les fromages sont aussi très émetteurs de GES, car ils nécessitent beaucoup de lait et donc de vaches ! (Il faut 8 à 10 litres de lait pour faire un kg de fromage.) Ici, on vous présente un chiffre qui tient compte de ce que consomment les Français dans l’année, mais sachez que les fromages à pâte dure, comme le comté, sont plus émetteurs (en ordre de grandeur, moitié plus) que les autres.</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3. Les viandes d’animaux non ruminants sont également fortement émettrices, mais dans des quantités bien moindres que les viandes d’animaux ruminants : le kg de poulet est ainsi 7 fois moins émetteur que le kg de bœuf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4. Viennent ensuite les produits laitiers.</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5. Puis viennent les produits à base de céréales comme le pain ou les pâtes, et enfin les fruits &amp; légumes, en moyenne 120 fois moins émetteurs que le bœuf.</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b="1" i="1" lang="fr-FR" sz="1000"/>
              <a:t>Détails :</a:t>
            </a:r>
            <a:endParaRPr sz="1000"/>
          </a:p>
          <a:p>
            <a:pPr indent="0" lvl="0" marL="0" rtl="0" algn="l">
              <a:lnSpc>
                <a:spcPct val="100000"/>
              </a:lnSpc>
              <a:spcBef>
                <a:spcPts val="0"/>
              </a:spcBef>
              <a:spcAft>
                <a:spcPts val="0"/>
              </a:spcAft>
              <a:buClr>
                <a:schemeClr val="dk1"/>
              </a:buClr>
              <a:buSzPts val="1200"/>
              <a:buNone/>
            </a:pPr>
            <a:r>
              <a:rPr lang="fr-FR" sz="1000"/>
              <a:t>Plus généralement, on peut constater 2 choses sur ce graphique. D’abord, c’est que les produits qui émettent le plus de GES sont tous des produits d’origine animale. Viandes et produits laitiers pèsent en fait pour presque ⅔ des émissions de notre alimentation. L’autre constat, c’est qu’à poids équivalent, les viandes d’animaux ruminants émettent des GES dans des ordres de grandeur qui n’ont rien à voir avec ce par quoi on peut les remplacer : même en remplaçant votre steak par une dose équivalente de fromage, vous divisez déjà vos émissions par 3. Donc ce que nous dit ce 1</a:t>
            </a:r>
            <a:r>
              <a:rPr baseline="30000" lang="fr-FR" sz="1000"/>
              <a:t>er</a:t>
            </a:r>
            <a:r>
              <a:rPr lang="fr-FR" sz="1000"/>
              <a:t> graphique, c’est que si vous voulez réduire les émissions de GES de votre alimentation, la 1</a:t>
            </a:r>
            <a:r>
              <a:rPr baseline="30000" lang="fr-FR" sz="1000"/>
              <a:t>ère</a:t>
            </a:r>
            <a:r>
              <a:rPr lang="fr-FR" sz="1000"/>
              <a:t> chose à faire, c’est de manger le moins possible de bœuf, de veau, d’agneau, de mouton, et plus généralement, de réduire votre consommation de produits d’origine animale.</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Alors si vous êtes aussi viandards que moi, vous me direz peut-être « OK, mais est-ce que c’est bien vrai tout ça ? Pourquoi est-ce que mon entrecôte est vraiment plus une catastrophe que les frites fades qui l’accompagnent ? » Et bien il y a plusieurs raisons à ça.</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b="1" i="1" lang="fr-FR" sz="1000"/>
              <a:t>Détails :</a:t>
            </a:r>
            <a:endParaRPr sz="1000"/>
          </a:p>
          <a:p>
            <a:pPr indent="0" lvl="0" marL="0" rtl="0" algn="l">
              <a:lnSpc>
                <a:spcPct val="100000"/>
              </a:lnSpc>
              <a:spcBef>
                <a:spcPts val="0"/>
              </a:spcBef>
              <a:spcAft>
                <a:spcPts val="0"/>
              </a:spcAft>
              <a:buClr>
                <a:schemeClr val="dk1"/>
              </a:buClr>
              <a:buSzPts val="1200"/>
              <a:buNone/>
            </a:pPr>
            <a:r>
              <a:rPr i="1" lang="fr-FR" sz="1000"/>
              <a:t>Facteur GES (kg CO</a:t>
            </a:r>
            <a:r>
              <a:rPr baseline="-25000" i="1" lang="fr-FR" sz="1000"/>
              <a:t>2</a:t>
            </a:r>
            <a:r>
              <a:rPr i="1" lang="fr-FR" sz="1000"/>
              <a:t> eq / kg d'ingrédient ingéré) [1, 2]  (ne prend pas en compte le transport du consommateur, la cuisson ni les déchets) :</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Viande de bœuf moyen France : 35,8</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Mouton </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Fromage à pâte dure (type emmental) : </a:t>
            </a:r>
            <a:r>
              <a:rPr lang="fr-FR" sz="1000"/>
              <a:t>5,6   (fromage frais chèvre 3,61 (2016))</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Poulet entier : 5,1</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Viande de Porc : 7,36</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Lait : 1,22</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Pâtes sèches : 0,495</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Fruit (ou légume) - générique, de saison, produit localement (basé sur la pomme, 2016) : 0,267</a:t>
            </a:r>
            <a:endParaRPr sz="1000"/>
          </a:p>
          <a:p>
            <a:pPr indent="-113018" lvl="0" marL="173385" rtl="0" algn="l">
              <a:lnSpc>
                <a:spcPct val="100000"/>
              </a:lnSpc>
              <a:spcBef>
                <a:spcPts val="0"/>
              </a:spcBef>
              <a:spcAft>
                <a:spcPts val="0"/>
              </a:spcAft>
              <a:buClr>
                <a:srgbClr val="595959"/>
              </a:buClr>
              <a:buSzPts val="900"/>
              <a:buNone/>
            </a:pPr>
            <a:r>
              <a:t/>
            </a:r>
            <a:endParaRPr sz="1000"/>
          </a:p>
          <a:p>
            <a:pPr indent="0" lvl="0" marL="0" rtl="0" algn="l">
              <a:lnSpc>
                <a:spcPct val="100000"/>
              </a:lnSpc>
              <a:spcBef>
                <a:spcPts val="0"/>
              </a:spcBef>
              <a:spcAft>
                <a:spcPts val="0"/>
              </a:spcAft>
              <a:buClr>
                <a:schemeClr val="dk1"/>
              </a:buClr>
              <a:buSzPts val="1200"/>
              <a:buNone/>
            </a:pPr>
            <a:r>
              <a:rPr b="1" lang="fr-FR" sz="1000"/>
              <a:t>(Autres facteurs d’émissions)</a:t>
            </a:r>
            <a:endParaRPr sz="1000"/>
          </a:p>
          <a:p>
            <a:pPr indent="0" lvl="0" marL="0" rtl="0" algn="l">
              <a:lnSpc>
                <a:spcPct val="100000"/>
              </a:lnSpc>
              <a:spcBef>
                <a:spcPts val="0"/>
              </a:spcBef>
              <a:spcAft>
                <a:spcPts val="0"/>
              </a:spcAft>
              <a:buClr>
                <a:schemeClr val="dk1"/>
              </a:buClr>
              <a:buSzPts val="1200"/>
              <a:buNone/>
            </a:pPr>
            <a:r>
              <a:rPr b="1" i="1" lang="fr-FR" sz="1000"/>
              <a:t>viandes</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Côtelettes d’agneaux : 55</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Mouton ~ 30 </a:t>
            </a:r>
            <a:r>
              <a:rPr b="1" lang="fr-FR" sz="1000"/>
              <a:t>*</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Viande de veau : 20,5 (pour ceux provenant de la filière laitière (80% des veaux en France)</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Poisson - sauvage, en filet : 11,5</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Magret de canard : 9,72</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Truite ou saumon - fumé, d'élevage 5,49</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Thon en boîte : 3,95</a:t>
            </a:r>
            <a:endParaRPr sz="1000"/>
          </a:p>
          <a:p>
            <a:pPr indent="0" lvl="0" marL="0" rtl="0" algn="l">
              <a:lnSpc>
                <a:spcPct val="100000"/>
              </a:lnSpc>
              <a:spcBef>
                <a:spcPts val="0"/>
              </a:spcBef>
              <a:spcAft>
                <a:spcPts val="0"/>
              </a:spcAft>
              <a:buClr>
                <a:schemeClr val="dk1"/>
              </a:buClr>
              <a:buSzPts val="1200"/>
              <a:buNone/>
            </a:pPr>
            <a:r>
              <a:rPr b="1" i="1" lang="fr-FR" sz="1000"/>
              <a:t>boissons (par litre)</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Bière : 2,67</a:t>
            </a:r>
            <a:endParaRPr i="1" sz="1000"/>
          </a:p>
          <a:p>
            <a:pPr indent="-173385" lvl="0" marL="173385" rtl="0" algn="l">
              <a:lnSpc>
                <a:spcPct val="100000"/>
              </a:lnSpc>
              <a:spcBef>
                <a:spcPts val="0"/>
              </a:spcBef>
              <a:spcAft>
                <a:spcPts val="0"/>
              </a:spcAft>
              <a:buClr>
                <a:srgbClr val="595959"/>
              </a:buClr>
              <a:buSzPts val="900"/>
              <a:buFont typeface="Calibri"/>
              <a:buChar char="-"/>
            </a:pPr>
            <a:r>
              <a:rPr lang="fr-FR" sz="1000"/>
              <a:t>Vin : 1,43</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Soda - au cola : 1,09</a:t>
            </a:r>
            <a:endParaRPr sz="1000"/>
          </a:p>
          <a:p>
            <a:pPr indent="-113018" lvl="0" marL="173385" rtl="0" algn="l">
              <a:lnSpc>
                <a:spcPct val="100000"/>
              </a:lnSpc>
              <a:spcBef>
                <a:spcPts val="0"/>
              </a:spcBef>
              <a:spcAft>
                <a:spcPts val="0"/>
              </a:spcAft>
              <a:buClr>
                <a:srgbClr val="595959"/>
              </a:buClr>
              <a:buSzPts val="900"/>
              <a:buNone/>
            </a:pPr>
            <a:r>
              <a:t/>
            </a:r>
            <a:endParaRPr sz="1000"/>
          </a:p>
          <a:p>
            <a:pPr indent="0" lvl="0" marL="0" rtl="0" algn="l">
              <a:lnSpc>
                <a:spcPct val="100000"/>
              </a:lnSpc>
              <a:spcBef>
                <a:spcPts val="0"/>
              </a:spcBef>
              <a:spcAft>
                <a:spcPts val="0"/>
              </a:spcAft>
              <a:buClr>
                <a:schemeClr val="dk1"/>
              </a:buClr>
              <a:buSzPts val="1200"/>
              <a:buNone/>
            </a:pPr>
            <a:r>
              <a:rPr i="1" lang="fr-FR" sz="1000"/>
              <a:t>* déduit par règle de trois </a:t>
            </a:r>
            <a:r>
              <a:rPr lang="fr-FR" sz="1000"/>
              <a:t>→</a:t>
            </a:r>
            <a:r>
              <a:rPr i="1" lang="fr-FR" sz="1000"/>
              <a:t> mouton : 24 kg eq. CO</a:t>
            </a:r>
            <a:r>
              <a:rPr baseline="-25000" i="1" lang="fr-FR" sz="1000"/>
              <a:t>2</a:t>
            </a:r>
            <a:r>
              <a:rPr i="1" lang="fr-FR" sz="1000"/>
              <a:t> par kg commercialisable / bœuf : 28 kg eq. CO</a:t>
            </a:r>
            <a:r>
              <a:rPr baseline="-25000" i="1" lang="fr-FR" sz="1000"/>
              <a:t>2</a:t>
            </a:r>
            <a:r>
              <a:rPr i="1" lang="fr-FR" sz="1000"/>
              <a:t> par kg commercialisable </a:t>
            </a:r>
            <a:endParaRPr sz="1000"/>
          </a:p>
          <a:p>
            <a:pPr indent="-113018" lvl="0" marL="173385" rtl="0" algn="l">
              <a:lnSpc>
                <a:spcPct val="100000"/>
              </a:lnSpc>
              <a:spcBef>
                <a:spcPts val="0"/>
              </a:spcBef>
              <a:spcAft>
                <a:spcPts val="0"/>
              </a:spcAft>
              <a:buClr>
                <a:srgbClr val="595959"/>
              </a:buClr>
              <a:buSzPts val="900"/>
              <a:buNone/>
            </a:pPr>
            <a:r>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accent2"/>
              </a:buClr>
              <a:buSzPts val="1200"/>
              <a:buNone/>
            </a:pPr>
            <a:r>
              <a:rPr b="1" lang="fr-FR" sz="1000">
                <a:solidFill>
                  <a:schemeClr val="accent2"/>
                </a:solidFill>
              </a:rPr>
              <a:t># sauvage vs d’élevage [3] :</a:t>
            </a:r>
            <a:endParaRPr sz="1000"/>
          </a:p>
          <a:p>
            <a:pPr indent="0" lvl="0" marL="0" rtl="0" algn="l">
              <a:lnSpc>
                <a:spcPct val="100000"/>
              </a:lnSpc>
              <a:spcBef>
                <a:spcPts val="0"/>
              </a:spcBef>
              <a:spcAft>
                <a:spcPts val="0"/>
              </a:spcAft>
              <a:buClr>
                <a:schemeClr val="dk1"/>
              </a:buClr>
              <a:buSzPts val="1200"/>
              <a:buNone/>
            </a:pPr>
            <a:r>
              <a:rPr lang="fr-FR" sz="1000"/>
              <a:t>La pêche nécessite (par rapport à l’aquaculture) : </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supplément de de carburant : ~1,5kg CO</a:t>
            </a:r>
            <a:r>
              <a:rPr baseline="-25000" lang="fr-FR" sz="1000"/>
              <a:t>2</a:t>
            </a:r>
            <a:r>
              <a:rPr lang="fr-FR" sz="1000"/>
              <a:t> eq. / kg poisson</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supplément de chaîne du froid : ~ +20%</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supplément de transport et d’emballage : ~ +10% </a:t>
            </a:r>
            <a:endParaRPr sz="1000"/>
          </a:p>
          <a:p>
            <a:pPr indent="0" lvl="0" marL="0" rtl="0" algn="l">
              <a:lnSpc>
                <a:spcPct val="100000"/>
              </a:lnSpc>
              <a:spcBef>
                <a:spcPts val="0"/>
              </a:spcBef>
              <a:spcAft>
                <a:spcPts val="0"/>
              </a:spcAft>
              <a:buClr>
                <a:schemeClr val="dk1"/>
              </a:buClr>
              <a:buSzPts val="1200"/>
              <a:buNone/>
            </a:pPr>
            <a:r>
              <a:rPr lang="fr-FR" sz="1000"/>
              <a:t>Néanmoins les poissons d’élevage sont nourris avec des produits de la pêche [3]</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b="1" lang="fr-FR" sz="1000"/>
              <a:t># Local vs De Saison vs, Sous Serre</a:t>
            </a:r>
            <a:endParaRPr sz="1000"/>
          </a:p>
          <a:p>
            <a:pPr indent="0" lvl="0" marL="0" rtl="0" algn="l">
              <a:lnSpc>
                <a:spcPct val="100000"/>
              </a:lnSpc>
              <a:spcBef>
                <a:spcPts val="0"/>
              </a:spcBef>
              <a:spcAft>
                <a:spcPts val="0"/>
              </a:spcAft>
              <a:buClr>
                <a:schemeClr val="dk1"/>
              </a:buClr>
              <a:buSzPts val="1200"/>
              <a:buNone/>
            </a:pPr>
            <a:r>
              <a:rPr lang="fr-FR" sz="1000"/>
              <a:t>Fruit (ou légume) – générique, de saison, produit localement 0,267</a:t>
            </a:r>
            <a:endParaRPr sz="1000"/>
          </a:p>
          <a:p>
            <a:pPr indent="0" lvl="0" marL="0" rtl="0" algn="l">
              <a:lnSpc>
                <a:spcPct val="100000"/>
              </a:lnSpc>
              <a:spcBef>
                <a:spcPts val="0"/>
              </a:spcBef>
              <a:spcAft>
                <a:spcPts val="0"/>
              </a:spcAft>
              <a:buClr>
                <a:schemeClr val="dk1"/>
              </a:buClr>
              <a:buSzPts val="1200"/>
              <a:buNone/>
            </a:pPr>
            <a:r>
              <a:rPr lang="fr-FR" sz="1000"/>
              <a:t>Fruit (ou légume) – générique, importé par bateau et camion 1,29</a:t>
            </a:r>
            <a:endParaRPr sz="1000"/>
          </a:p>
          <a:p>
            <a:pPr indent="0" lvl="0" marL="0" rtl="0" algn="l">
              <a:lnSpc>
                <a:spcPct val="100000"/>
              </a:lnSpc>
              <a:spcBef>
                <a:spcPts val="0"/>
              </a:spcBef>
              <a:spcAft>
                <a:spcPts val="0"/>
              </a:spcAft>
              <a:buClr>
                <a:schemeClr val="dk1"/>
              </a:buClr>
              <a:buSzPts val="1200"/>
              <a:buNone/>
            </a:pPr>
            <a:r>
              <a:rPr lang="fr-FR" sz="1000"/>
              <a:t>Fruit (ou légume) – générique, hors saison, produit sous serre chauffée 2,31</a:t>
            </a:r>
            <a:endParaRPr sz="1000"/>
          </a:p>
          <a:p>
            <a:pPr indent="0" lvl="0" marL="0" rtl="0" algn="l">
              <a:lnSpc>
                <a:spcPct val="100000"/>
              </a:lnSpc>
              <a:spcBef>
                <a:spcPts val="0"/>
              </a:spcBef>
              <a:spcAft>
                <a:spcPts val="0"/>
              </a:spcAft>
              <a:buClr>
                <a:schemeClr val="dk1"/>
              </a:buClr>
              <a:buSzPts val="1200"/>
              <a:buNone/>
            </a:pPr>
            <a:r>
              <a:rPr lang="fr-FR" sz="1000"/>
              <a:t>Fruit (ou légume) – générique, importé par avion, saison ou hors-saison 27,4</a:t>
            </a:r>
            <a:endParaRPr sz="1000"/>
          </a:p>
          <a:p>
            <a:pPr indent="0" lvl="0" marL="0" rtl="0" algn="l">
              <a:lnSpc>
                <a:spcPct val="100000"/>
              </a:lnSpc>
              <a:spcBef>
                <a:spcPts val="0"/>
              </a:spcBef>
              <a:spcAft>
                <a:spcPts val="0"/>
              </a:spcAft>
              <a:buClr>
                <a:schemeClr val="dk1"/>
              </a:buClr>
              <a:buSzPts val="1200"/>
              <a:buNone/>
            </a:pPr>
            <a:r>
              <a:rPr lang="fr-FR" sz="1000"/>
              <a:t>Conclusion : De Saison &gt; Local &gt; Sous Serre &gt; Avion</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b="1" lang="fr-FR" sz="1000"/>
              <a:t># Jeune viande vs adulte :</a:t>
            </a:r>
            <a:endParaRPr sz="1000"/>
          </a:p>
          <a:p>
            <a:pPr indent="0" lvl="0" marL="0" rtl="0" algn="l">
              <a:lnSpc>
                <a:spcPct val="100000"/>
              </a:lnSpc>
              <a:spcBef>
                <a:spcPts val="0"/>
              </a:spcBef>
              <a:spcAft>
                <a:spcPts val="0"/>
              </a:spcAft>
              <a:buClr>
                <a:schemeClr val="dk1"/>
              </a:buClr>
              <a:buSzPts val="1200"/>
              <a:buNone/>
            </a:pPr>
            <a:r>
              <a:rPr b="1" lang="fr-FR" sz="1000"/>
              <a:t>La viande jeune émet systématiquement plus. </a:t>
            </a:r>
            <a:r>
              <a:rPr lang="fr-FR" sz="1000"/>
              <a:t>D’après l’ADEME (/!\ valeurs archivées non actualisées) les empreintes par kg viande de commercialisables sont :</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Agneau 33</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Mouton 24</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Veau 62</a:t>
            </a:r>
            <a:endParaRPr sz="1000"/>
          </a:p>
          <a:p>
            <a:pPr indent="-173385" lvl="0" marL="173385" rtl="0" algn="l">
              <a:lnSpc>
                <a:spcPct val="100000"/>
              </a:lnSpc>
              <a:spcBef>
                <a:spcPts val="0"/>
              </a:spcBef>
              <a:spcAft>
                <a:spcPts val="0"/>
              </a:spcAft>
              <a:buClr>
                <a:srgbClr val="595959"/>
              </a:buClr>
              <a:buSzPts val="900"/>
              <a:buFont typeface="Calibri"/>
              <a:buChar char="-"/>
            </a:pPr>
            <a:r>
              <a:rPr lang="fr-FR" sz="1000"/>
              <a:t>Bœuf 28</a:t>
            </a:r>
            <a:endParaRPr sz="1000"/>
          </a:p>
          <a:p>
            <a:pPr indent="0" lvl="0" marL="0" rtl="0" algn="l">
              <a:lnSpc>
                <a:spcPct val="100000"/>
              </a:lnSpc>
              <a:spcBef>
                <a:spcPts val="0"/>
              </a:spcBef>
              <a:spcAft>
                <a:spcPts val="0"/>
              </a:spcAft>
              <a:buClr>
                <a:schemeClr val="dk1"/>
              </a:buClr>
              <a:buSzPts val="1200"/>
              <a:buNone/>
            </a:pPr>
            <a:r>
              <a:rPr lang="fr-FR" sz="1000"/>
              <a:t>Raisons : En absence de production d’autre type de produits, tous les impacts sont affectés à la production de viande jeune (en particulier l’élevage des géniteurs (il faut des vaches et leur lait pour nourrir des veaux)…</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b="1" i="1" lang="fr-FR" sz="1000"/>
              <a:t># Bio, non bio</a:t>
            </a:r>
            <a:endParaRPr sz="1000"/>
          </a:p>
          <a:p>
            <a:pPr indent="0" lvl="0" marL="0" rtl="0" algn="l">
              <a:lnSpc>
                <a:spcPct val="100000"/>
              </a:lnSpc>
              <a:spcBef>
                <a:spcPts val="0"/>
              </a:spcBef>
              <a:spcAft>
                <a:spcPts val="0"/>
              </a:spcAft>
              <a:buClr>
                <a:schemeClr val="dk1"/>
              </a:buClr>
              <a:buSzPts val="1200"/>
              <a:buNone/>
            </a:pPr>
            <a:r>
              <a:rPr lang="fr-FR" sz="1000"/>
              <a:t>Pas un facteur déterminant.</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&gt; Une comparaison des régimes moyen bio et conventionnel en Allemagne (2017) : https://www.sciencedirect.com/science/article/pii/S0959652617309666#undfig1 (les graphes sont parlants)</a:t>
            </a:r>
            <a:endParaRPr sz="1000"/>
          </a:p>
          <a:p>
            <a:pPr indent="0" lvl="0" marL="0" rtl="0" algn="l">
              <a:lnSpc>
                <a:spcPct val="100000"/>
              </a:lnSpc>
              <a:spcBef>
                <a:spcPts val="0"/>
              </a:spcBef>
              <a:spcAft>
                <a:spcPts val="0"/>
              </a:spcAft>
              <a:buClr>
                <a:schemeClr val="dk1"/>
              </a:buClr>
              <a:buSzPts val="1200"/>
              <a:buNone/>
            </a:pPr>
            <a:r>
              <a:rPr i="1" lang="fr-FR" sz="1000"/>
              <a:t>Principales conclusions : </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Empreintes carbone équivalentes.</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Le régime moyen bio nécessite 40% de surfaces agricoles supplémentaires</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Le régime moyen conventionnel est 45% plus carné</a:t>
            </a:r>
            <a:endParaRPr sz="1000"/>
          </a:p>
          <a:p>
            <a:pPr indent="-173385" lvl="0" marL="173385" rtl="0" algn="l">
              <a:lnSpc>
                <a:spcPct val="100000"/>
              </a:lnSpc>
              <a:spcBef>
                <a:spcPts val="0"/>
              </a:spcBef>
              <a:spcAft>
                <a:spcPts val="0"/>
              </a:spcAft>
              <a:buClr>
                <a:srgbClr val="595959"/>
              </a:buClr>
              <a:buSzPts val="900"/>
              <a:buFont typeface="Calibri"/>
              <a:buChar char="-"/>
            </a:pPr>
            <a:r>
              <a:rPr i="1" lang="fr-FR" sz="1000"/>
              <a:t>L’empreinte carbone peut être efficacement réduite en limitant les produits d’origine animale</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u="sng"/>
              <a:t>Exemples issus de la base carbone de l’ADEME :</a:t>
            </a:r>
            <a:endParaRPr sz="1000"/>
          </a:p>
          <a:p>
            <a:pPr indent="0" lvl="0" marL="0" rtl="0" algn="l">
              <a:lnSpc>
                <a:spcPct val="100000"/>
              </a:lnSpc>
              <a:spcBef>
                <a:spcPts val="0"/>
              </a:spcBef>
              <a:spcAft>
                <a:spcPts val="0"/>
              </a:spcAft>
              <a:buClr>
                <a:schemeClr val="dk1"/>
              </a:buClr>
              <a:buSzPts val="1200"/>
              <a:buNone/>
            </a:pPr>
            <a:r>
              <a:rPr lang="fr-FR" sz="1000"/>
              <a:t>Tomates fraiches biologiques, sous abri en sortie de champ : 0,21 kg CO</a:t>
            </a:r>
            <a:r>
              <a:rPr baseline="-25000" lang="fr-FR" sz="1000"/>
              <a:t>2</a:t>
            </a:r>
            <a:r>
              <a:rPr lang="fr-FR" sz="1000"/>
              <a:t> eq. / kg de matière brute</a:t>
            </a:r>
            <a:endParaRPr sz="1000"/>
          </a:p>
          <a:p>
            <a:pPr indent="0" lvl="0" marL="0" rtl="0" algn="l">
              <a:lnSpc>
                <a:spcPct val="100000"/>
              </a:lnSpc>
              <a:spcBef>
                <a:spcPts val="0"/>
              </a:spcBef>
              <a:spcAft>
                <a:spcPts val="0"/>
              </a:spcAft>
              <a:buClr>
                <a:schemeClr val="dk1"/>
              </a:buClr>
              <a:buSzPts val="1200"/>
              <a:buNone/>
            </a:pPr>
            <a:r>
              <a:rPr lang="fr-FR" sz="1000"/>
              <a:t>Tomates fraiches conventionnelle, sous abri froid en sortie de serre : 0,177 kg CO</a:t>
            </a:r>
            <a:r>
              <a:rPr baseline="-25000" lang="fr-FR" sz="1000"/>
              <a:t>2</a:t>
            </a:r>
            <a:r>
              <a:rPr lang="fr-FR" sz="1000"/>
              <a:t> eq. / kg de matière brute</a:t>
            </a:r>
            <a:endParaRPr sz="1000"/>
          </a:p>
          <a:p>
            <a:pPr indent="0" lvl="0" marL="0" rtl="0" algn="l">
              <a:lnSpc>
                <a:spcPct val="100000"/>
              </a:lnSpc>
              <a:spcBef>
                <a:spcPts val="0"/>
              </a:spcBef>
              <a:spcAft>
                <a:spcPts val="0"/>
              </a:spcAft>
              <a:buClr>
                <a:schemeClr val="dk1"/>
              </a:buClr>
              <a:buSzPts val="1200"/>
              <a:buNone/>
            </a:pPr>
            <a:r>
              <a:rPr lang="fr-FR" sz="1000"/>
              <a:t>Moyenne tomates fraîches, sous abri (chauffé ou non) : 2,2 kg CO</a:t>
            </a:r>
            <a:r>
              <a:rPr baseline="-25000" lang="fr-FR" sz="1000"/>
              <a:t>2</a:t>
            </a:r>
            <a:r>
              <a:rPr lang="fr-FR" sz="1000"/>
              <a:t> eq. / kg de matière brute</a:t>
            </a:r>
            <a:endParaRPr sz="1000"/>
          </a:p>
          <a:p>
            <a:pPr indent="0" lvl="0" marL="0" rtl="0" algn="l">
              <a:lnSpc>
                <a:spcPct val="100000"/>
              </a:lnSpc>
              <a:spcBef>
                <a:spcPts val="0"/>
              </a:spcBef>
              <a:spcAft>
                <a:spcPts val="0"/>
              </a:spcAft>
              <a:buClr>
                <a:schemeClr val="dk1"/>
              </a:buClr>
              <a:buSzPts val="1200"/>
              <a:buNone/>
            </a:pPr>
            <a:r>
              <a:rPr lang="fr-FR" sz="1000"/>
              <a:t>→ Le mode de production (serre chauffée) est 10 fois plus important que le fait que la tomate soit bio</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Carotte biologique (Basse-Normandie) : 0,0612 kg CO</a:t>
            </a:r>
            <a:r>
              <a:rPr baseline="-25000" lang="fr-FR" sz="1000"/>
              <a:t>2</a:t>
            </a:r>
            <a:r>
              <a:rPr lang="fr-FR" sz="1000"/>
              <a:t> eq. / kg de matière brute</a:t>
            </a:r>
            <a:endParaRPr sz="1000"/>
          </a:p>
          <a:p>
            <a:pPr indent="0" lvl="0" marL="0" rtl="0" algn="l">
              <a:lnSpc>
                <a:spcPct val="100000"/>
              </a:lnSpc>
              <a:spcBef>
                <a:spcPts val="0"/>
              </a:spcBef>
              <a:spcAft>
                <a:spcPts val="0"/>
              </a:spcAft>
              <a:buClr>
                <a:schemeClr val="dk1"/>
              </a:buClr>
              <a:buSzPts val="1200"/>
              <a:buNone/>
            </a:pPr>
            <a:r>
              <a:rPr lang="fr-FR" sz="1000"/>
              <a:t>Carotte conventionnelle (nationale) : 0,0706 kg CO</a:t>
            </a:r>
            <a:r>
              <a:rPr baseline="-25000" lang="fr-FR" sz="1000"/>
              <a:t>2</a:t>
            </a:r>
            <a:r>
              <a:rPr lang="fr-FR" sz="1000"/>
              <a:t> eq. / kg de matière brute</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u="sng"/>
              <a:t>Viande bio :</a:t>
            </a:r>
            <a:endParaRPr sz="1000"/>
          </a:p>
          <a:p>
            <a:pPr indent="0" lvl="0" marL="0" rtl="0" algn="l">
              <a:lnSpc>
                <a:spcPct val="100000"/>
              </a:lnSpc>
              <a:spcBef>
                <a:spcPts val="0"/>
              </a:spcBef>
              <a:spcAft>
                <a:spcPts val="0"/>
              </a:spcAft>
              <a:buClr>
                <a:schemeClr val="dk1"/>
              </a:buClr>
              <a:buSzPts val="1200"/>
              <a:buNone/>
            </a:pPr>
            <a:r>
              <a:rPr lang="fr-FR" sz="1000"/>
              <a:t>Une étude de l’INRA [4] conclut que les élevages du label AB émettent 5% GES (kg CO</a:t>
            </a:r>
            <a:r>
              <a:rPr baseline="-25000" lang="fr-FR" sz="1000"/>
              <a:t>2</a:t>
            </a:r>
            <a:r>
              <a:rPr lang="fr-FR" sz="1000"/>
              <a:t> eq.) de moins que les élevages conventionnels par kg de carcasse. (ils trouvent 31,1 kg CO</a:t>
            </a:r>
            <a:r>
              <a:rPr baseline="-25000" lang="fr-FR" sz="1000"/>
              <a:t>2</a:t>
            </a:r>
            <a:r>
              <a:rPr lang="fr-FR" sz="1000"/>
              <a:t> eq. contre 32,7 kg CO</a:t>
            </a:r>
            <a:r>
              <a:rPr baseline="-25000" lang="fr-FR" sz="1000"/>
              <a:t>2</a:t>
            </a:r>
            <a:r>
              <a:rPr lang="fr-FR" sz="1000"/>
              <a:t> eq.). A noter que d’après l’INSEE, le bio fonctionne plus souvent par circuits courts [5].</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u="sng"/>
              <a:t>Pour aller plus loin :</a:t>
            </a:r>
            <a:endParaRPr sz="1000"/>
          </a:p>
          <a:p>
            <a:pPr indent="0" lvl="0" marL="0" rtl="0" algn="l">
              <a:lnSpc>
                <a:spcPct val="100000"/>
              </a:lnSpc>
              <a:spcBef>
                <a:spcPts val="0"/>
              </a:spcBef>
              <a:spcAft>
                <a:spcPts val="0"/>
              </a:spcAft>
              <a:buClr>
                <a:schemeClr val="dk1"/>
              </a:buClr>
              <a:buSzPts val="1200"/>
              <a:buNone/>
            </a:pPr>
            <a:r>
              <a:rPr lang="fr-FR" sz="1000"/>
              <a:t>Méta-étude sur la comparaison du bio et du conventionnel : https://ourworldindata.org/is-organic-agriculture-better-for-the-environment</a:t>
            </a:r>
            <a:endParaRPr sz="1000"/>
          </a:p>
          <a:p>
            <a:pPr indent="0" lvl="0" marL="0" rtl="0" algn="l">
              <a:lnSpc>
                <a:spcPct val="100000"/>
              </a:lnSpc>
              <a:spcBef>
                <a:spcPts val="0"/>
              </a:spcBef>
              <a:spcAft>
                <a:spcPts val="0"/>
              </a:spcAft>
              <a:buClr>
                <a:schemeClr val="dk1"/>
              </a:buClr>
              <a:buSzPts val="1200"/>
              <a:buNone/>
            </a:pPr>
            <a:r>
              <a:rPr lang="fr-FR" sz="1000"/>
              <a:t>Vidéo récapitulative des différences : https://www.youtube.com/watch?v=8PmM6SUn7Es</a:t>
            </a:r>
            <a:endParaRPr sz="1000"/>
          </a:p>
          <a:p>
            <a:pPr indent="0" lvl="0" marL="0" rtl="0" algn="l">
              <a:lnSpc>
                <a:spcPct val="100000"/>
              </a:lnSpc>
              <a:spcBef>
                <a:spcPts val="0"/>
              </a:spcBef>
              <a:spcAft>
                <a:spcPts val="0"/>
              </a:spcAft>
              <a:buClr>
                <a:schemeClr val="dk1"/>
              </a:buClr>
              <a:buSzPts val="1200"/>
              <a:buNone/>
            </a:pPr>
            <a:r>
              <a:rPr lang="fr-FR" sz="1000"/>
              <a:t>Résumé : Le bio n’est pas nécessairement meilleur pour l’environnement. En fait, ce n’est pas un bon indicateur (label agriculture bio) pour une agriculture plus durable et plus respectueuse de l’environnement.</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 </a:t>
            </a:r>
            <a:endParaRPr i="1" sz="1000"/>
          </a:p>
          <a:p>
            <a:pPr indent="0" lvl="0" marL="0" rtl="0" algn="l">
              <a:lnSpc>
                <a:spcPct val="100000"/>
              </a:lnSpc>
              <a:spcBef>
                <a:spcPts val="0"/>
              </a:spcBef>
              <a:spcAft>
                <a:spcPts val="0"/>
              </a:spcAft>
              <a:buClr>
                <a:schemeClr val="dk1"/>
              </a:buClr>
              <a:buSzPts val="1200"/>
              <a:buNone/>
            </a:pPr>
            <a:r>
              <a:rPr i="1" lang="fr-FR" sz="1000" u="sng"/>
              <a:t>Sources :</a:t>
            </a:r>
            <a:endParaRPr i="1" sz="1000"/>
          </a:p>
          <a:p>
            <a:pPr indent="0" lvl="0" marL="0" rtl="0" algn="l">
              <a:lnSpc>
                <a:spcPct val="100000"/>
              </a:lnSpc>
              <a:spcBef>
                <a:spcPts val="0"/>
              </a:spcBef>
              <a:spcAft>
                <a:spcPts val="0"/>
              </a:spcAft>
              <a:buClr>
                <a:schemeClr val="dk1"/>
              </a:buClr>
              <a:buSzPts val="1200"/>
              <a:buNone/>
            </a:pPr>
            <a:r>
              <a:rPr i="1" lang="fr-FR" sz="1000"/>
              <a:t>Données de l’ADEME:</a:t>
            </a:r>
            <a:endParaRPr sz="1000"/>
          </a:p>
          <a:p>
            <a:pPr indent="0" lvl="0" marL="0" rtl="0" algn="l">
              <a:lnSpc>
                <a:spcPct val="100000"/>
              </a:lnSpc>
              <a:spcBef>
                <a:spcPts val="0"/>
              </a:spcBef>
              <a:spcAft>
                <a:spcPts val="0"/>
              </a:spcAft>
              <a:buClr>
                <a:schemeClr val="dk1"/>
              </a:buClr>
              <a:buSzPts val="1200"/>
              <a:buNone/>
            </a:pPr>
            <a:r>
              <a:rPr i="1" lang="fr-FR" sz="1000"/>
              <a:t>[1] Rapport FOODGES, ADEME, 2015 : http://www.bilans-ges.ademe.fr/fr/actualite/actualite/detail/id/23</a:t>
            </a:r>
            <a:endParaRPr sz="1000"/>
          </a:p>
          <a:p>
            <a:pPr indent="0" lvl="0" marL="0" rtl="0" algn="l">
              <a:lnSpc>
                <a:spcPct val="100000"/>
              </a:lnSpc>
              <a:spcBef>
                <a:spcPts val="0"/>
              </a:spcBef>
              <a:spcAft>
                <a:spcPts val="0"/>
              </a:spcAft>
              <a:buClr>
                <a:schemeClr val="dk1"/>
              </a:buClr>
              <a:buSzPts val="1200"/>
              <a:buNone/>
            </a:pPr>
            <a:r>
              <a:rPr i="1" lang="fr-FR" sz="1000"/>
              <a:t>[2] Recherche en ligne dans la base de l’ADEME : http://www.bilans-ges.ademe.fr/fr/basecarbone/donnees-consulter/choix-categorie</a:t>
            </a:r>
            <a:endParaRPr sz="1000"/>
          </a:p>
          <a:p>
            <a:pPr indent="0" lvl="0" marL="0" rtl="0" algn="l">
              <a:lnSpc>
                <a:spcPct val="100000"/>
              </a:lnSpc>
              <a:spcBef>
                <a:spcPts val="0"/>
              </a:spcBef>
              <a:spcAft>
                <a:spcPts val="0"/>
              </a:spcAft>
              <a:buClr>
                <a:schemeClr val="dk1"/>
              </a:buClr>
              <a:buSzPts val="1200"/>
              <a:buNone/>
            </a:pPr>
            <a:r>
              <a:rPr i="1" lang="fr-FR" sz="1000"/>
              <a:t>[3] Produit de la pêche de l’aquaculture (ADEME) : http://www.bilans-ges.ademe.fr/documentation/UPLOAD_DOC_FR/index.htm?produits_de_la_peche_et_de_laq.htm</a:t>
            </a:r>
            <a:endParaRPr sz="1000"/>
          </a:p>
          <a:p>
            <a:pPr indent="0" lvl="0" marL="0" rtl="0" algn="l">
              <a:lnSpc>
                <a:spcPct val="100000"/>
              </a:lnSpc>
              <a:spcBef>
                <a:spcPts val="0"/>
              </a:spcBef>
              <a:spcAft>
                <a:spcPts val="0"/>
              </a:spcAft>
              <a:buClr>
                <a:schemeClr val="dk1"/>
              </a:buClr>
              <a:buSzPts val="1200"/>
              <a:buNone/>
            </a:pPr>
            <a:r>
              <a:rPr i="1" lang="fr-FR" sz="1000"/>
              <a:t>[4] Étude de l’INRIA comparant les empreintes des élevages bio et conventionnels : </a:t>
            </a:r>
            <a:r>
              <a:rPr lang="fr-FR" sz="1000"/>
              <a:t>https://www6.inra.fr/ciag/content/download/5134/40418/file/Vol32_Dakpo%20et%20al.pdf</a:t>
            </a:r>
            <a:endParaRPr sz="1000"/>
          </a:p>
          <a:p>
            <a:pPr indent="0" lvl="0" marL="0" rtl="0" algn="l">
              <a:lnSpc>
                <a:spcPct val="100000"/>
              </a:lnSpc>
              <a:spcBef>
                <a:spcPts val="0"/>
              </a:spcBef>
              <a:spcAft>
                <a:spcPts val="0"/>
              </a:spcAft>
              <a:buClr>
                <a:schemeClr val="dk1"/>
              </a:buClr>
              <a:buSzPts val="1200"/>
              <a:buNone/>
            </a:pPr>
            <a:r>
              <a:rPr i="1" lang="fr-FR" sz="1000"/>
              <a:t>[5] Étude INSEE de comparaison des exploitations bio et conventionnel : https://www.insee.fr/fr/statistiques/3280932?sommaire=3280952</a:t>
            </a:r>
            <a:endParaRPr sz="1000"/>
          </a:p>
          <a:p>
            <a:pPr indent="0" lvl="0" marL="0" rtl="0" algn="l">
              <a:lnSpc>
                <a:spcPct val="100000"/>
              </a:lnSpc>
              <a:spcBef>
                <a:spcPts val="0"/>
              </a:spcBef>
              <a:spcAft>
                <a:spcPts val="0"/>
              </a:spcAft>
              <a:buClr>
                <a:schemeClr val="dk1"/>
              </a:buClr>
              <a:buSzPts val="1200"/>
              <a:buNone/>
            </a:pPr>
            <a:r>
              <a:rPr i="1" lang="fr-FR" sz="1000"/>
              <a:t>[6] Comparaison des régimes moyens bio et conventionnels allemand, 2017 : </a:t>
            </a:r>
            <a:r>
              <a:rPr lang="fr-FR" sz="1000"/>
              <a:t>https://www.sciencedirect.com/science/article/pii/S0959652617309666#undfig1</a:t>
            </a:r>
            <a:endParaRPr i="1" sz="1000"/>
          </a:p>
          <a:p>
            <a:pPr indent="0" lvl="0" marL="0" rtl="0" algn="l">
              <a:lnSpc>
                <a:spcPct val="100000"/>
              </a:lnSpc>
              <a:spcBef>
                <a:spcPts val="0"/>
              </a:spcBef>
              <a:spcAft>
                <a:spcPts val="0"/>
              </a:spcAft>
              <a:buSzPts val="1400"/>
              <a:buNone/>
            </a:pPr>
            <a:r>
              <a:t/>
            </a:r>
            <a:endParaRPr/>
          </a:p>
        </p:txBody>
      </p:sp>
      <p:sp>
        <p:nvSpPr>
          <p:cNvPr id="1720" name="Google Shape;1720;p3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p18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1771" name="Google Shape;1771;p18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3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0" name="Google Shape;1780;p3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rPr>
              <a:t>Bon voilà donc notre suspect number one ! J’ai nommé la vache. Elle a l’air pourtant bien inoffensive vu d’ici… Alors pourquoi est-elle autant émettrice ? </a:t>
            </a:r>
            <a:r>
              <a:rPr i="1" lang="fr-FR">
                <a:solidFill>
                  <a:srgbClr val="595959"/>
                </a:solidFill>
              </a:rPr>
              <a:t>[Clic]</a:t>
            </a:r>
            <a:r>
              <a:rPr lang="fr-FR">
                <a:solidFill>
                  <a:srgbClr val="595959"/>
                </a:solidFill>
              </a:rPr>
              <a:t> Elle n’a pas pourtant pas de pot d’échappement qui émet du CO</a:t>
            </a:r>
            <a:r>
              <a:rPr baseline="-25000" lang="fr-FR">
                <a:solidFill>
                  <a:srgbClr val="595959"/>
                </a:solidFill>
              </a:rPr>
              <a:t>2</a:t>
            </a:r>
            <a:r>
              <a:rPr lang="fr-FR">
                <a:solidFill>
                  <a:srgbClr val="595959"/>
                </a:solidFill>
              </a:rPr>
              <a:t> !</a:t>
            </a:r>
            <a:endParaRPr/>
          </a:p>
          <a:p>
            <a:pPr indent="0" lvl="0" marL="0" rtl="0" algn="l">
              <a:lnSpc>
                <a:spcPct val="100000"/>
              </a:lnSpc>
              <a:spcBef>
                <a:spcPts val="0"/>
              </a:spcBef>
              <a:spcAft>
                <a:spcPts val="0"/>
              </a:spcAft>
              <a:buClr>
                <a:schemeClr val="dk1"/>
              </a:buClr>
              <a:buSzPts val="1200"/>
              <a:buNone/>
            </a:pPr>
            <a:r>
              <a:t/>
            </a:r>
            <a:endParaRPr>
              <a:solidFill>
                <a:srgbClr val="595959"/>
              </a:solidFill>
            </a:endParaRPr>
          </a:p>
          <a:p>
            <a:pPr indent="0" lvl="0" marL="0" rtl="0" algn="l">
              <a:lnSpc>
                <a:spcPct val="100000"/>
              </a:lnSpc>
              <a:spcBef>
                <a:spcPts val="0"/>
              </a:spcBef>
              <a:spcAft>
                <a:spcPts val="0"/>
              </a:spcAft>
              <a:buClr>
                <a:srgbClr val="595959"/>
              </a:buClr>
              <a:buSzPts val="1200"/>
              <a:buNone/>
            </a:pPr>
            <a:r>
              <a:rPr b="1" lang="fr-FR">
                <a:solidFill>
                  <a:srgbClr val="595959"/>
                </a:solidFill>
              </a:rPr>
              <a:t>I – Explications </a:t>
            </a:r>
            <a:endParaRPr>
              <a:solidFill>
                <a:srgbClr val="595959"/>
              </a:solidFill>
            </a:endParaRPr>
          </a:p>
          <a:p>
            <a:pPr indent="0" lvl="0" marL="0" rtl="0" algn="l">
              <a:lnSpc>
                <a:spcPct val="100000"/>
              </a:lnSpc>
              <a:spcBef>
                <a:spcPts val="0"/>
              </a:spcBef>
              <a:spcAft>
                <a:spcPts val="0"/>
              </a:spcAft>
              <a:buClr>
                <a:srgbClr val="595959"/>
              </a:buClr>
              <a:buSzPts val="1200"/>
              <a:buNone/>
            </a:pPr>
            <a:r>
              <a:rPr lang="fr-FR">
                <a:solidFill>
                  <a:srgbClr val="595959"/>
                </a:solidFill>
              </a:rPr>
              <a:t>1. </a:t>
            </a:r>
            <a:r>
              <a:rPr i="1" lang="fr-FR">
                <a:solidFill>
                  <a:srgbClr val="595959"/>
                </a:solidFill>
              </a:rPr>
              <a:t>[Clic]</a:t>
            </a:r>
            <a:r>
              <a:rPr lang="fr-FR">
                <a:solidFill>
                  <a:srgbClr val="595959"/>
                </a:solidFill>
              </a:rPr>
              <a:t> La vache émet beaucoup de méthane (CH</a:t>
            </a:r>
            <a:r>
              <a:rPr baseline="-25000" lang="fr-FR">
                <a:solidFill>
                  <a:srgbClr val="595959"/>
                </a:solidFill>
              </a:rPr>
              <a:t>4</a:t>
            </a:r>
            <a:r>
              <a:rPr lang="fr-FR">
                <a:solidFill>
                  <a:srgbClr val="595959"/>
                </a:solidFill>
              </a:rPr>
              <a:t>) en </a:t>
            </a:r>
            <a:r>
              <a:rPr b="1" lang="fr-FR">
                <a:solidFill>
                  <a:srgbClr val="595959"/>
                </a:solidFill>
              </a:rPr>
              <a:t>rotant</a:t>
            </a:r>
            <a:r>
              <a:rPr lang="fr-FR">
                <a:solidFill>
                  <a:srgbClr val="595959"/>
                </a:solidFill>
              </a:rPr>
              <a:t>, et non en pétant… Le méthane, comme le dioxyde de carbone, est un gaz à effet de serre, mais il est beaucoup plus puissant ! Sur 100 ans, il est près de 28 fois plus « réchauffant » que le dioxyde de carbone. </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endParaRPr/>
          </a:p>
          <a:p>
            <a:pPr indent="0" lvl="0" marL="0" rtl="0" algn="l">
              <a:lnSpc>
                <a:spcPct val="100000"/>
              </a:lnSpc>
              <a:spcBef>
                <a:spcPts val="0"/>
              </a:spcBef>
              <a:spcAft>
                <a:spcPts val="0"/>
              </a:spcAft>
              <a:buClr>
                <a:schemeClr val="dk1"/>
              </a:buClr>
              <a:buSzPts val="1200"/>
              <a:buNone/>
            </a:pPr>
            <a:r>
              <a:t/>
            </a:r>
            <a:endParaRPr b="0" i="1">
              <a:solidFill>
                <a:srgbClr val="595959"/>
              </a:solidFill>
            </a:endParaRPr>
          </a:p>
          <a:p>
            <a:pPr indent="0" lvl="0" marL="0" rtl="0" algn="l">
              <a:lnSpc>
                <a:spcPct val="100000"/>
              </a:lnSpc>
              <a:spcBef>
                <a:spcPts val="0"/>
              </a:spcBef>
              <a:spcAft>
                <a:spcPts val="0"/>
              </a:spcAft>
              <a:buClr>
                <a:schemeClr val="dk1"/>
              </a:buClr>
              <a:buSzPts val="1200"/>
              <a:buNone/>
            </a:pPr>
            <a:r>
              <a:t/>
            </a:r>
            <a:endParaRPr b="1" i="1">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i="1">
              <a:solidFill>
                <a:srgbClr val="595959"/>
              </a:solidFill>
            </a:endParaRPr>
          </a:p>
          <a:p>
            <a:pPr indent="0" lvl="0" marL="0" rtl="0" algn="l">
              <a:lnSpc>
                <a:spcPct val="100000"/>
              </a:lnSpc>
              <a:spcBef>
                <a:spcPts val="0"/>
              </a:spcBef>
              <a:spcAft>
                <a:spcPts val="0"/>
              </a:spcAft>
              <a:buClr>
                <a:srgbClr val="595959"/>
              </a:buClr>
              <a:buSzPts val="1200"/>
              <a:buNone/>
            </a:pPr>
            <a:r>
              <a:rPr b="0" i="1" lang="fr-FR">
                <a:solidFill>
                  <a:srgbClr val="595959"/>
                </a:solidFill>
              </a:rPr>
              <a:t>Dans les émissions agricoles en France, 25% sont dues à la fermentation entérique des bovins, et 6% à la gestion des déjections des bovins, cf. note de l’ADEME, page 12 et suivantes : https://www.ademe.fr/sites/default/files/assets/documents/gesebov-emissions-ges-ferme-bovine-2016-rapport.pdf</a:t>
            </a:r>
            <a:endParaRPr/>
          </a:p>
          <a:p>
            <a:pPr indent="0" lvl="0" marL="0" rtl="0" algn="l">
              <a:lnSpc>
                <a:spcPct val="100000"/>
              </a:lnSpc>
              <a:spcBef>
                <a:spcPts val="0"/>
              </a:spcBef>
              <a:spcAft>
                <a:spcPts val="0"/>
              </a:spcAft>
              <a:buClr>
                <a:schemeClr val="dk1"/>
              </a:buClr>
              <a:buSzPts val="1200"/>
              <a:buNone/>
            </a:pPr>
            <a:r>
              <a:t/>
            </a:r>
            <a:endParaRPr i="1">
              <a:solidFill>
                <a:srgbClr val="595959"/>
              </a:solidFill>
            </a:endParaRPr>
          </a:p>
          <a:p>
            <a:pPr indent="0" lvl="0" marL="0" rtl="0" algn="l">
              <a:lnSpc>
                <a:spcPct val="100000"/>
              </a:lnSpc>
              <a:spcBef>
                <a:spcPts val="0"/>
              </a:spcBef>
              <a:spcAft>
                <a:spcPts val="0"/>
              </a:spcAft>
              <a:buSzPts val="1400"/>
              <a:buNone/>
            </a:pPr>
            <a:r>
              <a:t/>
            </a:r>
            <a:endParaRPr/>
          </a:p>
        </p:txBody>
      </p:sp>
      <p:sp>
        <p:nvSpPr>
          <p:cNvPr id="1781" name="Google Shape;1781;p3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p3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9" name="Google Shape;1799;p3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900"/>
              <a:buNone/>
            </a:pPr>
            <a:r>
              <a:rPr i="1" lang="fr-FR" sz="1000"/>
              <a:t>[Version de la slide dans laquelle les petits nuages de CO</a:t>
            </a:r>
            <a:r>
              <a:rPr baseline="-25000" i="1" lang="fr-FR" sz="1000"/>
              <a:t>2</a:t>
            </a:r>
            <a:r>
              <a:rPr i="1" lang="fr-FR" sz="1000"/>
              <a:t>/N</a:t>
            </a:r>
            <a:r>
              <a:rPr baseline="-25000" i="1" lang="fr-FR" sz="1000"/>
              <a:t>2</a:t>
            </a:r>
            <a:r>
              <a:rPr i="1" lang="fr-FR" sz="1000"/>
              <a:t>O s’affichent tous en même temps, une fois l’ensemble de la chaîne de valeur de la viande affichée]</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2. Parce qu‘il faut la nourrir : et oui, la vache mange toute sa vie avant d’arriver dans nos assiettes ! Cela nécessite des surfaces agricoles gigantesques : 70% des surfaces agraires du monde sont utilisées pour nourrir des animaux que nous allons ensuite manger, et en premier lieu des bovins. Et pour faire autant d‘élevage et d‘agriculture, il faut faire de la place ! Les élevages bovins aux États-Unis, au Brésil et en Argentine sont responsables de la déforestation de gigantesques surfaces, en particulier dans la forêt amazonienne. Vous ne vous sentez peut-être pas concernés par ces pays. Pourtant une grande quantité de produits industriels à base de viande dont vous vous nourrissez en proviennent.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3. </a:t>
            </a:r>
            <a:r>
              <a:rPr i="1" lang="fr-FR" sz="1000">
                <a:solidFill>
                  <a:srgbClr val="595959"/>
                </a:solidFill>
              </a:rPr>
              <a:t>[Clic]</a:t>
            </a:r>
            <a:r>
              <a:rPr lang="fr-FR" sz="1000">
                <a:solidFill>
                  <a:srgbClr val="595959"/>
                </a:solidFill>
              </a:rPr>
              <a:t> Pour produire de telles quantités sur d‘aussi grandes surfaces, on utilise des techniques agricoles dites extensives, et notamment des engins agricoles mécanisés, donc qui consomment des carburants pétroliers, et des engrais azotés, largement basés sur la chimie du méthane et qui, une fois au contact de l’air, se décomposent et produisent un autre gaz à effet de serre très puissant, le protoxyde d’azote (N</a:t>
            </a:r>
            <a:r>
              <a:rPr baseline="-25000" lang="fr-FR" sz="1000">
                <a:solidFill>
                  <a:srgbClr val="595959"/>
                </a:solidFill>
              </a:rPr>
              <a:t>2</a:t>
            </a:r>
            <a:r>
              <a:rPr lang="fr-FR" sz="1000">
                <a:solidFill>
                  <a:srgbClr val="595959"/>
                </a:solidFill>
              </a:rPr>
              <a:t>O).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4. </a:t>
            </a:r>
            <a:r>
              <a:rPr i="1" lang="fr-FR" sz="1000">
                <a:solidFill>
                  <a:srgbClr val="595959"/>
                </a:solidFill>
              </a:rPr>
              <a:t>[Clic]</a:t>
            </a:r>
            <a:r>
              <a:rPr lang="fr-FR" sz="1000">
                <a:solidFill>
                  <a:srgbClr val="595959"/>
                </a:solidFill>
              </a:rPr>
              <a:t> Ensuite il y a toute une chaîne intermédiaire entre l‘élevage et votre assiette, c‘est ce qu‘on appelle l‘industrie agroalimentaire qui va s‘occuper des étapes de transformation, de transport et de maintien d‘une chaîne du froid. Des étapes qui s‘ajoutent à l‘empreinte carbone de notre vache.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5. </a:t>
            </a:r>
            <a:r>
              <a:rPr i="1" lang="fr-FR" sz="1000">
                <a:solidFill>
                  <a:srgbClr val="595959"/>
                </a:solidFill>
              </a:rPr>
              <a:t>[Clic]</a:t>
            </a:r>
            <a:r>
              <a:rPr lang="fr-FR" sz="1000">
                <a:solidFill>
                  <a:srgbClr val="595959"/>
                </a:solidFill>
              </a:rPr>
              <a:t> Enfin, les aliments achetés en grandes surfaces sont très souvent emballés dans des plastiques, des cartons, etc., sauf si vous allez chez le boucher.</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6. Sur le fromage, même logique. </a:t>
            </a:r>
            <a:r>
              <a:rPr lang="fr-FR" sz="1000"/>
              <a:t>Si ça vous surprend, sachez qu’il est logique de retrouver les fromages, notamment à pâte dure, le Comté par exemple, dans les aliments les plus émetteurs, parce que pour les faire, il faut une grande quantité de lait… et donc de vaches ! Si les vaches émettent beaucoup, leur fromage aussi.</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7. </a:t>
            </a:r>
            <a:r>
              <a:rPr i="1" lang="fr-FR" sz="1000">
                <a:solidFill>
                  <a:srgbClr val="595959"/>
                </a:solidFill>
              </a:rPr>
              <a:t>[Clic]</a:t>
            </a:r>
            <a:r>
              <a:rPr lang="fr-FR" sz="1000">
                <a:solidFill>
                  <a:srgbClr val="595959"/>
                </a:solidFill>
              </a:rPr>
              <a:t> Et donc tout ça, ça émet des gaz à effet de serre en grandes quantités.</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(Pour le fromage beaucoup plus émetteur que le lait par kg : fabriquer un kg de fromage exige 8 à 10 litres de lait selon le fromage, cf. par exemple https://www.produits-laitiers.com/article/combien-faut-il-de-litres-de-lait-pour-fabriquer-un-fromage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(A trouver : différence de temps d‘élevage et différence d‘alimentation entre bœuf/porc/poulet pour expliquer la différence d‘émissions)</a:t>
            </a:r>
            <a:endParaRPr sz="1000"/>
          </a:p>
          <a:p>
            <a:pPr indent="0" lvl="0" marL="0" rtl="0" algn="l">
              <a:lnSpc>
                <a:spcPct val="100000"/>
              </a:lnSpc>
              <a:spcBef>
                <a:spcPts val="0"/>
              </a:spcBef>
              <a:spcAft>
                <a:spcPts val="0"/>
              </a:spcAft>
              <a:buClr>
                <a:srgbClr val="595959"/>
              </a:buClr>
              <a:buSzPts val="900"/>
              <a:buNone/>
            </a:pPr>
            <a:r>
              <a:rPr i="1" lang="fr-FR" sz="1000">
                <a:solidFill>
                  <a:srgbClr val="595959"/>
                </a:solidFill>
              </a:rPr>
              <a:t>(A faire : même diapo pour un produit de la mer, typiquement le saumon. Comparer élevage et pêche)</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Cf notamment ce « Qu‘est-ce qu‘on fait » sur la viande, avec une empreinte carbone du boeuf (vérifier que les chiffres sont alignés avec les facteurs d‘émissions de l‘ADEME) http://www.qqf.fr/infographie/47/la-viande</a:t>
            </a:r>
            <a:endParaRPr sz="1000"/>
          </a:p>
          <a:p>
            <a:pPr indent="0" lvl="0" marL="0" rtl="0" algn="l">
              <a:lnSpc>
                <a:spcPct val="100000"/>
              </a:lnSpc>
              <a:spcBef>
                <a:spcPts val="0"/>
              </a:spcBef>
              <a:spcAft>
                <a:spcPts val="0"/>
              </a:spcAft>
              <a:buSzPts val="1400"/>
              <a:buNone/>
            </a:pPr>
            <a:r>
              <a:t/>
            </a:r>
            <a:endParaRPr/>
          </a:p>
        </p:txBody>
      </p:sp>
      <p:sp>
        <p:nvSpPr>
          <p:cNvPr id="1800" name="Google Shape;1800;p3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p3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2" name="Google Shape;1832;p3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sz="1000">
                <a:solidFill>
                  <a:srgbClr val="595959"/>
                </a:solidFill>
              </a:rPr>
              <a:t>« Bon, vous allez vous dire que le ciel nous est tombé sur la tête, là : des Français qui affirment qu’il faut arrêter de manger des côtes de bœuf, du fois gras, du fromage… » Vive la gastronomie, on mange quoi, alors ?</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Et bien au maximum, il faudrait remplacer ses apports de protéines animales par des protéines végétales (des légumineuses, des céréales). Et bien sûr manger, des fruits, des, légumes… Des produits agricoles qui sont directement produits dans le sol et qui ne serviront pas à nourrir de la future nourriture. Si vous suivez la logique.</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b="1" i="1" lang="fr-FR" sz="1000"/>
              <a:t>Zoom sur les facteurs local et de saison :</a:t>
            </a:r>
            <a:endParaRPr i="1"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u="sng"/>
              <a:t>Chiffres de la base ADEME :</a:t>
            </a:r>
            <a:endParaRPr i="1" sz="1000"/>
          </a:p>
          <a:p>
            <a:pPr indent="0" lvl="0" marL="0" rtl="0" algn="l">
              <a:lnSpc>
                <a:spcPct val="100000"/>
              </a:lnSpc>
              <a:spcBef>
                <a:spcPts val="0"/>
              </a:spcBef>
              <a:spcAft>
                <a:spcPts val="0"/>
              </a:spcAft>
              <a:buClr>
                <a:schemeClr val="dk1"/>
              </a:buClr>
              <a:buSzPts val="1200"/>
              <a:buNone/>
            </a:pPr>
            <a:r>
              <a:rPr i="1" lang="fr-FR" sz="1000"/>
              <a:t>Fruit (ou légume) - générique, de saison, produit localement 0,267 kg CO</a:t>
            </a:r>
            <a:r>
              <a:rPr baseline="-25000" i="1" lang="fr-FR" sz="1000"/>
              <a:t>2</a:t>
            </a:r>
            <a:r>
              <a:rPr i="1" lang="fr-FR" sz="1000"/>
              <a:t> (basé sur la pomme)</a:t>
            </a:r>
            <a:endParaRPr sz="1000"/>
          </a:p>
          <a:p>
            <a:pPr indent="0" lvl="0" marL="0" rtl="0" algn="l">
              <a:lnSpc>
                <a:spcPct val="100000"/>
              </a:lnSpc>
              <a:spcBef>
                <a:spcPts val="0"/>
              </a:spcBef>
              <a:spcAft>
                <a:spcPts val="0"/>
              </a:spcAft>
              <a:buClr>
                <a:schemeClr val="dk1"/>
              </a:buClr>
              <a:buSzPts val="1200"/>
              <a:buNone/>
            </a:pPr>
            <a:r>
              <a:rPr i="1" lang="fr-FR" sz="1000"/>
              <a:t>Fruit (ou légume) - générique, importé par bateau et camion 1,29 kg CO</a:t>
            </a:r>
            <a:r>
              <a:rPr baseline="-25000" i="1" lang="fr-FR" sz="1000"/>
              <a:t>2</a:t>
            </a:r>
            <a:r>
              <a:rPr i="1" lang="fr-FR" sz="1000"/>
              <a:t> (Valeur par défaut pour un fruit ou légume importé, produit en plein champ ou sous tunnel non chauffé, et importé en bateau et camion. Basé sur la pomme.)</a:t>
            </a:r>
            <a:endParaRPr sz="1000"/>
          </a:p>
          <a:p>
            <a:pPr indent="0" lvl="0" marL="0" rtl="0" algn="l">
              <a:lnSpc>
                <a:spcPct val="100000"/>
              </a:lnSpc>
              <a:spcBef>
                <a:spcPts val="0"/>
              </a:spcBef>
              <a:spcAft>
                <a:spcPts val="0"/>
              </a:spcAft>
              <a:buClr>
                <a:schemeClr val="dk1"/>
              </a:buClr>
              <a:buSzPts val="1200"/>
              <a:buNone/>
            </a:pPr>
            <a:r>
              <a:rPr i="1" lang="fr-FR" sz="1000"/>
              <a:t>Fruit (ou légume) - générique, hors saison, produit sous serre chauffée 2,31 kg CO</a:t>
            </a:r>
            <a:r>
              <a:rPr baseline="-25000" i="1" lang="fr-FR" sz="1000"/>
              <a:t>2</a:t>
            </a:r>
            <a:r>
              <a:rPr i="1" lang="fr-FR" sz="1000"/>
              <a:t> (Valeur à retenir par défaut pour tout produit issus de serres chauffées. Basé sur la tomate.) </a:t>
            </a:r>
            <a:endParaRPr sz="1000"/>
          </a:p>
          <a:p>
            <a:pPr indent="0" lvl="0" marL="0" rtl="0" algn="l">
              <a:lnSpc>
                <a:spcPct val="100000"/>
              </a:lnSpc>
              <a:spcBef>
                <a:spcPts val="0"/>
              </a:spcBef>
              <a:spcAft>
                <a:spcPts val="0"/>
              </a:spcAft>
              <a:buClr>
                <a:schemeClr val="dk1"/>
              </a:buClr>
              <a:buSzPts val="1200"/>
              <a:buNone/>
            </a:pPr>
            <a:r>
              <a:rPr i="1" lang="fr-FR" sz="1000"/>
              <a:t>Fruit (ou légume) - générique, importé par avion, saison ou hors-saison 27,4 kg CO</a:t>
            </a:r>
            <a:r>
              <a:rPr baseline="-25000" i="1" lang="fr-FR" sz="1000"/>
              <a:t>2</a:t>
            </a:r>
            <a:r>
              <a:rPr i="1" lang="fr-FR" sz="1000"/>
              <a:t> (pour certains produits tropicaux (ex: ananas), ou à contre-saison (ex: cerise). Basé sur la mangue.)</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u="sng"/>
              <a:t>Pour simplifier : </a:t>
            </a:r>
            <a:endParaRPr i="1" sz="1000"/>
          </a:p>
          <a:p>
            <a:pPr indent="0" lvl="0" marL="0" rtl="0" algn="l">
              <a:lnSpc>
                <a:spcPct val="100000"/>
              </a:lnSpc>
              <a:spcBef>
                <a:spcPts val="0"/>
              </a:spcBef>
              <a:spcAft>
                <a:spcPts val="0"/>
              </a:spcAft>
              <a:buClr>
                <a:schemeClr val="dk1"/>
              </a:buClr>
              <a:buSzPts val="1200"/>
              <a:buNone/>
            </a:pPr>
            <a:r>
              <a:rPr i="1" lang="fr-FR" sz="1000"/>
              <a:t>Fruit ou légume : 0,3 kg CO</a:t>
            </a:r>
            <a:r>
              <a:rPr baseline="-25000" i="1" lang="fr-FR" sz="1000"/>
              <a:t>2</a:t>
            </a:r>
            <a:endParaRPr i="1" sz="1000"/>
          </a:p>
          <a:p>
            <a:pPr indent="0" lvl="0" marL="0" rtl="0" algn="l">
              <a:lnSpc>
                <a:spcPct val="100000"/>
              </a:lnSpc>
              <a:spcBef>
                <a:spcPts val="0"/>
              </a:spcBef>
              <a:spcAft>
                <a:spcPts val="0"/>
              </a:spcAft>
              <a:buClr>
                <a:schemeClr val="dk1"/>
              </a:buClr>
              <a:buSzPts val="1200"/>
              <a:buNone/>
            </a:pPr>
            <a:r>
              <a:rPr i="1" lang="fr-FR" sz="1000"/>
              <a:t>Hors saison : + 2 kg CO</a:t>
            </a:r>
            <a:r>
              <a:rPr baseline="-25000" i="1" lang="fr-FR" sz="1000"/>
              <a:t>2</a:t>
            </a:r>
            <a:endParaRPr i="1" sz="1000"/>
          </a:p>
          <a:p>
            <a:pPr indent="0" lvl="0" marL="0" rtl="0" algn="l">
              <a:lnSpc>
                <a:spcPct val="100000"/>
              </a:lnSpc>
              <a:spcBef>
                <a:spcPts val="0"/>
              </a:spcBef>
              <a:spcAft>
                <a:spcPts val="0"/>
              </a:spcAft>
              <a:buClr>
                <a:schemeClr val="dk1"/>
              </a:buClr>
              <a:buSzPts val="1200"/>
              <a:buNone/>
            </a:pPr>
            <a:r>
              <a:rPr i="1" lang="fr-FR" sz="1000"/>
              <a:t>Importé : + 1 kg CO</a:t>
            </a:r>
            <a:r>
              <a:rPr baseline="-25000" i="1" lang="fr-FR" sz="1000"/>
              <a:t>2</a:t>
            </a:r>
            <a:endParaRPr i="1" sz="1000"/>
          </a:p>
          <a:p>
            <a:pPr indent="0" lvl="0" marL="0" rtl="0" algn="l">
              <a:lnSpc>
                <a:spcPct val="100000"/>
              </a:lnSpc>
              <a:spcBef>
                <a:spcPts val="0"/>
              </a:spcBef>
              <a:spcAft>
                <a:spcPts val="0"/>
              </a:spcAft>
              <a:buClr>
                <a:schemeClr val="dk1"/>
              </a:buClr>
              <a:buSzPts val="1200"/>
              <a:buNone/>
            </a:pPr>
            <a:r>
              <a:rPr i="1" lang="fr-FR" sz="1000"/>
              <a:t>Importé par avion : + 27 kg CO</a:t>
            </a:r>
            <a:r>
              <a:rPr baseline="-25000" i="1" lang="fr-FR" sz="1000"/>
              <a:t>2</a:t>
            </a:r>
            <a:endParaRPr i="1" sz="1000"/>
          </a:p>
          <a:p>
            <a:pPr indent="0" lvl="0" marL="0" rtl="0" algn="l">
              <a:lnSpc>
                <a:spcPct val="100000"/>
              </a:lnSpc>
              <a:spcBef>
                <a:spcPts val="0"/>
              </a:spcBef>
              <a:spcAft>
                <a:spcPts val="0"/>
              </a:spcAft>
              <a:buClr>
                <a:schemeClr val="dk1"/>
              </a:buClr>
              <a:buSzPts val="1200"/>
              <a:buNone/>
            </a:pPr>
            <a:r>
              <a:t/>
            </a:r>
            <a:endParaRPr baseline="-25000" sz="1000"/>
          </a:p>
          <a:p>
            <a:pPr indent="0" lvl="0" marL="0" rtl="0" algn="l">
              <a:lnSpc>
                <a:spcPct val="100000"/>
              </a:lnSpc>
              <a:spcBef>
                <a:spcPts val="0"/>
              </a:spcBef>
              <a:spcAft>
                <a:spcPts val="0"/>
              </a:spcAft>
              <a:buClr>
                <a:schemeClr val="dk1"/>
              </a:buClr>
              <a:buSzPts val="1200"/>
              <a:buNone/>
            </a:pPr>
            <a:r>
              <a:rPr b="1" lang="fr-FR" sz="1000"/>
              <a:t>Source :</a:t>
            </a:r>
            <a:endParaRPr sz="1000"/>
          </a:p>
          <a:p>
            <a:pPr indent="0" lvl="0" marL="0" rtl="0" algn="l">
              <a:lnSpc>
                <a:spcPct val="100000"/>
              </a:lnSpc>
              <a:spcBef>
                <a:spcPts val="0"/>
              </a:spcBef>
              <a:spcAft>
                <a:spcPts val="0"/>
              </a:spcAft>
              <a:buClr>
                <a:schemeClr val="dk1"/>
              </a:buClr>
              <a:buSzPts val="1200"/>
              <a:buNone/>
            </a:pPr>
            <a:r>
              <a:rPr i="1" lang="fr-FR" sz="1000"/>
              <a:t>Découverte des spécificités des métiers de l’importation, Interfel (Interprofession de la filière des fruits et légumes frais) – 2017 : https://www.interfel.com/wp-content/uploads/2018/01/dp-interfel_importation-fruits-exotiques-agrumes_29112017.pdf</a:t>
            </a:r>
            <a:endParaRPr sz="1000"/>
          </a:p>
          <a:p>
            <a:pPr indent="0" lvl="0" marL="0" rtl="0" algn="l">
              <a:lnSpc>
                <a:spcPct val="100000"/>
              </a:lnSpc>
              <a:spcBef>
                <a:spcPts val="0"/>
              </a:spcBef>
              <a:spcAft>
                <a:spcPts val="0"/>
              </a:spcAft>
              <a:buClr>
                <a:schemeClr val="dk1"/>
              </a:buClr>
              <a:buSzPts val="1200"/>
              <a:buNone/>
            </a:pPr>
            <a:r>
              <a:t/>
            </a:r>
            <a:endParaRPr sz="1000" u="sng"/>
          </a:p>
          <a:p>
            <a:pPr indent="0" lvl="0" marL="0" rtl="0" algn="l">
              <a:lnSpc>
                <a:spcPct val="100000"/>
              </a:lnSpc>
              <a:spcBef>
                <a:spcPts val="0"/>
              </a:spcBef>
              <a:spcAft>
                <a:spcPts val="0"/>
              </a:spcAft>
              <a:buSzPts val="1400"/>
              <a:buNone/>
            </a:pPr>
            <a:r>
              <a:t/>
            </a:r>
            <a:endParaRPr/>
          </a:p>
        </p:txBody>
      </p:sp>
      <p:sp>
        <p:nvSpPr>
          <p:cNvPr id="1833" name="Google Shape;1833;p3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3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8" name="Google Shape;1868;p3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sz="1000">
                <a:solidFill>
                  <a:srgbClr val="595959"/>
                </a:solidFill>
              </a:rPr>
              <a:t>Déjà, à cette étape, on va supprimer beaucoup d’émissions, notamment le méthane (CH</a:t>
            </a:r>
            <a:r>
              <a:rPr baseline="-25000" lang="fr-FR" sz="1000">
                <a:solidFill>
                  <a:srgbClr val="595959"/>
                </a:solidFill>
              </a:rPr>
              <a:t>4</a:t>
            </a:r>
            <a:r>
              <a:rPr lang="fr-FR" sz="1000">
                <a:solidFill>
                  <a:srgbClr val="595959"/>
                </a:solidFill>
              </a:rPr>
              <a:t>) ! Par contre, on va ajouter la culture sous serre qui sont très souvent chauffée au gaz.</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Ensuite, il y a 3 options simples pour diminuer les émissions de GES liés à notre assiette : [clic] Manger de SAISON, [clic] manger LOCAL, [clic] acheter en VRAC.</a:t>
            </a:r>
            <a:endParaRPr sz="1000"/>
          </a:p>
          <a:p>
            <a:pPr indent="0" lvl="0" marL="0" rtl="0" algn="l">
              <a:lnSpc>
                <a:spcPct val="100000"/>
              </a:lnSpc>
              <a:spcBef>
                <a:spcPts val="0"/>
              </a:spcBef>
              <a:spcAft>
                <a:spcPts val="0"/>
              </a:spcAft>
              <a:buClr>
                <a:srgbClr val="595959"/>
              </a:buClr>
              <a:buSzPts val="1200"/>
              <a:buNone/>
            </a:pPr>
            <a:r>
              <a:rPr b="1" lang="fr-FR" sz="1000">
                <a:solidFill>
                  <a:srgbClr val="595959"/>
                </a:solidFill>
              </a:rPr>
              <a:t> </a:t>
            </a:r>
            <a:endParaRPr sz="1000"/>
          </a:p>
          <a:p>
            <a:pPr indent="0" lvl="0" marL="0" rtl="0" algn="l">
              <a:lnSpc>
                <a:spcPct val="100000"/>
              </a:lnSpc>
              <a:spcBef>
                <a:spcPts val="0"/>
              </a:spcBef>
              <a:spcAft>
                <a:spcPts val="0"/>
              </a:spcAft>
              <a:buClr>
                <a:schemeClr val="dk1"/>
              </a:buClr>
              <a:buSzPts val="1200"/>
              <a:buNone/>
            </a:pPr>
            <a:r>
              <a:t/>
            </a:r>
            <a:endParaRPr b="1" i="1"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Remarque très importante : le message n’est pas « devenez végétariens » ; manger équilibré, c’est manger un peu de tout. </a:t>
            </a:r>
            <a:endParaRPr sz="1000"/>
          </a:p>
          <a:p>
            <a:pPr indent="0" lvl="0" marL="0" rtl="0" algn="l">
              <a:lnSpc>
                <a:spcPct val="100000"/>
              </a:lnSpc>
              <a:spcBef>
                <a:spcPts val="0"/>
              </a:spcBef>
              <a:spcAft>
                <a:spcPts val="0"/>
              </a:spcAft>
              <a:buClr>
                <a:srgbClr val="595959"/>
              </a:buClr>
              <a:buSzPts val="1200"/>
              <a:buNone/>
            </a:pPr>
            <a:r>
              <a:rPr i="1" lang="fr-FR" sz="1000">
                <a:solidFill>
                  <a:srgbClr val="595959"/>
                </a:solidFill>
              </a:rPr>
              <a:t>(Pour remplacer les protéines animales et le fer : des œufs, des protéines végétales telles que soja, noix, pois chiches, fruits secs, légumineux, céréales, quinoa, sarrasin, lentilles sèches, cacao, graines, tofu, haricots blancs, etc.)</a:t>
            </a:r>
            <a:endParaRPr sz="1000"/>
          </a:p>
          <a:p>
            <a:pPr indent="0" lvl="0" marL="0" rtl="0" algn="l">
              <a:lnSpc>
                <a:spcPct val="100000"/>
              </a:lnSpc>
              <a:spcBef>
                <a:spcPts val="0"/>
              </a:spcBef>
              <a:spcAft>
                <a:spcPts val="0"/>
              </a:spcAft>
              <a:buClr>
                <a:schemeClr val="dk1"/>
              </a:buClr>
              <a:buSzPts val="12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u="sng">
                <a:solidFill>
                  <a:srgbClr val="595959"/>
                </a:solidFill>
              </a:rPr>
              <a:t>Remarque sur l’impact de la serre chauffée sur la culture : </a:t>
            </a:r>
            <a:r>
              <a:rPr i="1" lang="fr-FR" sz="1000">
                <a:solidFill>
                  <a:srgbClr val="595959"/>
                </a:solidFill>
              </a:rPr>
              <a:t>d’après une étude Carbone 4 (2013) sur l’empreinte carbone de la fraise, la production d’une fraise sous serre chauffée au gaz est 7 fois plus impactante sur le climat qu’une fraise sous abri non chauffé (7 tonnes CO</a:t>
            </a:r>
            <a:r>
              <a:rPr baseline="-25000" i="1" lang="fr-FR" sz="1000">
                <a:solidFill>
                  <a:srgbClr val="595959"/>
                </a:solidFill>
              </a:rPr>
              <a:t>2</a:t>
            </a:r>
            <a:r>
              <a:rPr i="1" lang="fr-FR" sz="1000">
                <a:solidFill>
                  <a:srgbClr val="595959"/>
                </a:solidFill>
              </a:rPr>
              <a:t>e / tonne de fraises, contre 1 tonne CO</a:t>
            </a:r>
            <a:r>
              <a:rPr baseline="-25000" i="1" lang="fr-FR" sz="1000">
                <a:solidFill>
                  <a:srgbClr val="595959"/>
                </a:solidFill>
              </a:rPr>
              <a:t>2</a:t>
            </a:r>
            <a:r>
              <a:rPr i="1" lang="fr-FR" sz="1000">
                <a:solidFill>
                  <a:srgbClr val="595959"/>
                </a:solidFill>
              </a:rPr>
              <a:t>e / tonne de fraises). 70% des serres françaises sont chauffées au gaz. Lorsqu’on passe du chauffage au gaz au chauffage bois, l’empreinte carbone n’est plus « que » 2 fois plus impactante sur le climat qu’une fraise sous abri non chauffé (2 tonnes CO</a:t>
            </a:r>
            <a:r>
              <a:rPr baseline="-25000" i="1" lang="fr-FR" sz="1000">
                <a:solidFill>
                  <a:srgbClr val="595959"/>
                </a:solidFill>
              </a:rPr>
              <a:t>2</a:t>
            </a:r>
            <a:r>
              <a:rPr i="1" lang="fr-FR" sz="1000">
                <a:solidFill>
                  <a:srgbClr val="595959"/>
                </a:solidFill>
              </a:rPr>
              <a:t>e / tonne). La production constitue le principal poste de l’empreinte carbone, devant les transports ; et cela même quand on compare la production de fraises en France sous serre non chauffée à la production de fraises importées d’Espagne. Ainsi la réduction de l’empreinte carbone de la fraise ne passe pas forcément par une remise en cause des approvisionnements (ex : fraise espagnole vs. fraise française) mais par des leviers d’actions propres à chaque filière. Source: http://www.carbone4.com/la-fraise-chauffee-ou-pas-chauffee/</a:t>
            </a:r>
            <a:endParaRPr sz="1000"/>
          </a:p>
          <a:p>
            <a:pPr indent="0" lvl="0" marL="0" rtl="0" algn="l">
              <a:lnSpc>
                <a:spcPct val="100000"/>
              </a:lnSpc>
              <a:spcBef>
                <a:spcPts val="0"/>
              </a:spcBef>
              <a:spcAft>
                <a:spcPts val="0"/>
              </a:spcAft>
              <a:buClr>
                <a:schemeClr val="dk1"/>
              </a:buClr>
              <a:buSzPts val="1200"/>
              <a:buNone/>
            </a:pPr>
            <a:r>
              <a:t/>
            </a:r>
            <a:endParaRPr i="1" sz="1000" u="sng">
              <a:solidFill>
                <a:srgbClr val="595959"/>
              </a:solidFill>
            </a:endParaRPr>
          </a:p>
          <a:p>
            <a:pPr indent="0" lvl="0" marL="0" rtl="0" algn="l">
              <a:lnSpc>
                <a:spcPct val="100000"/>
              </a:lnSpc>
              <a:spcBef>
                <a:spcPts val="0"/>
              </a:spcBef>
              <a:spcAft>
                <a:spcPts val="0"/>
              </a:spcAft>
              <a:buClr>
                <a:schemeClr val="dk1"/>
              </a:buClr>
              <a:buSzPts val="1200"/>
              <a:buNone/>
            </a:pPr>
            <a:r>
              <a:rPr i="1" lang="fr-FR" sz="1000" u="sng"/>
              <a:t>Note sur l’absence du bio dans cette slide :</a:t>
            </a:r>
            <a:r>
              <a:rPr i="1" lang="fr-FR" sz="1000"/>
              <a:t> L’agriculture biologique n’apparaît pas parmi les solutions proposées, car le seul fait de passer en bio ne modifie que marginalement les émissions de gaz à effet de serre de la production agricole (contrairement au fait de manger de saison) : l’agriculture biologique utilise elle aussi des engrais, fussent-ils des bio-engrais (par exemple, le guano, très utilisé jusqu’au XX</a:t>
            </a:r>
            <a:r>
              <a:rPr baseline="30000" i="1" lang="fr-FR" sz="1000"/>
              <a:t>e</a:t>
            </a:r>
            <a:r>
              <a:rPr i="1" lang="fr-FR" sz="1000"/>
              <a:t> siècle, et qui a même été la cause d’une guerre en Amérique du sud au XIX</a:t>
            </a:r>
            <a:r>
              <a:rPr baseline="30000" i="1" lang="fr-FR" sz="1000"/>
              <a:t>e</a:t>
            </a:r>
            <a:r>
              <a:rPr i="1" lang="fr-FR" sz="1000"/>
              <a:t> siècle : la « guerre du guano »). D’après plusieurs études scientifiques, le bio ne serait même pas significativement moins dommageable pour l’environnement que l’agriculture dite conventionnelle (cf. étude comparant le régime bio et conventionnel en Allemagne : https://www.sciencedirect.com/science/article/pii/S0959652617309666#undfig1 ; méta-étude sur la comparaison du bio et du conventionnel : https://ourworldindata.org/is-organic-agriculture-better-for-the-environment ; vidéo récapitulative des différences : https://www.youtube.com/watch?v=8PmM6SUn7Es ).</a:t>
            </a:r>
            <a:endParaRPr sz="1000"/>
          </a:p>
          <a:p>
            <a:pPr indent="0" lvl="0" marL="0" rtl="0" algn="l">
              <a:lnSpc>
                <a:spcPct val="100000"/>
              </a:lnSpc>
              <a:spcBef>
                <a:spcPts val="0"/>
              </a:spcBef>
              <a:spcAft>
                <a:spcPts val="0"/>
              </a:spcAft>
              <a:buClr>
                <a:schemeClr val="dk1"/>
              </a:buClr>
              <a:buSzPts val="1200"/>
              <a:buNone/>
            </a:pPr>
            <a:r>
              <a:rPr i="1" lang="fr-FR" sz="1000"/>
              <a:t>Rappel et explication complémentaire : Les engrais servent à enrichir les sols en trois éléments indispensables : l’azote, le phosphore et le potassium (d’où le nom « d’engrais N-P-K », N étant le symbole chimique de l’azote, P, celui du phosphore et K, celui du potassium). Le principal gaz à effet de serre dû à l’usage des engrais est le protoxyde d’azote (N</a:t>
            </a:r>
            <a:r>
              <a:rPr baseline="-25000" i="1" lang="fr-FR" sz="1000"/>
              <a:t>2</a:t>
            </a:r>
            <a:r>
              <a:rPr i="1" lang="fr-FR" sz="1000"/>
              <a:t>O), du fait de l’azote contenu dans les engrais azotés épandus : il est possible de se passer de cet azote en plantant des légumineuses de la famille des fabacées (pois, haricot, soja, arachide, trèfle, luzerne…) qui ont comme propriété de fixer naturellement l’azote de l’air. Et ça, c’est faisable en conventionnel comme en bio.</a:t>
            </a:r>
            <a:endParaRPr sz="1000"/>
          </a:p>
          <a:p>
            <a:pPr indent="0" lvl="0" marL="0" rtl="0" algn="l">
              <a:lnSpc>
                <a:spcPct val="100000"/>
              </a:lnSpc>
              <a:spcBef>
                <a:spcPts val="0"/>
              </a:spcBef>
              <a:spcAft>
                <a:spcPts val="0"/>
              </a:spcAft>
              <a:buClr>
                <a:schemeClr val="dk1"/>
              </a:buClr>
              <a:buSzPts val="1200"/>
              <a:buNone/>
            </a:pPr>
            <a:r>
              <a:rPr i="1" lang="fr-FR" sz="1000"/>
              <a:t>(Par contre, pour le phosphore et le potassium, on ne connait pas vraiment d’alternative aux engrais, qu’on soit en bio ou en conventionnel.)</a:t>
            </a:r>
            <a:endParaRPr sz="1000"/>
          </a:p>
          <a:p>
            <a:pPr indent="0" lvl="0" marL="0" rtl="0" algn="l">
              <a:lnSpc>
                <a:spcPct val="100000"/>
              </a:lnSpc>
              <a:spcBef>
                <a:spcPts val="0"/>
              </a:spcBef>
              <a:spcAft>
                <a:spcPts val="0"/>
              </a:spcAft>
              <a:buClr>
                <a:schemeClr val="dk1"/>
              </a:buClr>
              <a:buSzPts val="1200"/>
              <a:buNone/>
            </a:pPr>
            <a:r>
              <a:t/>
            </a:r>
            <a:endParaRPr i="1" sz="1000" u="sng">
              <a:solidFill>
                <a:srgbClr val="595959"/>
              </a:solidFill>
            </a:endParaRPr>
          </a:p>
          <a:p>
            <a:pPr indent="0" lvl="0" marL="0" rtl="0" algn="l">
              <a:lnSpc>
                <a:spcPct val="100000"/>
              </a:lnSpc>
              <a:spcBef>
                <a:spcPts val="0"/>
              </a:spcBef>
              <a:spcAft>
                <a:spcPts val="0"/>
              </a:spcAft>
              <a:buClr>
                <a:srgbClr val="595959"/>
              </a:buClr>
              <a:buSzPts val="1200"/>
              <a:buNone/>
            </a:pPr>
            <a:r>
              <a:rPr i="1" lang="fr-FR" sz="1000" u="sng">
                <a:solidFill>
                  <a:srgbClr val="595959"/>
                </a:solidFill>
              </a:rPr>
              <a:t>Remarques du site ravijen.fr :</a:t>
            </a:r>
            <a:endParaRPr sz="1000"/>
          </a:p>
          <a:p>
            <a:pPr indent="0" lvl="0" marL="0" rtl="0" algn="l">
              <a:lnSpc>
                <a:spcPct val="100000"/>
              </a:lnSpc>
              <a:spcBef>
                <a:spcPts val="0"/>
              </a:spcBef>
              <a:spcAft>
                <a:spcPts val="0"/>
              </a:spcAft>
              <a:buClr>
                <a:schemeClr val="dk1"/>
              </a:buClr>
              <a:buSzPts val="1200"/>
              <a:buNone/>
            </a:pPr>
            <a:r>
              <a:rPr i="1" lang="fr-FR" sz="1000"/>
              <a:t> - « Selon le PNNS, il serait possible de réduire notre consommation de viande sans risque pour la santé. WWF propose de réduire cette consommation de 66% pour les ruminants, et 40% pour les poissons sauvages, et de conserver à l’identique notre consommation de volaille.</a:t>
            </a:r>
            <a:endParaRPr sz="1000"/>
          </a:p>
          <a:p>
            <a:pPr indent="0" lvl="0" marL="0" rtl="0" algn="l">
              <a:lnSpc>
                <a:spcPct val="100000"/>
              </a:lnSpc>
              <a:spcBef>
                <a:spcPts val="0"/>
              </a:spcBef>
              <a:spcAft>
                <a:spcPts val="0"/>
              </a:spcAft>
              <a:buClr>
                <a:schemeClr val="dk1"/>
              </a:buClr>
              <a:buSzPts val="1200"/>
              <a:buNone/>
            </a:pPr>
            <a:r>
              <a:rPr i="1" lang="fr-FR" sz="1000"/>
              <a:t>Ces produits ont été remplacés par 50% de fruits et légumes et 50% de féculents, soit une économie selon le ratio ((306*50%+46*50%)/505 )=35 % sur la quote-part substituée »</a:t>
            </a:r>
            <a:endParaRPr sz="1000"/>
          </a:p>
          <a:p>
            <a:pPr indent="0" lvl="0" marL="0" rtl="0" algn="l">
              <a:lnSpc>
                <a:spcPct val="100000"/>
              </a:lnSpc>
              <a:spcBef>
                <a:spcPts val="0"/>
              </a:spcBef>
              <a:spcAft>
                <a:spcPts val="0"/>
              </a:spcAft>
              <a:buClr>
                <a:schemeClr val="dk1"/>
              </a:buClr>
              <a:buSzPts val="1200"/>
              <a:buNone/>
            </a:pPr>
            <a:r>
              <a:rPr i="1" lang="fr-FR" sz="1000"/>
              <a:t>- « notons que les boissons représentent 263 kg de CO</a:t>
            </a:r>
            <a:r>
              <a:rPr baseline="-25000" lang="fr-FR" sz="1000"/>
              <a:t>2</a:t>
            </a:r>
            <a:r>
              <a:rPr i="1" lang="fr-FR" sz="1000"/>
              <a:t> émis par an. Nous émettons plus de GES par notre consommation d’alcool que par notre consommation de poulet. »</a:t>
            </a:r>
            <a:endParaRPr sz="1000"/>
          </a:p>
          <a:p>
            <a:pPr indent="0" lvl="0" marL="0" rtl="0" algn="l">
              <a:lnSpc>
                <a:spcPct val="100000"/>
              </a:lnSpc>
              <a:spcBef>
                <a:spcPts val="0"/>
              </a:spcBef>
              <a:spcAft>
                <a:spcPts val="0"/>
              </a:spcAft>
              <a:buSzPts val="1400"/>
              <a:buNone/>
            </a:pPr>
            <a:r>
              <a:t/>
            </a:r>
            <a:endParaRPr/>
          </a:p>
        </p:txBody>
      </p:sp>
      <p:sp>
        <p:nvSpPr>
          <p:cNvPr id="1869" name="Google Shape;1869;p3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4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4" name="Google Shape;1904;p4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lang="fr-FR">
                <a:solidFill>
                  <a:srgbClr val="595959"/>
                </a:solidFill>
              </a:rPr>
              <a:t>Et voilà on émet toujours certes, mais on diminue, voir on supprime les émissions liées à la culture sous serre chauffée, aux transports, à la chaine du froid, au conditionnement, etc.</a:t>
            </a:r>
            <a:endParaRPr/>
          </a:p>
          <a:p>
            <a:pPr indent="0" lvl="0" marL="0" rtl="0" algn="l">
              <a:lnSpc>
                <a:spcPct val="100000"/>
              </a:lnSpc>
              <a:spcBef>
                <a:spcPts val="0"/>
              </a:spcBef>
              <a:spcAft>
                <a:spcPts val="0"/>
              </a:spcAft>
              <a:buSzPts val="1400"/>
              <a:buNone/>
            </a:pPr>
            <a:r>
              <a:t/>
            </a:r>
            <a:endParaRPr/>
          </a:p>
        </p:txBody>
      </p:sp>
      <p:sp>
        <p:nvSpPr>
          <p:cNvPr id="1905" name="Google Shape;1905;p4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436" name="Google Shape;436;p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p4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2" name="Google Shape;1942;p4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b="0" lang="fr-FR"/>
              <a:t>Alors quelle est la meilleure solution pour manger de bons légumes et céréales de saison et locaux, et donc indirectement réduire l’empreinte carbone de notre assiette ?</a:t>
            </a:r>
            <a:endParaRPr/>
          </a:p>
          <a:p>
            <a:pPr indent="0" lvl="0" marL="0" rtl="0" algn="l">
              <a:lnSpc>
                <a:spcPct val="100000"/>
              </a:lnSpc>
              <a:spcBef>
                <a:spcPts val="0"/>
              </a:spcBef>
              <a:spcAft>
                <a:spcPts val="0"/>
              </a:spcAft>
              <a:buSzPts val="1400"/>
              <a:buNone/>
            </a:pPr>
            <a:r>
              <a:t/>
            </a:r>
            <a:endParaRPr/>
          </a:p>
        </p:txBody>
      </p:sp>
      <p:sp>
        <p:nvSpPr>
          <p:cNvPr id="1943" name="Google Shape;1943;p4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p4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9" name="Google Shape;1959;p4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a:t>CUISINER !</a:t>
            </a:r>
            <a:endParaRPr/>
          </a:p>
          <a:p>
            <a:pPr indent="0" lvl="0" marL="0" rtl="0" algn="l">
              <a:lnSpc>
                <a:spcPct val="100000"/>
              </a:lnSpc>
              <a:spcBef>
                <a:spcPts val="0"/>
              </a:spcBef>
              <a:spcAft>
                <a:spcPts val="0"/>
              </a:spcAft>
              <a:buClr>
                <a:schemeClr val="dk1"/>
              </a:buClr>
              <a:buSzPts val="1200"/>
              <a:buNone/>
            </a:pPr>
            <a:r>
              <a:rPr lang="fr-FR"/>
              <a:t>C’est à dire :</a:t>
            </a:r>
            <a:endParaRPr/>
          </a:p>
          <a:p>
            <a:pPr indent="0" lvl="0" marL="0" rtl="0" algn="l">
              <a:lnSpc>
                <a:spcPct val="100000"/>
              </a:lnSpc>
              <a:spcBef>
                <a:spcPts val="0"/>
              </a:spcBef>
              <a:spcAft>
                <a:spcPts val="0"/>
              </a:spcAft>
              <a:buClr>
                <a:schemeClr val="dk1"/>
              </a:buClr>
              <a:buSzPts val="1200"/>
              <a:buNone/>
            </a:pPr>
            <a:r>
              <a:rPr lang="fr-FR"/>
              <a:t>1. </a:t>
            </a:r>
            <a:r>
              <a:rPr b="1" lang="fr-FR"/>
              <a:t>Choisir</a:t>
            </a:r>
            <a:r>
              <a:rPr lang="fr-FR"/>
              <a:t> les aliments, leur qualité, leur provenance pour s'assurer qu'ils sont </a:t>
            </a:r>
            <a:r>
              <a:rPr b="1" lang="fr-FR"/>
              <a:t>de saison</a:t>
            </a:r>
            <a:r>
              <a:rPr b="0" lang="fr-FR"/>
              <a:t>, et </a:t>
            </a:r>
            <a:r>
              <a:rPr b="1" lang="fr-FR"/>
              <a:t>locaux</a:t>
            </a:r>
            <a:r>
              <a:rPr b="0" lang="fr-FR"/>
              <a:t>.</a:t>
            </a:r>
            <a:r>
              <a:rPr lang="fr-FR"/>
              <a:t> Ré</a:t>
            </a:r>
            <a:r>
              <a:rPr b="1" lang="fr-FR"/>
              <a:t>investissez-vous</a:t>
            </a:r>
            <a:r>
              <a:rPr lang="fr-FR"/>
              <a:t> dans votre alimentation, se </a:t>
            </a:r>
            <a:r>
              <a:rPr b="1" lang="fr-FR"/>
              <a:t>réapproprier </a:t>
            </a:r>
            <a:r>
              <a:rPr lang="fr-FR"/>
              <a:t>ce que l'on mange en </a:t>
            </a:r>
            <a:r>
              <a:rPr b="1" lang="fr-FR"/>
              <a:t>sélectionnant</a:t>
            </a:r>
            <a:r>
              <a:rPr lang="fr-FR"/>
              <a:t> les produits utilisés</a:t>
            </a:r>
            <a:endParaRPr/>
          </a:p>
          <a:p>
            <a:pPr indent="0" lvl="0" marL="0" rtl="0" algn="l">
              <a:lnSpc>
                <a:spcPct val="100000"/>
              </a:lnSpc>
              <a:spcBef>
                <a:spcPts val="0"/>
              </a:spcBef>
              <a:spcAft>
                <a:spcPts val="0"/>
              </a:spcAft>
              <a:buClr>
                <a:schemeClr val="dk1"/>
              </a:buClr>
              <a:buSzPts val="1200"/>
              <a:buNone/>
            </a:pPr>
            <a:r>
              <a:rPr lang="fr-FR"/>
              <a:t>2. C’est vrai qu’on est toujours pressé et que c’est plus simple de manger des </a:t>
            </a:r>
            <a:r>
              <a:rPr b="1" lang="fr-FR"/>
              <a:t>plats préparés</a:t>
            </a:r>
            <a:r>
              <a:rPr lang="fr-FR"/>
              <a:t>. Mais ces plats préparés génèrent </a:t>
            </a:r>
            <a:r>
              <a:rPr b="1" lang="fr-FR"/>
              <a:t>intrinsèquement</a:t>
            </a:r>
            <a:r>
              <a:rPr lang="fr-FR"/>
              <a:t> plus d'émissions (congélation, conditionnement, etc.)</a:t>
            </a:r>
            <a:endParaRPr/>
          </a:p>
          <a:p>
            <a:pPr indent="0" lvl="0" marL="0" rtl="0" algn="l">
              <a:lnSpc>
                <a:spcPct val="100000"/>
              </a:lnSpc>
              <a:spcBef>
                <a:spcPts val="0"/>
              </a:spcBef>
              <a:spcAft>
                <a:spcPts val="0"/>
              </a:spcAft>
              <a:buClr>
                <a:schemeClr val="dk1"/>
              </a:buClr>
              <a:buSzPts val="1200"/>
              <a:buNone/>
            </a:pPr>
            <a:r>
              <a:rPr lang="fr-FR"/>
              <a:t> </a:t>
            </a:r>
            <a:endParaRPr/>
          </a:p>
          <a:p>
            <a:pPr indent="0" lvl="0" marL="0" rtl="0" algn="l">
              <a:lnSpc>
                <a:spcPct val="100000"/>
              </a:lnSpc>
              <a:spcBef>
                <a:spcPts val="0"/>
              </a:spcBef>
              <a:spcAft>
                <a:spcPts val="0"/>
              </a:spcAft>
              <a:buClr>
                <a:schemeClr val="dk1"/>
              </a:buClr>
              <a:buSzPts val="1200"/>
              <a:buNone/>
            </a:pPr>
            <a:r>
              <a:rPr lang="fr-FR"/>
              <a:t>Donc oui le message de cette slide, que soit pour madame ou monsieur c’est « Au fourneau ! »</a:t>
            </a:r>
            <a:endParaRPr/>
          </a:p>
          <a:p>
            <a:pPr indent="0" lvl="0" marL="0" rtl="0" algn="l">
              <a:lnSpc>
                <a:spcPct val="100000"/>
              </a:lnSpc>
              <a:spcBef>
                <a:spcPts val="0"/>
              </a:spcBef>
              <a:spcAft>
                <a:spcPts val="0"/>
              </a:spcAft>
              <a:buClr>
                <a:schemeClr val="dk1"/>
              </a:buClr>
              <a:buSzPts val="1200"/>
              <a:buNone/>
            </a:pPr>
            <a:r>
              <a:rPr lang="fr-FR"/>
              <a:t>Sans compter qu’il y a pleins d’avantages collatéraux à cuisiner 😊 C’est quand même très convivial et ça permet de prendre du temps pour soi, et avec les autres aussi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t/>
            </a:r>
            <a:endParaRPr b="1" i="1">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a:solidFill>
                  <a:srgbClr val="595959"/>
                </a:solidFill>
                <a:latin typeface="Calibri"/>
                <a:ea typeface="Calibri"/>
                <a:cs typeface="Calibri"/>
                <a:sym typeface="Calibri"/>
              </a:rPr>
              <a:t>-----</a:t>
            </a:r>
            <a:endParaRPr/>
          </a:p>
          <a:p>
            <a:pPr indent="0" lvl="0" marL="0" rtl="0" algn="l">
              <a:lnSpc>
                <a:spcPct val="100000"/>
              </a:lnSpc>
              <a:spcBef>
                <a:spcPts val="0"/>
              </a:spcBef>
              <a:spcAft>
                <a:spcPts val="0"/>
              </a:spcAft>
              <a:buClr>
                <a:schemeClr val="dk1"/>
              </a:buClr>
              <a:buSzPts val="1200"/>
              <a:buNone/>
            </a:pPr>
            <a:r>
              <a:t/>
            </a:r>
            <a:endParaRPr>
              <a:solidFill>
                <a:srgbClr val="595959"/>
              </a:solidFill>
              <a:latin typeface="Calibri"/>
              <a:ea typeface="Calibri"/>
              <a:cs typeface="Calibri"/>
              <a:sym typeface="Calibri"/>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i="1">
              <a:solidFill>
                <a:srgbClr val="595959"/>
              </a:solidFill>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b="0" i="1" lang="fr-FR"/>
              <a:t>L</a:t>
            </a:r>
            <a:r>
              <a:rPr i="1" lang="fr-FR"/>
              <a:t>es surgelés peuvent offrir de vrais avantages concernant la conservation sur de longues durées de fruits et légumes et de leurs qualités nutritionnelles, et donc réduire le gâchis alimentaire. Mais la congélation implique des équipements de congélation qui contiennent des fluides frigorifiques, certes en très faibles quantités mais dont le PRG est parmi les plus élevés de tous les GES (à développer).</a:t>
            </a:r>
            <a:endParaRPr/>
          </a:p>
          <a:p>
            <a:pPr indent="0" lvl="0" marL="0" rtl="0" algn="l">
              <a:lnSpc>
                <a:spcPct val="100000"/>
              </a:lnSpc>
              <a:spcBef>
                <a:spcPts val="0"/>
              </a:spcBef>
              <a:spcAft>
                <a:spcPts val="0"/>
              </a:spcAft>
              <a:buClr>
                <a:schemeClr val="dk1"/>
              </a:buClr>
              <a:buSzPts val="1200"/>
              <a:buNone/>
            </a:pPr>
            <a:r>
              <a:rPr i="1" lang="fr-FR"/>
              <a:t>Cf. notamment ce « Qu’est-ce qu’on fait » sur l’alimentation en France. Vérifier cohérence des chiffres avec le reste de la carte. http://www.qqf.fr/infographie/39/mieux-manger-moins-gaspiller-moins-polluer</a:t>
            </a:r>
            <a:endParaRPr/>
          </a:p>
          <a:p>
            <a:pPr indent="0" lvl="0" marL="0" rtl="0" algn="l">
              <a:lnSpc>
                <a:spcPct val="100000"/>
              </a:lnSpc>
              <a:spcBef>
                <a:spcPts val="0"/>
              </a:spcBef>
              <a:spcAft>
                <a:spcPts val="0"/>
              </a:spcAft>
              <a:buSzPts val="1400"/>
              <a:buNone/>
            </a:pPr>
            <a:r>
              <a:t/>
            </a:r>
            <a:endParaRPr/>
          </a:p>
        </p:txBody>
      </p:sp>
      <p:sp>
        <p:nvSpPr>
          <p:cNvPr id="1960" name="Google Shape;1960;p4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3" name="Shape 1973"/>
        <p:cNvGrpSpPr/>
        <p:nvPr/>
      </p:nvGrpSpPr>
      <p:grpSpPr>
        <a:xfrm>
          <a:off x="0" y="0"/>
          <a:ext cx="0" cy="0"/>
          <a:chOff x="0" y="0"/>
          <a:chExt cx="0" cy="0"/>
        </a:xfrm>
      </p:grpSpPr>
      <p:sp>
        <p:nvSpPr>
          <p:cNvPr id="1974" name="Google Shape;1974;p4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5" name="Google Shape;1975;p4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lang="fr-FR" sz="1000">
                <a:solidFill>
                  <a:srgbClr val="595959"/>
                </a:solidFill>
              </a:rPr>
              <a:t>I – Mangez moins</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1. Dans nos sociétés, vous le savez, on mange trop, il y a beaucoup de personnes en surpoids, au point que cela peut devenir mauvais pour notre santé : obésité </a:t>
            </a:r>
            <a:r>
              <a:rPr i="1" lang="fr-FR" sz="1000">
                <a:solidFill>
                  <a:srgbClr val="595959"/>
                </a:solidFill>
              </a:rPr>
              <a:t>(sourcer)</a:t>
            </a:r>
            <a:r>
              <a:rPr lang="fr-FR" sz="1000">
                <a:solidFill>
                  <a:srgbClr val="595959"/>
                </a:solidFill>
              </a:rPr>
              <a:t>. Manger moins, en particulier moins sucré, moins salé, moins gras, au-delà d’être meilleur pour la santé, c’est émettre moins. C’est assez mécanique 🡪 Solution bête mais très efficace : achetez de plus petites assiettes ! Effet psy démontré : </a:t>
            </a:r>
            <a:r>
              <a:rPr lang="fr-FR" sz="1000"/>
              <a:t>on arrive plus vite à satiété.</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lang="fr-FR" sz="1000">
                <a:solidFill>
                  <a:srgbClr val="595959"/>
                </a:solidFill>
              </a:rPr>
              <a:t>II – Jetez moins : </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1</a:t>
            </a:r>
            <a:r>
              <a:rPr b="1" lang="fr-FR" sz="1000">
                <a:solidFill>
                  <a:srgbClr val="595959"/>
                </a:solidFill>
              </a:rPr>
              <a:t>. </a:t>
            </a:r>
            <a:r>
              <a:rPr lang="fr-FR" sz="1000">
                <a:solidFill>
                  <a:srgbClr val="595959"/>
                </a:solidFill>
              </a:rPr>
              <a:t>Le scandale, c’est ce chiffre : </a:t>
            </a:r>
            <a:r>
              <a:rPr lang="fr-FR" sz="1000">
                <a:solidFill>
                  <a:schemeClr val="accent4"/>
                </a:solidFill>
                <a:latin typeface="Arial"/>
                <a:ea typeface="Arial"/>
                <a:cs typeface="Arial"/>
                <a:sym typeface="Arial"/>
              </a:rPr>
              <a:t>⅓</a:t>
            </a:r>
            <a:r>
              <a:rPr lang="fr-FR" sz="1000">
                <a:solidFill>
                  <a:srgbClr val="595959"/>
                </a:solidFill>
              </a:rPr>
              <a:t>, 33% de la nourriture produite dans le monde, </a:t>
            </a:r>
            <a:r>
              <a:rPr i="1" lang="fr-FR" sz="1000">
                <a:solidFill>
                  <a:srgbClr val="595959"/>
                </a:solidFill>
              </a:rPr>
              <a:t>[Clic]</a:t>
            </a:r>
            <a:r>
              <a:rPr lang="fr-FR" sz="1000">
                <a:solidFill>
                  <a:srgbClr val="595959"/>
                </a:solidFill>
              </a:rPr>
              <a:t> va directement à la poubelle… </a:t>
            </a:r>
            <a:r>
              <a:rPr lang="fr-FR" sz="1000"/>
              <a:t>Gaspillage = nourriture dont la date dépassée jetée, ou assiette pas finie à la cantine.</a:t>
            </a:r>
            <a:endParaRPr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lang="fr-FR" sz="1000">
                <a:solidFill>
                  <a:srgbClr val="595959"/>
                </a:solidFill>
              </a:rPr>
              <a:t>2. Mais le gaspillage a lieu tout au long de la chaîne : à la production parce que les produits n’ont pas le format attendu, durant le transport, lors du stockage et de la distribution à cause de mauvaises conditions (pays pauvres), parce que les invendus sont jetés, parce que l’on ne finit pas nos assiettes, en particulier dans la restauration collective.</a:t>
            </a:r>
            <a:endParaRPr sz="1000"/>
          </a:p>
          <a:p>
            <a:pPr indent="0" lvl="0" marL="0" rtl="0" algn="l">
              <a:lnSpc>
                <a:spcPct val="100000"/>
              </a:lnSpc>
              <a:spcBef>
                <a:spcPts val="0"/>
              </a:spcBef>
              <a:spcAft>
                <a:spcPts val="0"/>
              </a:spcAft>
              <a:buClr>
                <a:srgbClr val="595959"/>
              </a:buClr>
              <a:buSzPts val="1200"/>
              <a:buNone/>
            </a:pPr>
            <a:r>
              <a:rPr lang="fr-FR" sz="1000">
                <a:solidFill>
                  <a:srgbClr val="595959"/>
                </a:solidFill>
              </a:rPr>
              <a:t>Une autre manière très efficace de réduire le gaspillage en amont du consommateur est d’abandonner le supermarché au profit… du marché : la gestion des stocks est considérablement plus efficace chez les commerçants des marchés, y compris pour les produits sensibles comme le poisson, que dans les supermarchés, et la nourriture jetée par le commerçant est considérablement plus réduite.</a:t>
            </a:r>
            <a:endParaRPr sz="1000"/>
          </a:p>
          <a:p>
            <a:pPr indent="0" lvl="0" marL="0" rtl="0" algn="l">
              <a:lnSpc>
                <a:spcPct val="100000"/>
              </a:lnSpc>
              <a:spcBef>
                <a:spcPts val="0"/>
              </a:spcBef>
              <a:spcAft>
                <a:spcPts val="0"/>
              </a:spcAft>
              <a:buClr>
                <a:schemeClr val="dk1"/>
              </a:buClr>
              <a:buSzPts val="1200"/>
              <a:buNone/>
            </a:pPr>
            <a:r>
              <a:t/>
            </a:r>
            <a:endParaRPr i="1" sz="1000">
              <a:solidFill>
                <a:srgbClr val="595959"/>
              </a:solidFill>
            </a:endParaRPr>
          </a:p>
          <a:p>
            <a:pPr indent="0" lvl="0" marL="0" rtl="0" algn="l">
              <a:lnSpc>
                <a:spcPct val="100000"/>
              </a:lnSpc>
              <a:spcBef>
                <a:spcPts val="0"/>
              </a:spcBef>
              <a:spcAft>
                <a:spcPts val="0"/>
              </a:spcAft>
              <a:buClr>
                <a:srgbClr val="595959"/>
              </a:buClr>
              <a:buSzPts val="1200"/>
              <a:buNone/>
            </a:pPr>
            <a:r>
              <a:rPr i="1" lang="fr-FR" sz="1000">
                <a:solidFill>
                  <a:srgbClr val="595959"/>
                </a:solidFill>
              </a:rPr>
              <a:t>[Clic] </a:t>
            </a:r>
            <a:r>
              <a:rPr lang="fr-FR" sz="1000">
                <a:solidFill>
                  <a:srgbClr val="595959"/>
                </a:solidFill>
              </a:rPr>
              <a:t>Préférez les moches… On parle de légumes bien sûr ! </a:t>
            </a:r>
            <a:r>
              <a:rPr lang="fr-FR" sz="1000"/>
              <a:t>Arrêter le concours de beauté des légumes bons (tomate pas assez ronde, carotte à 3 pieds ; patate un peu abimée…)</a:t>
            </a:r>
            <a:endParaRPr sz="1000"/>
          </a:p>
        </p:txBody>
      </p:sp>
      <p:sp>
        <p:nvSpPr>
          <p:cNvPr id="1976" name="Google Shape;1976;p4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p4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1" name="Google Shape;2001;p4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70000"/>
              </a:lnSpc>
              <a:spcBef>
                <a:spcPts val="0"/>
              </a:spcBef>
              <a:spcAft>
                <a:spcPts val="0"/>
              </a:spcAft>
              <a:buClr>
                <a:schemeClr val="dk1"/>
              </a:buClr>
              <a:buSzPts val="839"/>
              <a:buNone/>
            </a:pPr>
            <a:r>
              <a:rPr lang="fr-FR" sz="1000"/>
              <a:t>Pour rappel, les produits d’origine animale représentent à eux seuls les ⅔ des émissions alimentaires, et la viande ½ émissions alimentaires à elle seule !</a:t>
            </a:r>
            <a:endParaRPr sz="1000"/>
          </a:p>
          <a:p>
            <a:pPr indent="-124758" lvl="0" marL="181100" rtl="0" algn="l">
              <a:lnSpc>
                <a:spcPct val="70000"/>
              </a:lnSpc>
              <a:spcBef>
                <a:spcPts val="0"/>
              </a:spcBef>
              <a:spcAft>
                <a:spcPts val="0"/>
              </a:spcAft>
              <a:buClr>
                <a:schemeClr val="dk1"/>
              </a:buClr>
              <a:buSzPts val="840"/>
              <a:buNone/>
            </a:pPr>
            <a:r>
              <a:t/>
            </a:r>
            <a:endParaRPr sz="1000"/>
          </a:p>
          <a:p>
            <a:pPr indent="0" lvl="0" marL="0" rtl="0" algn="l">
              <a:lnSpc>
                <a:spcPct val="70000"/>
              </a:lnSpc>
              <a:spcBef>
                <a:spcPts val="0"/>
              </a:spcBef>
              <a:spcAft>
                <a:spcPts val="0"/>
              </a:spcAft>
              <a:buClr>
                <a:schemeClr val="dk1"/>
              </a:buClr>
              <a:buSzPts val="839"/>
              <a:buNone/>
            </a:pPr>
            <a:r>
              <a:rPr lang="fr-FR" sz="1000"/>
              <a:t>Les 3 solutions sont donc: </a:t>
            </a:r>
            <a:endParaRPr sz="1000"/>
          </a:p>
          <a:p>
            <a:pPr indent="0" lvl="0" marL="0" rtl="0" algn="l">
              <a:lnSpc>
                <a:spcPct val="70000"/>
              </a:lnSpc>
              <a:spcBef>
                <a:spcPts val="0"/>
              </a:spcBef>
              <a:spcAft>
                <a:spcPts val="0"/>
              </a:spcAft>
              <a:buClr>
                <a:schemeClr val="dk1"/>
              </a:buClr>
              <a:buSzPts val="839"/>
              <a:buNone/>
            </a:pPr>
            <a:r>
              <a:rPr lang="fr-FR" sz="1000"/>
              <a:t>TOP 1: Moins de produits d’origine animale</a:t>
            </a:r>
            <a:endParaRPr sz="1000"/>
          </a:p>
          <a:p>
            <a:pPr indent="0" lvl="0" marL="0" rtl="0" algn="l">
              <a:lnSpc>
                <a:spcPct val="70000"/>
              </a:lnSpc>
              <a:spcBef>
                <a:spcPts val="0"/>
              </a:spcBef>
              <a:spcAft>
                <a:spcPts val="0"/>
              </a:spcAft>
              <a:buClr>
                <a:schemeClr val="dk1"/>
              </a:buClr>
              <a:buSzPts val="839"/>
              <a:buNone/>
            </a:pPr>
            <a:r>
              <a:rPr lang="fr-FR" sz="1000"/>
              <a:t>TOP 2: Cuisiner de saison, local</a:t>
            </a:r>
            <a:endParaRPr sz="1000"/>
          </a:p>
          <a:p>
            <a:pPr indent="0" lvl="0" marL="0" rtl="0" algn="l">
              <a:lnSpc>
                <a:spcPct val="70000"/>
              </a:lnSpc>
              <a:spcBef>
                <a:spcPts val="0"/>
              </a:spcBef>
              <a:spcAft>
                <a:spcPts val="0"/>
              </a:spcAft>
              <a:buClr>
                <a:schemeClr val="dk1"/>
              </a:buClr>
              <a:buSzPts val="839"/>
              <a:buNone/>
            </a:pPr>
            <a:r>
              <a:rPr lang="fr-FR" sz="1000"/>
              <a:t>TOP 3: Manger moins (et mieux !), gaspiller moins</a:t>
            </a:r>
            <a:endParaRPr sz="1000"/>
          </a:p>
          <a:p>
            <a:pPr indent="0" lvl="0" marL="0" rtl="0" algn="l">
              <a:lnSpc>
                <a:spcPct val="70000"/>
              </a:lnSpc>
              <a:spcBef>
                <a:spcPts val="0"/>
              </a:spcBef>
              <a:spcAft>
                <a:spcPts val="0"/>
              </a:spcAft>
              <a:buClr>
                <a:schemeClr val="dk1"/>
              </a:buClr>
              <a:buSzPts val="840"/>
              <a:buNone/>
            </a:pPr>
            <a:r>
              <a:t/>
            </a:r>
            <a:endParaRPr sz="1000"/>
          </a:p>
          <a:p>
            <a:pPr indent="0" lvl="0" marL="0" rtl="0" algn="l">
              <a:lnSpc>
                <a:spcPct val="70000"/>
              </a:lnSpc>
              <a:spcBef>
                <a:spcPts val="0"/>
              </a:spcBef>
              <a:spcAft>
                <a:spcPts val="0"/>
              </a:spcAft>
              <a:buClr>
                <a:schemeClr val="dk1"/>
              </a:buClr>
              <a:buSzPts val="840"/>
              <a:buNone/>
            </a:pPr>
            <a:r>
              <a:t/>
            </a:r>
            <a:endParaRPr sz="1000"/>
          </a:p>
          <a:p>
            <a:pPr indent="0" lvl="0" marL="0" rtl="0" algn="l">
              <a:lnSpc>
                <a:spcPct val="70000"/>
              </a:lnSpc>
              <a:spcBef>
                <a:spcPts val="0"/>
              </a:spcBef>
              <a:spcAft>
                <a:spcPts val="0"/>
              </a:spcAft>
              <a:buClr>
                <a:schemeClr val="dk1"/>
              </a:buClr>
              <a:buSzPts val="840"/>
              <a:buNone/>
            </a:pPr>
            <a:r>
              <a:t/>
            </a:r>
            <a:endParaRPr b="1" i="1" sz="1000">
              <a:solidFill>
                <a:srgbClr val="595959"/>
              </a:solidFill>
            </a:endParaRPr>
          </a:p>
          <a:p>
            <a:pPr indent="0" lvl="0" marL="0" rtl="0" algn="l">
              <a:lnSpc>
                <a:spcPct val="70000"/>
              </a:lnSpc>
              <a:spcBef>
                <a:spcPts val="0"/>
              </a:spcBef>
              <a:spcAft>
                <a:spcPts val="0"/>
              </a:spcAft>
              <a:buClr>
                <a:srgbClr val="595959"/>
              </a:buClr>
              <a:buSzPts val="839"/>
              <a:buNone/>
            </a:pPr>
            <a:r>
              <a:rPr b="1" i="1" lang="fr-FR" sz="1000">
                <a:solidFill>
                  <a:srgbClr val="595959"/>
                </a:solidFill>
              </a:rPr>
              <a:t>-----</a:t>
            </a:r>
            <a:endParaRPr sz="1000"/>
          </a:p>
          <a:p>
            <a:pPr indent="0" lvl="0" marL="0" rtl="0" algn="l">
              <a:lnSpc>
                <a:spcPct val="70000"/>
              </a:lnSpc>
              <a:spcBef>
                <a:spcPts val="0"/>
              </a:spcBef>
              <a:spcAft>
                <a:spcPts val="0"/>
              </a:spcAft>
              <a:buClr>
                <a:schemeClr val="dk1"/>
              </a:buClr>
              <a:buSzPts val="840"/>
              <a:buNone/>
            </a:pPr>
            <a:r>
              <a:t/>
            </a:r>
            <a:endParaRPr sz="1000">
              <a:solidFill>
                <a:srgbClr val="595959"/>
              </a:solidFill>
            </a:endParaRPr>
          </a:p>
          <a:p>
            <a:pPr indent="0" lvl="0" marL="0" rtl="0" algn="l">
              <a:lnSpc>
                <a:spcPct val="70000"/>
              </a:lnSpc>
              <a:spcBef>
                <a:spcPts val="0"/>
              </a:spcBef>
              <a:spcAft>
                <a:spcPts val="0"/>
              </a:spcAft>
              <a:buClr>
                <a:srgbClr val="595959"/>
              </a:buClr>
              <a:buSzPts val="839"/>
              <a:buNone/>
            </a:pPr>
            <a:r>
              <a:rPr b="1" i="1" lang="fr-FR" sz="1000">
                <a:solidFill>
                  <a:srgbClr val="595959"/>
                </a:solidFill>
              </a:rPr>
              <a:t>COMMENTAIRES</a:t>
            </a:r>
            <a:endParaRPr i="1" sz="1000">
              <a:solidFill>
                <a:srgbClr val="595959"/>
              </a:solidFill>
            </a:endParaRPr>
          </a:p>
          <a:p>
            <a:pPr indent="0" lvl="0" marL="0" rtl="0" algn="l">
              <a:lnSpc>
                <a:spcPct val="70000"/>
              </a:lnSpc>
              <a:spcBef>
                <a:spcPts val="0"/>
              </a:spcBef>
              <a:spcAft>
                <a:spcPts val="0"/>
              </a:spcAft>
              <a:buClr>
                <a:schemeClr val="dk1"/>
              </a:buClr>
              <a:buSzPts val="840"/>
              <a:buNone/>
            </a:pPr>
            <a:r>
              <a:t/>
            </a:r>
            <a:endParaRPr sz="1000"/>
          </a:p>
          <a:p>
            <a:pPr indent="0" lvl="0" marL="0" rtl="0" algn="l">
              <a:lnSpc>
                <a:spcPct val="70000"/>
              </a:lnSpc>
              <a:spcBef>
                <a:spcPts val="0"/>
              </a:spcBef>
              <a:spcAft>
                <a:spcPts val="0"/>
              </a:spcAft>
              <a:buClr>
                <a:schemeClr val="dk1"/>
              </a:buClr>
              <a:buSzPts val="839"/>
              <a:buNone/>
            </a:pPr>
            <a:r>
              <a:rPr b="1" i="1" lang="fr-FR" sz="1000"/>
              <a:t>Données MyCO2 publiées en 2022 (kg CO</a:t>
            </a:r>
            <a:r>
              <a:rPr b="1" baseline="-25000" i="1" lang="fr-FR" sz="1000"/>
              <a:t>2</a:t>
            </a:r>
            <a:r>
              <a:rPr b="1" i="1" lang="fr-FR" sz="1000"/>
              <a:t> éq. / français / an)</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Viandes : 		  230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Poissons : 		    60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Produits laitiers et œufs :	  312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Boissons : 		  369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Fruits et légumes : 	  480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Autres (féculents, base…) : 	  351 kg CO</a:t>
            </a:r>
            <a:r>
              <a:rPr baseline="-25000" i="1" lang="fr-FR" sz="1000"/>
              <a:t>2</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u="sng"/>
              <a:t>Total</a:t>
            </a:r>
            <a:r>
              <a:rPr i="1" lang="fr-FR" sz="1000"/>
              <a:t> alimentation :  	1802 kg CO</a:t>
            </a:r>
            <a:r>
              <a:rPr baseline="-25000" i="1" lang="fr-FR" sz="1000"/>
              <a:t>2</a:t>
            </a:r>
            <a:endParaRPr i="1" sz="1000"/>
          </a:p>
          <a:p>
            <a:pPr indent="-113018" lvl="0" marL="173385" rtl="0" algn="l">
              <a:lnSpc>
                <a:spcPct val="70000"/>
              </a:lnSpc>
              <a:spcBef>
                <a:spcPts val="0"/>
              </a:spcBef>
              <a:spcAft>
                <a:spcPts val="0"/>
              </a:spcAft>
              <a:buClr>
                <a:srgbClr val="595959"/>
              </a:buClr>
              <a:buSzPts val="900"/>
              <a:buNone/>
            </a:pPr>
            <a:r>
              <a:t/>
            </a:r>
            <a:endParaRPr i="1" sz="1000"/>
          </a:p>
          <a:p>
            <a:pPr indent="0" lvl="0" marL="0" rtl="0" algn="l">
              <a:lnSpc>
                <a:spcPct val="70000"/>
              </a:lnSpc>
              <a:spcBef>
                <a:spcPts val="0"/>
              </a:spcBef>
              <a:spcAft>
                <a:spcPts val="0"/>
              </a:spcAft>
              <a:buClr>
                <a:schemeClr val="dk1"/>
              </a:buClr>
              <a:buSzPts val="839"/>
              <a:buNone/>
            </a:pPr>
            <a:r>
              <a:rPr i="1" lang="fr-FR" sz="1000"/>
              <a:t>Aliments prépondérants : </a:t>
            </a:r>
            <a:endParaRPr i="1" sz="1000"/>
          </a:p>
          <a:p>
            <a:pPr indent="-173385" lvl="0" marL="173385" rtl="0" algn="l">
              <a:lnSpc>
                <a:spcPct val="70000"/>
              </a:lnSpc>
              <a:spcBef>
                <a:spcPts val="0"/>
              </a:spcBef>
              <a:spcAft>
                <a:spcPts val="0"/>
              </a:spcAft>
              <a:buClr>
                <a:srgbClr val="595959"/>
              </a:buClr>
              <a:buSzPts val="900"/>
              <a:buFont typeface="Calibri"/>
              <a:buChar char="-"/>
            </a:pPr>
            <a:r>
              <a:rPr i="1" lang="fr-FR" sz="1000"/>
              <a:t>Part de ruminant dans le poste Viande : 70% ruminant, 29% non-ruminant</a:t>
            </a:r>
            <a:endParaRPr sz="1000"/>
          </a:p>
          <a:p>
            <a:pPr indent="-173385" lvl="0" marL="173385" rtl="0" algn="l">
              <a:lnSpc>
                <a:spcPct val="70000"/>
              </a:lnSpc>
              <a:spcBef>
                <a:spcPts val="0"/>
              </a:spcBef>
              <a:spcAft>
                <a:spcPts val="0"/>
              </a:spcAft>
              <a:buClr>
                <a:srgbClr val="595959"/>
              </a:buClr>
              <a:buSzPts val="900"/>
              <a:buFont typeface="Calibri"/>
              <a:buChar char="-"/>
            </a:pPr>
            <a:r>
              <a:rPr i="1" lang="fr-FR" sz="1000"/>
              <a:t>Que contient « Autres » ? Des produits bruts ou peu transformés (pain, tubercules, matières grasses végétales, riz, pâtes, légumineuses, arachides, conserves de légumes non transformés…) et des produits très transformés (plats cuisinés, viennoiseries, …)</a:t>
            </a:r>
            <a:endParaRPr sz="1000"/>
          </a:p>
          <a:p>
            <a:pPr indent="-173385" lvl="0" marL="173385" rtl="0" algn="l">
              <a:lnSpc>
                <a:spcPct val="70000"/>
              </a:lnSpc>
              <a:spcBef>
                <a:spcPts val="0"/>
              </a:spcBef>
              <a:spcAft>
                <a:spcPts val="0"/>
              </a:spcAft>
              <a:buClr>
                <a:srgbClr val="595959"/>
              </a:buClr>
              <a:buSzPts val="900"/>
              <a:buFont typeface="Calibri"/>
              <a:buChar char="-"/>
            </a:pPr>
            <a:r>
              <a:rPr i="1" lang="fr-FR" sz="1000"/>
              <a:t>Que contient « Boissons » : Eau en bouteille (représente facilement une centaine de kg), sodas, boissons alcoolisées, jus, boissons chocolatées &amp; café (implique de la déforestation), boissons chaudes et bouillons. Pas de poste prédominant là-dedans.  </a:t>
            </a:r>
            <a:endParaRPr sz="1000"/>
          </a:p>
          <a:p>
            <a:pPr indent="0" lvl="0" marL="0" rtl="0" algn="l">
              <a:lnSpc>
                <a:spcPct val="70000"/>
              </a:lnSpc>
              <a:spcBef>
                <a:spcPts val="0"/>
              </a:spcBef>
              <a:spcAft>
                <a:spcPts val="0"/>
              </a:spcAft>
              <a:buClr>
                <a:srgbClr val="595959"/>
              </a:buClr>
              <a:buSzPts val="900"/>
              <a:buNone/>
            </a:pPr>
            <a:r>
              <a:t/>
            </a:r>
            <a:endParaRPr i="1" sz="1000"/>
          </a:p>
          <a:p>
            <a:pPr indent="0" lvl="0" marL="0" rtl="0" algn="l">
              <a:lnSpc>
                <a:spcPct val="70000"/>
              </a:lnSpc>
              <a:spcBef>
                <a:spcPts val="0"/>
              </a:spcBef>
              <a:spcAft>
                <a:spcPts val="0"/>
              </a:spcAft>
              <a:buClr>
                <a:schemeClr val="dk1"/>
              </a:buClr>
              <a:buSzPts val="839"/>
              <a:buNone/>
            </a:pPr>
            <a:r>
              <a:rPr i="1" lang="fr-FR" sz="1000" u="sng"/>
              <a:t>Source : </a:t>
            </a:r>
            <a:endParaRPr i="1" sz="1000"/>
          </a:p>
          <a:p>
            <a:pPr indent="0" lvl="0" marL="0" rtl="0" algn="l">
              <a:lnSpc>
                <a:spcPct val="70000"/>
              </a:lnSpc>
              <a:spcBef>
                <a:spcPts val="0"/>
              </a:spcBef>
              <a:spcAft>
                <a:spcPts val="0"/>
              </a:spcAft>
              <a:buClr>
                <a:schemeClr val="dk1"/>
              </a:buClr>
              <a:buSzPts val="839"/>
              <a:buNone/>
            </a:pPr>
            <a:r>
              <a:rPr i="1" lang="fr-FR" sz="1000"/>
              <a:t>MyCO2 by Carbone 4, février 2022</a:t>
            </a:r>
            <a:endParaRPr i="1" sz="1000"/>
          </a:p>
        </p:txBody>
      </p:sp>
      <p:sp>
        <p:nvSpPr>
          <p:cNvPr id="2002" name="Google Shape;2002;p4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p4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lang="fr-FR"/>
              <a:t>On va continuer par quelque chose qui caractérise la société de consommation : les biens de consommation. Alors </a:t>
            </a:r>
            <a:r>
              <a:rPr i="1" lang="fr-FR"/>
              <a:t>[nom autre conférencier]</a:t>
            </a:r>
            <a:r>
              <a:rPr i="0" lang="fr-FR"/>
              <a:t> à quoi ça ressemble, des biens de consommation locaux et de saison ?</a:t>
            </a:r>
            <a:endParaRPr/>
          </a:p>
        </p:txBody>
      </p:sp>
      <p:sp>
        <p:nvSpPr>
          <p:cNvPr id="2049" name="Google Shape;2049;p4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p4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1" name="Google Shape;2061;p4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chemeClr val="dk1"/>
              </a:buClr>
              <a:buSzPts val="480"/>
              <a:buNone/>
            </a:pPr>
            <a:r>
              <a:rPr i="1" lang="fr-FR" sz="700"/>
              <a:t>[Version de la slide pour un auditoire de type adultes/grand public]</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lang="fr-FR" sz="700"/>
              <a:t>Quelles solutions ai-je à ma disposition pour réduire l’empreinte liée à ma consommation de biens de consommation ?</a:t>
            </a:r>
            <a:endParaRPr sz="700"/>
          </a:p>
          <a:p>
            <a:pPr indent="0" lvl="0" marL="0" rtl="0" algn="l">
              <a:lnSpc>
                <a:spcPct val="60000"/>
              </a:lnSpc>
              <a:spcBef>
                <a:spcPts val="0"/>
              </a:spcBef>
              <a:spcAft>
                <a:spcPts val="0"/>
              </a:spcAft>
              <a:buClr>
                <a:schemeClr val="dk1"/>
              </a:buClr>
              <a:buSzPts val="480"/>
              <a:buNone/>
            </a:pPr>
            <a:r>
              <a:rPr lang="fr-FR" sz="700"/>
              <a:t>Aujourd’hui nous allons retourner sur les bancs de l’école et mémoriser une règle simple : la règle des 3R !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lang="fr-FR" sz="700"/>
              <a:t>Je suis sûr.e que certains d’entre vous connaissent cette règle !</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i="1" lang="fr-FR" sz="700"/>
              <a:t>[interaction possible avec le public] </a:t>
            </a:r>
            <a:r>
              <a:rPr b="1" lang="fr-FR" sz="700"/>
              <a:t>Est-ce que quelqu’un dans la salle peut me dire à quoi correspond le premier ?</a:t>
            </a:r>
            <a:endParaRPr sz="700"/>
          </a:p>
          <a:p>
            <a:pPr indent="0" lvl="0" marL="0" rtl="0" algn="l">
              <a:lnSpc>
                <a:spcPct val="60000"/>
              </a:lnSpc>
              <a:spcBef>
                <a:spcPts val="0"/>
              </a:spcBef>
              <a:spcAft>
                <a:spcPts val="0"/>
              </a:spcAft>
              <a:buClr>
                <a:schemeClr val="dk1"/>
              </a:buClr>
              <a:buSzPts val="480"/>
              <a:buNone/>
            </a:pPr>
            <a:r>
              <a:rPr lang="fr-FR" sz="700"/>
              <a:t>(indice : c’est le meilleur moyen de ne pas consommer…) : RIEN, c’est-à-dire consommer moins (remplacer/changer moins souvent ses appareils électroménager, éviter les gadgets inutiles, …).  Ça peut paraître simplet comme vision mais tout ce que vous décidez de ne pas acheter, eh bien ça n’émet pas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b="1" lang="fr-FR" sz="700"/>
              <a:t>Que peut être le 2</a:t>
            </a:r>
            <a:r>
              <a:rPr b="1" baseline="30000" lang="fr-FR" sz="700"/>
              <a:t>ème</a:t>
            </a:r>
            <a:r>
              <a:rPr b="1" lang="fr-FR" sz="700"/>
              <a:t> R ?</a:t>
            </a:r>
            <a:endParaRPr sz="700"/>
          </a:p>
          <a:p>
            <a:pPr indent="0" lvl="0" marL="0" rtl="0" algn="l">
              <a:lnSpc>
                <a:spcPct val="60000"/>
              </a:lnSpc>
              <a:spcBef>
                <a:spcPts val="0"/>
              </a:spcBef>
              <a:spcAft>
                <a:spcPts val="0"/>
              </a:spcAft>
              <a:buClr>
                <a:schemeClr val="dk1"/>
              </a:buClr>
              <a:buSzPts val="480"/>
              <a:buNone/>
            </a:pPr>
            <a:r>
              <a:rPr lang="fr-FR" sz="700"/>
              <a:t>Oui, </a:t>
            </a:r>
            <a:r>
              <a:rPr b="1" lang="fr-FR" sz="700"/>
              <a:t>réutiliser</a:t>
            </a:r>
            <a:r>
              <a:rPr lang="fr-FR" sz="700"/>
              <a:t>. Par vous. Ou par quelqu’un d’autre ! Pour reprendre notre premier R, ne pas acheter ne signifie pas obligatoirement se priver de quelque chose : on peut </a:t>
            </a:r>
            <a:r>
              <a:rPr b="1" lang="fr-FR" sz="700"/>
              <a:t>acheter de seconde main </a:t>
            </a:r>
            <a:r>
              <a:rPr lang="fr-FR" sz="700"/>
              <a:t>ou on peut </a:t>
            </a:r>
            <a:r>
              <a:rPr b="1" lang="fr-FR" sz="700"/>
              <a:t>mutualiser</a:t>
            </a:r>
            <a:r>
              <a:rPr lang="fr-FR" sz="700"/>
              <a:t> ! </a:t>
            </a:r>
            <a:endParaRPr sz="700"/>
          </a:p>
          <a:p>
            <a:pPr indent="0" lvl="0" marL="0" rtl="0" algn="l">
              <a:lnSpc>
                <a:spcPct val="60000"/>
              </a:lnSpc>
              <a:spcBef>
                <a:spcPts val="0"/>
              </a:spcBef>
              <a:spcAft>
                <a:spcPts val="0"/>
              </a:spcAft>
              <a:buClr>
                <a:schemeClr val="dk1"/>
              </a:buClr>
              <a:buSzPts val="480"/>
              <a:buNone/>
            </a:pPr>
            <a:r>
              <a:rPr lang="fr-FR" sz="700" u="sng"/>
              <a:t>Dans la région de Bruxelles, il y a plus de 7 000 habitants au kilomètre carré (Paris=20 000 hab./km²) (à adapter avant la conférence) !</a:t>
            </a:r>
            <a:r>
              <a:rPr lang="fr-FR" sz="700"/>
              <a:t> Il y a bien quelqu’un qui dispose de l’appareil à raclette ou de la perceuse qui vous fait cruellement défaut pour ce week-end et que vous ne possédez pas à l’appart : inutile de l’acheter !</a:t>
            </a:r>
            <a:endParaRPr sz="700"/>
          </a:p>
          <a:p>
            <a:pPr indent="0" lvl="0" marL="0" rtl="0" algn="l">
              <a:lnSpc>
                <a:spcPct val="60000"/>
              </a:lnSpc>
              <a:spcBef>
                <a:spcPts val="0"/>
              </a:spcBef>
              <a:spcAft>
                <a:spcPts val="0"/>
              </a:spcAft>
              <a:buClr>
                <a:schemeClr val="dk1"/>
              </a:buClr>
              <a:buSzPts val="480"/>
              <a:buNone/>
            </a:pPr>
            <a:r>
              <a:rPr lang="fr-FR" sz="700"/>
              <a:t>Il existe de plus en plus de plateformes collaboratives pour partager objets, services avec ses prochains. Vous pourriez même développer ce système au sein de votre immeuble via un réseau social comme Facebook ou un partage de mail… D’un, c’est super facile de les récupérer ; deuxièmement, c’est plus facile de faire confiance à ses voisins ; et troisièmement : et bien vous allez enfin peut être découvrir vos voisins ☺ Et qui sait s’il n’y aura pas une personne de plus à la raclette de samedi prochain !</a:t>
            </a:r>
            <a:endParaRPr sz="700"/>
          </a:p>
          <a:p>
            <a:pPr indent="0" lvl="0" marL="0" rtl="0" algn="l">
              <a:lnSpc>
                <a:spcPct val="60000"/>
              </a:lnSpc>
              <a:spcBef>
                <a:spcPts val="0"/>
              </a:spcBef>
              <a:spcAft>
                <a:spcPts val="0"/>
              </a:spcAft>
              <a:buClr>
                <a:schemeClr val="dk1"/>
              </a:buClr>
              <a:buSzPts val="480"/>
              <a:buNone/>
            </a:pPr>
            <a:r>
              <a:rPr lang="fr-FR" sz="700"/>
              <a:t>Evidemment vous pouvez aussi revendre ou donner vos objets plutôt que de les jeter. Toute deuxième vie donnée, c’est l’équivalent CO</a:t>
            </a:r>
            <a:r>
              <a:rPr baseline="-25000" lang="fr-FR" sz="700"/>
              <a:t>2</a:t>
            </a:r>
            <a:r>
              <a:rPr lang="fr-FR" sz="700"/>
              <a:t> de l’objet d’évité ! Et pour cela, il y a aussi l’option de </a:t>
            </a:r>
            <a:r>
              <a:rPr b="1" lang="fr-FR" sz="700"/>
              <a:t>Réparer</a:t>
            </a:r>
            <a:r>
              <a:rPr lang="fr-FR" sz="700"/>
              <a:t> (oui, encore un R), qui permet souvent de prolonger la durée de vie de nos objets préférés.</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rPr b="1" lang="fr-FR" sz="700"/>
              <a:t>Et finalement le 3</a:t>
            </a:r>
            <a:r>
              <a:rPr b="1" baseline="30000" lang="fr-FR" sz="700"/>
              <a:t>ème</a:t>
            </a:r>
            <a:r>
              <a:rPr b="1" lang="fr-FR" sz="700"/>
              <a:t> R ?</a:t>
            </a:r>
            <a:endParaRPr sz="700"/>
          </a:p>
          <a:p>
            <a:pPr indent="0" lvl="0" marL="0" rtl="0" algn="l">
              <a:lnSpc>
                <a:spcPct val="60000"/>
              </a:lnSpc>
              <a:spcBef>
                <a:spcPts val="0"/>
              </a:spcBef>
              <a:spcAft>
                <a:spcPts val="0"/>
              </a:spcAft>
              <a:buClr>
                <a:schemeClr val="dk1"/>
              </a:buClr>
              <a:buSzPts val="480"/>
              <a:buNone/>
            </a:pPr>
            <a:r>
              <a:rPr lang="fr-FR" sz="700"/>
              <a:t>Si vous ne pouvez pas réduire ou réutiliser, ou pas plus que vous ne l’avez déjà fait, vous pouvez </a:t>
            </a:r>
            <a:r>
              <a:rPr b="1" lang="fr-FR" sz="700"/>
              <a:t>recycler </a:t>
            </a:r>
            <a:r>
              <a:rPr lang="fr-FR" sz="700"/>
              <a:t>! L’air de rien recycler ça permet d’épuiser moins vite nos ressources de matières premières mais ça permet aussi d’éviter du CO</a:t>
            </a:r>
            <a:r>
              <a:rPr baseline="-25000" lang="fr-FR" sz="700"/>
              <a:t>2</a:t>
            </a:r>
            <a:r>
              <a:rPr lang="fr-FR" sz="700"/>
              <a:t> parce que les procédés sont beaucoup moins émetteurs. A titre d’exemple, le recyclage des textiles peut représenter une économie de 98% de CO</a:t>
            </a:r>
            <a:r>
              <a:rPr baseline="-25000" lang="fr-FR" sz="700"/>
              <a:t>2</a:t>
            </a:r>
            <a:r>
              <a:rPr lang="fr-FR" sz="700"/>
              <a:t>. Si on évite autant de CO</a:t>
            </a:r>
            <a:r>
              <a:rPr baseline="-25000" lang="fr-FR" sz="700"/>
              <a:t>2</a:t>
            </a:r>
            <a:r>
              <a:rPr lang="fr-FR" sz="700"/>
              <a:t> c’est parce que la culture, le transport, le traitement du coton… va être très émetteur et qu’on peut s’affranchir de ces nouvelles étapes.</a:t>
            </a:r>
            <a:endParaRPr sz="700"/>
          </a:p>
          <a:p>
            <a:pPr indent="0" lvl="0" marL="0" rtl="0" algn="l">
              <a:lnSpc>
                <a:spcPct val="60000"/>
              </a:lnSpc>
              <a:spcBef>
                <a:spcPts val="0"/>
              </a:spcBef>
              <a:spcAft>
                <a:spcPts val="0"/>
              </a:spcAft>
              <a:buClr>
                <a:schemeClr val="dk1"/>
              </a:buClr>
              <a:buSzPts val="480"/>
              <a:buNone/>
            </a:pPr>
            <a:r>
              <a:rPr lang="fr-FR" sz="700"/>
              <a:t>Dans le même exemple une bouteille en verre c’est 87% de CO</a:t>
            </a:r>
            <a:r>
              <a:rPr baseline="-25000" lang="fr-FR" sz="700"/>
              <a:t>2</a:t>
            </a:r>
            <a:r>
              <a:rPr lang="fr-FR" sz="700"/>
              <a:t> évité !</a:t>
            </a:r>
            <a:r>
              <a:rPr i="1" lang="fr-FR" sz="700"/>
              <a:t> (sourcer)</a:t>
            </a:r>
            <a:endParaRPr sz="700"/>
          </a:p>
          <a:p>
            <a:pPr indent="0" lvl="0" marL="0" rtl="0" algn="l">
              <a:lnSpc>
                <a:spcPct val="60000"/>
              </a:lnSpc>
              <a:spcBef>
                <a:spcPts val="0"/>
              </a:spcBef>
              <a:spcAft>
                <a:spcPts val="0"/>
              </a:spcAft>
              <a:buClr>
                <a:schemeClr val="dk1"/>
              </a:buClr>
              <a:buSzPts val="480"/>
              <a:buNone/>
            </a:pPr>
            <a:r>
              <a:rPr lang="fr-FR" sz="700"/>
              <a:t>Vous pouvez même, dès l’achat à neuf, privilégier les produits conçus pour être recyclés.</a:t>
            </a:r>
            <a:endParaRPr sz="700"/>
          </a:p>
          <a:p>
            <a:pPr indent="0" lvl="0" marL="0" rtl="0" algn="l">
              <a:lnSpc>
                <a:spcPct val="60000"/>
              </a:lnSpc>
              <a:spcBef>
                <a:spcPts val="0"/>
              </a:spcBef>
              <a:spcAft>
                <a:spcPts val="0"/>
              </a:spcAft>
              <a:buClr>
                <a:schemeClr val="dk1"/>
              </a:buClr>
              <a:buSzPts val="480"/>
              <a:buNone/>
            </a:pPr>
            <a:br>
              <a:rPr lang="fr-FR" sz="700"/>
            </a:br>
            <a:r>
              <a:rPr lang="fr-FR" sz="700"/>
              <a:t>Il y a aussi un dernier point sur lequel j’aimerais vous sensibiliser c’est le fait qu’il y a énormément de choses qui se recyclent et que les producteurs sont obligés de les récupérer notamment les piles, les ampoules ou les objets électroniques comme les téléphones… C’est vrai que ça prend du temps mais pensez à la ramener en magasin ;) </a:t>
            </a:r>
            <a:endParaRPr sz="700"/>
          </a:p>
          <a:p>
            <a:pPr indent="0" lvl="0" marL="0" rtl="0" algn="l">
              <a:lnSpc>
                <a:spcPct val="60000"/>
              </a:lnSpc>
              <a:spcBef>
                <a:spcPts val="0"/>
              </a:spcBef>
              <a:spcAft>
                <a:spcPts val="0"/>
              </a:spcAft>
              <a:buClr>
                <a:schemeClr val="dk1"/>
              </a:buClr>
              <a:buSzPts val="480"/>
              <a:buNone/>
            </a:pPr>
            <a:r>
              <a:t/>
            </a:r>
            <a:endParaRPr sz="700"/>
          </a:p>
          <a:p>
            <a:pPr indent="0" lvl="0" marL="0" rtl="0" algn="l">
              <a:lnSpc>
                <a:spcPct val="60000"/>
              </a:lnSpc>
              <a:spcBef>
                <a:spcPts val="0"/>
              </a:spcBef>
              <a:spcAft>
                <a:spcPts val="0"/>
              </a:spcAft>
              <a:buClr>
                <a:schemeClr val="dk1"/>
              </a:buClr>
              <a:buSzPts val="480"/>
              <a:buNone/>
            </a:pPr>
            <a:r>
              <a:t/>
            </a:r>
            <a:endParaRPr b="1" i="1" sz="700">
              <a:solidFill>
                <a:srgbClr val="595959"/>
              </a:solidFill>
            </a:endParaRPr>
          </a:p>
          <a:p>
            <a:pPr indent="0" lvl="0" marL="0" rtl="0" algn="l">
              <a:lnSpc>
                <a:spcPct val="60000"/>
              </a:lnSpc>
              <a:spcBef>
                <a:spcPts val="0"/>
              </a:spcBef>
              <a:spcAft>
                <a:spcPts val="0"/>
              </a:spcAft>
              <a:buClr>
                <a:srgbClr val="595959"/>
              </a:buClr>
              <a:buSzPts val="480"/>
              <a:buNone/>
            </a:pPr>
            <a:r>
              <a:rPr b="1" i="1" lang="fr-FR" sz="700">
                <a:solidFill>
                  <a:srgbClr val="595959"/>
                </a:solidFill>
              </a:rPr>
              <a:t>-----</a:t>
            </a:r>
            <a:endParaRPr sz="700"/>
          </a:p>
          <a:p>
            <a:pPr indent="0" lvl="0" marL="0" rtl="0" algn="l">
              <a:lnSpc>
                <a:spcPct val="60000"/>
              </a:lnSpc>
              <a:spcBef>
                <a:spcPts val="0"/>
              </a:spcBef>
              <a:spcAft>
                <a:spcPts val="0"/>
              </a:spcAft>
              <a:buClr>
                <a:schemeClr val="dk1"/>
              </a:buClr>
              <a:buSzPts val="480"/>
              <a:buNone/>
            </a:pPr>
            <a:r>
              <a:t/>
            </a:r>
            <a:endParaRPr sz="700">
              <a:solidFill>
                <a:srgbClr val="595959"/>
              </a:solidFill>
            </a:endParaRPr>
          </a:p>
          <a:p>
            <a:pPr indent="0" lvl="0" marL="0" rtl="0" algn="l">
              <a:lnSpc>
                <a:spcPct val="60000"/>
              </a:lnSpc>
              <a:spcBef>
                <a:spcPts val="0"/>
              </a:spcBef>
              <a:spcAft>
                <a:spcPts val="0"/>
              </a:spcAft>
              <a:buClr>
                <a:srgbClr val="595959"/>
              </a:buClr>
              <a:buSzPts val="480"/>
              <a:buNone/>
            </a:pPr>
            <a:r>
              <a:rPr b="1" i="1" lang="fr-FR" sz="700">
                <a:solidFill>
                  <a:srgbClr val="595959"/>
                </a:solidFill>
              </a:rPr>
              <a:t>COMMENTAIRES</a:t>
            </a:r>
            <a:endParaRPr i="1" sz="700">
              <a:solidFill>
                <a:srgbClr val="595959"/>
              </a:solidFill>
            </a:endParaRPr>
          </a:p>
          <a:p>
            <a:pPr indent="0" lvl="0" marL="0" rtl="0" algn="l">
              <a:lnSpc>
                <a:spcPct val="60000"/>
              </a:lnSpc>
              <a:spcBef>
                <a:spcPts val="0"/>
              </a:spcBef>
              <a:spcAft>
                <a:spcPts val="0"/>
              </a:spcAft>
              <a:buClr>
                <a:schemeClr val="dk1"/>
              </a:buClr>
              <a:buSzPts val="480"/>
              <a:buNone/>
            </a:pPr>
            <a:r>
              <a:rPr i="1" lang="fr-FR" sz="700" u="sng"/>
              <a:t>A préparer avant la conférence: quelles sont les solutions de recyclage dans les environs du lieu de la conférence? Cf notamment les liens ci-dessous</a:t>
            </a:r>
            <a:endParaRPr sz="700"/>
          </a:p>
          <a:p>
            <a:pPr indent="0" lvl="0" marL="0" rtl="0" algn="l">
              <a:lnSpc>
                <a:spcPct val="60000"/>
              </a:lnSpc>
              <a:spcBef>
                <a:spcPts val="0"/>
              </a:spcBef>
              <a:spcAft>
                <a:spcPts val="0"/>
              </a:spcAft>
              <a:buClr>
                <a:schemeClr val="dk1"/>
              </a:buClr>
              <a:buSzPts val="480"/>
              <a:buNone/>
            </a:pPr>
            <a:r>
              <a:t/>
            </a:r>
            <a:endParaRPr i="1" sz="700" u="sng"/>
          </a:p>
          <a:p>
            <a:pPr indent="0" lvl="0" marL="0" rtl="0" algn="l">
              <a:lnSpc>
                <a:spcPct val="60000"/>
              </a:lnSpc>
              <a:spcBef>
                <a:spcPts val="0"/>
              </a:spcBef>
              <a:spcAft>
                <a:spcPts val="0"/>
              </a:spcAft>
              <a:buClr>
                <a:schemeClr val="dk1"/>
              </a:buClr>
              <a:buSzPts val="480"/>
              <a:buNone/>
            </a:pPr>
            <a:r>
              <a:rPr i="1" lang="fr-FR" sz="700"/>
              <a:t>Source pour recyclage coton et bouteille en verre: </a:t>
            </a:r>
            <a:r>
              <a:rPr i="1" lang="fr-FR" sz="700" u="sng">
                <a:solidFill>
                  <a:schemeClr val="hlink"/>
                </a:solidFill>
                <a:hlinkClick r:id="rId2"/>
              </a:rPr>
              <a:t>Les filières de recyclage de déchets en France métropolitaine (economie.gouv.fr)</a:t>
            </a:r>
            <a:r>
              <a:rPr i="1" lang="fr-FR" sz="700"/>
              <a:t> </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b="1" i="1" lang="fr-FR" sz="700"/>
              <a:t>Réseaux de réutilisation et/ou de recyclage:</a:t>
            </a:r>
            <a:endParaRPr i="1" sz="700"/>
          </a:p>
          <a:p>
            <a:pPr indent="-173385" lvl="0" marL="173385" rtl="0" algn="l">
              <a:lnSpc>
                <a:spcPct val="60000"/>
              </a:lnSpc>
              <a:spcBef>
                <a:spcPts val="0"/>
              </a:spcBef>
              <a:spcAft>
                <a:spcPts val="0"/>
              </a:spcAft>
              <a:buClr>
                <a:srgbClr val="595959"/>
              </a:buClr>
              <a:buSzPts val="900"/>
              <a:buFont typeface="Arial"/>
              <a:buChar char="•"/>
            </a:pPr>
            <a:r>
              <a:rPr i="1" lang="fr-FR" sz="700"/>
              <a:t>Les Ressourceries: http://www.ressourcerie.fr</a:t>
            </a:r>
            <a:endParaRPr sz="700"/>
          </a:p>
          <a:p>
            <a:pPr indent="-173385" lvl="0" marL="173385" rtl="0" algn="l">
              <a:lnSpc>
                <a:spcPct val="60000"/>
              </a:lnSpc>
              <a:spcBef>
                <a:spcPts val="0"/>
              </a:spcBef>
              <a:spcAft>
                <a:spcPts val="0"/>
              </a:spcAft>
              <a:buClr>
                <a:srgbClr val="595959"/>
              </a:buClr>
              <a:buSzPts val="900"/>
              <a:buFont typeface="Arial"/>
              <a:buChar char="•"/>
            </a:pPr>
            <a:r>
              <a:rPr i="1" lang="fr-FR" sz="700"/>
              <a:t>Les lieux de recyclages des appareils électriques et électroniques ménagers usagés: https://www.eco-systemes.fr</a:t>
            </a:r>
            <a:endParaRPr sz="700"/>
          </a:p>
          <a:p>
            <a:pPr indent="-173385" lvl="0" marL="173385" rtl="0" algn="l">
              <a:lnSpc>
                <a:spcPct val="60000"/>
              </a:lnSpc>
              <a:spcBef>
                <a:spcPts val="0"/>
              </a:spcBef>
              <a:spcAft>
                <a:spcPts val="0"/>
              </a:spcAft>
              <a:buClr>
                <a:srgbClr val="595959"/>
              </a:buClr>
              <a:buSzPts val="900"/>
              <a:buFont typeface="Arial"/>
              <a:buChar char="•"/>
            </a:pPr>
            <a:r>
              <a:rPr i="1" lang="fr-FR" sz="700"/>
              <a:t>Emmaüs France: http://emmaus-france.org/</a:t>
            </a:r>
            <a:endParaRPr sz="700"/>
          </a:p>
          <a:p>
            <a:pPr indent="0" lvl="0" marL="0" rtl="0" algn="l">
              <a:lnSpc>
                <a:spcPct val="60000"/>
              </a:lnSpc>
              <a:spcBef>
                <a:spcPts val="0"/>
              </a:spcBef>
              <a:spcAft>
                <a:spcPts val="0"/>
              </a:spcAft>
              <a:buClr>
                <a:schemeClr val="dk1"/>
              </a:buClr>
              <a:buSzPts val="480"/>
              <a:buNone/>
            </a:pPr>
            <a:r>
              <a:t/>
            </a:r>
            <a:endParaRPr i="1" sz="700"/>
          </a:p>
          <a:p>
            <a:pPr indent="0" lvl="0" marL="0" rtl="0" algn="l">
              <a:lnSpc>
                <a:spcPct val="60000"/>
              </a:lnSpc>
              <a:spcBef>
                <a:spcPts val="0"/>
              </a:spcBef>
              <a:spcAft>
                <a:spcPts val="0"/>
              </a:spcAft>
              <a:buClr>
                <a:schemeClr val="dk1"/>
              </a:buClr>
              <a:buSzPts val="480"/>
              <a:buNone/>
            </a:pPr>
            <a:r>
              <a:rPr b="1" i="1" lang="fr-FR" sz="700"/>
              <a:t>A creuser:</a:t>
            </a:r>
            <a:endParaRPr i="1" sz="700"/>
          </a:p>
          <a:p>
            <a:pPr indent="0" lvl="0" marL="0" rtl="0" algn="l">
              <a:lnSpc>
                <a:spcPct val="60000"/>
              </a:lnSpc>
              <a:spcBef>
                <a:spcPts val="0"/>
              </a:spcBef>
              <a:spcAft>
                <a:spcPts val="0"/>
              </a:spcAft>
              <a:buClr>
                <a:schemeClr val="dk1"/>
              </a:buClr>
              <a:buSzPts val="480"/>
              <a:buNone/>
            </a:pPr>
            <a:r>
              <a:rPr i="1" lang="fr-FR" sz="700"/>
              <a:t>L’expérience de SEB, numéro un mondial dans le domaine du petit équipement domestique, qui propose un forfait de réparation pour tous ses produits. "On assure au client que la réparation ne dépassera pas 30 à 40 % du prix initial", explique Alain Pautrot, en charge de la satisfaction des consommateurs chez SEB. "Quand on répare un produit, on connaît son défaut. Donc on va monter en gamme pour le suivant. C’est cela qui fait qu’on est économiquement responsable et viable", explique-t-il.</a:t>
            </a:r>
            <a:endParaRPr sz="700"/>
          </a:p>
          <a:p>
            <a:pPr indent="0" lvl="0" marL="0" rtl="0" algn="l">
              <a:lnSpc>
                <a:spcPct val="60000"/>
              </a:lnSpc>
              <a:spcBef>
                <a:spcPts val="0"/>
              </a:spcBef>
              <a:spcAft>
                <a:spcPts val="0"/>
              </a:spcAft>
              <a:buClr>
                <a:schemeClr val="dk1"/>
              </a:buClr>
              <a:buSzPts val="480"/>
              <a:buNone/>
            </a:pPr>
            <a:r>
              <a:rPr i="1" lang="fr-FR" sz="700"/>
              <a:t>Une initiative qui est pour l’instant trop isolée dans le paysage des fabricants en France. Pour pousser les autres acteurs à se lancer dans cette démarche, le gouvernement a promis que d’ici 2020, un indice de réparabilité serait affiché sur les produits électroniques et électroménagers. Le but : guider les consommateurs vers des produits plus responsables.</a:t>
            </a:r>
            <a:endParaRPr sz="700"/>
          </a:p>
          <a:p>
            <a:pPr indent="0" lvl="0" marL="0" rtl="0" algn="l">
              <a:lnSpc>
                <a:spcPct val="60000"/>
              </a:lnSpc>
              <a:spcBef>
                <a:spcPts val="0"/>
              </a:spcBef>
              <a:spcAft>
                <a:spcPts val="0"/>
              </a:spcAft>
              <a:buSzPts val="1400"/>
              <a:buNone/>
            </a:pPr>
            <a:r>
              <a:t/>
            </a:r>
            <a:endParaRPr sz="300"/>
          </a:p>
        </p:txBody>
      </p:sp>
      <p:sp>
        <p:nvSpPr>
          <p:cNvPr id="2062" name="Google Shape;2062;p4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9" name="Shape 2099"/>
        <p:cNvGrpSpPr/>
        <p:nvPr/>
      </p:nvGrpSpPr>
      <p:grpSpPr>
        <a:xfrm>
          <a:off x="0" y="0"/>
          <a:ext cx="0" cy="0"/>
          <a:chOff x="0" y="0"/>
          <a:chExt cx="0" cy="0"/>
        </a:xfrm>
      </p:grpSpPr>
      <p:sp>
        <p:nvSpPr>
          <p:cNvPr id="2100" name="Google Shape;2100;p4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1" name="Google Shape;2101;p4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90000"/>
              </a:lnSpc>
              <a:spcBef>
                <a:spcPts val="0"/>
              </a:spcBef>
              <a:spcAft>
                <a:spcPts val="0"/>
              </a:spcAft>
              <a:buClr>
                <a:schemeClr val="dk1"/>
              </a:buClr>
              <a:buSzPts val="1200"/>
              <a:buNone/>
            </a:pPr>
            <a:r>
              <a:rPr lang="fr-FR" sz="1000"/>
              <a:t>En matière de consommation, le numérique, c’est un peu le sujet du moment, parce qu’il connaît une croissance absolument hallucinante. Et sa consommation d’énergie et son empreinte carbone connaissent aussi une croissance absolument hallucinante : aujourd’hui, l’impact du numérique sur le climat a dépassé celui du transport aérien ! Et s’il continue sur sa lancée, en 2025, son impact sur le climat sera supérieur à celui de toutes les voitures partout dans le monde !</a:t>
            </a:r>
            <a:endParaRPr sz="1000"/>
          </a:p>
          <a:p>
            <a:pPr indent="0" lvl="0" marL="0" rtl="0" algn="l">
              <a:lnSpc>
                <a:spcPct val="90000"/>
              </a:lnSpc>
              <a:spcBef>
                <a:spcPts val="0"/>
              </a:spcBef>
              <a:spcAft>
                <a:spcPts val="0"/>
              </a:spcAft>
              <a:buClr>
                <a:schemeClr val="dk1"/>
              </a:buClr>
              <a:buSzPts val="1200"/>
              <a:buNone/>
            </a:pPr>
            <a:r>
              <a:t/>
            </a:r>
            <a:endParaRPr sz="1000"/>
          </a:p>
          <a:p>
            <a:pPr indent="0" lvl="0" marL="0" rtl="0" algn="l">
              <a:lnSpc>
                <a:spcPct val="90000"/>
              </a:lnSpc>
              <a:spcBef>
                <a:spcPts val="0"/>
              </a:spcBef>
              <a:spcAft>
                <a:spcPts val="0"/>
              </a:spcAft>
              <a:buClr>
                <a:schemeClr val="dk1"/>
              </a:buClr>
              <a:buSzPts val="1200"/>
              <a:buNone/>
            </a:pPr>
            <a:r>
              <a:rPr lang="fr-FR" sz="1000"/>
              <a:t>Autre illustration de cette croissance du numérique : en 2010, le numérique représentait environ ¼ des émissions des biens de consommation, et cela ne cesse d’augmenter car on s’équipe de plus en plus : aujourd’hui, on est probablement plus proche d’⅓. De 2010 à 2020, les données stockées et échangées dans le monde devraient être multipliées par </a:t>
            </a:r>
            <a:r>
              <a:rPr i="1" lang="fr-FR" sz="1000"/>
              <a:t>[Clic]</a:t>
            </a:r>
            <a:r>
              <a:rPr lang="fr-FR" sz="1000"/>
              <a:t> 10 ! Et le plus perturbant, c’est que contrairement à ce que certains prétendent, on constate que la consommation d’énergie du numérique augmente plus vite que le PIB du secteur : l’efficacité énergétique du secteur ne s’améliore pas, elle se dégrade petit à petit.</a:t>
            </a:r>
            <a:endParaRPr sz="1000"/>
          </a:p>
          <a:p>
            <a:pPr indent="0" lvl="0" marL="0" rtl="0" algn="l">
              <a:lnSpc>
                <a:spcPct val="90000"/>
              </a:lnSpc>
              <a:spcBef>
                <a:spcPts val="0"/>
              </a:spcBef>
              <a:spcAft>
                <a:spcPts val="0"/>
              </a:spcAft>
              <a:buClr>
                <a:schemeClr val="dk1"/>
              </a:buClr>
              <a:buSzPts val="1200"/>
              <a:buNone/>
            </a:pPr>
            <a:r>
              <a:t/>
            </a:r>
            <a:endParaRPr sz="1000"/>
          </a:p>
          <a:p>
            <a:pPr indent="0" lvl="0" marL="0" rtl="0" algn="l">
              <a:lnSpc>
                <a:spcPct val="9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90000"/>
              </a:lnSpc>
              <a:spcBef>
                <a:spcPts val="0"/>
              </a:spcBef>
              <a:spcAft>
                <a:spcPts val="0"/>
              </a:spcAft>
              <a:buClr>
                <a:schemeClr val="dk1"/>
              </a:buClr>
              <a:buSzPts val="1200"/>
              <a:buNone/>
            </a:pPr>
            <a:r>
              <a:t/>
            </a:r>
            <a:endParaRPr sz="1000">
              <a:solidFill>
                <a:srgbClr val="595959"/>
              </a:solidFill>
            </a:endParaRPr>
          </a:p>
          <a:p>
            <a:pPr indent="0" lvl="0" marL="0" rtl="0" algn="l">
              <a:lnSpc>
                <a:spcPct val="9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90000"/>
              </a:lnSpc>
              <a:spcBef>
                <a:spcPts val="0"/>
              </a:spcBef>
              <a:spcAft>
                <a:spcPts val="0"/>
              </a:spcAft>
              <a:buClr>
                <a:schemeClr val="dk1"/>
              </a:buClr>
              <a:buSzPts val="1200"/>
              <a:buNone/>
            </a:pPr>
            <a:r>
              <a:rPr i="1" lang="fr-FR" sz="1000"/>
              <a:t>(Lean-ICT indique p.65 des ordres de grandeurs de ×3 en 5 ans ⇒ ce qui fait ×3²=×9 en 2×5=10 ans).</a:t>
            </a:r>
            <a:endParaRPr sz="1000"/>
          </a:p>
          <a:p>
            <a:pPr indent="0" lvl="0" marL="0" rtl="0" algn="l">
              <a:lnSpc>
                <a:spcPct val="90000"/>
              </a:lnSpc>
              <a:spcBef>
                <a:spcPts val="0"/>
              </a:spcBef>
              <a:spcAft>
                <a:spcPts val="0"/>
              </a:spcAft>
              <a:buClr>
                <a:schemeClr val="dk1"/>
              </a:buClr>
              <a:buSzPts val="1200"/>
              <a:buNone/>
            </a:pPr>
            <a:r>
              <a:t/>
            </a:r>
            <a:endParaRPr/>
          </a:p>
        </p:txBody>
      </p:sp>
      <p:sp>
        <p:nvSpPr>
          <p:cNvPr id="2102" name="Google Shape;2102;p4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p4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9" name="Google Shape;2129;p4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50000"/>
              </a:lnSpc>
              <a:spcBef>
                <a:spcPts val="0"/>
              </a:spcBef>
              <a:spcAft>
                <a:spcPts val="0"/>
              </a:spcAft>
              <a:buClr>
                <a:schemeClr val="dk1"/>
              </a:buClr>
              <a:buSzPts val="770"/>
              <a:buNone/>
            </a:pPr>
            <a:r>
              <a:rPr lang="fr-FR" sz="900"/>
              <a:t>Alors le numérique, concrètement, c’est quoi ? Pour ce qui nous occupe, ce sont essentiellement 2 choses :</a:t>
            </a:r>
            <a:endParaRPr sz="900"/>
          </a:p>
          <a:p>
            <a:pPr indent="-181100" lvl="0" marL="181100" rtl="0" algn="l">
              <a:lnSpc>
                <a:spcPct val="50000"/>
              </a:lnSpc>
              <a:spcBef>
                <a:spcPts val="0"/>
              </a:spcBef>
              <a:spcAft>
                <a:spcPts val="0"/>
              </a:spcAft>
              <a:buClr>
                <a:schemeClr val="dk1"/>
              </a:buClr>
              <a:buSzPts val="770"/>
              <a:buFont typeface="Calibri"/>
              <a:buChar char="-"/>
            </a:pPr>
            <a:r>
              <a:rPr i="1" lang="fr-FR" sz="900"/>
              <a:t>[Clic]</a:t>
            </a:r>
            <a:r>
              <a:rPr lang="fr-FR" sz="900"/>
              <a:t> des appareils (plus précisément des terminaux, généralement « connectés ») : smartphones, ordinateurs, tablettes, TV connectées, box Internet, montres connectées, liseuses, domotique, imprimantes en réseau... </a:t>
            </a:r>
            <a:r>
              <a:rPr i="1" lang="fr-FR" sz="900"/>
              <a:t>(et même, vous vous en doutez, des sex toys connectés)</a:t>
            </a:r>
            <a:r>
              <a:rPr lang="fr-FR" sz="900"/>
              <a:t> </a:t>
            </a:r>
            <a:endParaRPr sz="900"/>
          </a:p>
          <a:p>
            <a:pPr indent="0" lvl="0" marL="0" rtl="0" algn="l">
              <a:lnSpc>
                <a:spcPct val="50000"/>
              </a:lnSpc>
              <a:spcBef>
                <a:spcPts val="0"/>
              </a:spcBef>
              <a:spcAft>
                <a:spcPts val="0"/>
              </a:spcAft>
              <a:buClr>
                <a:schemeClr val="dk1"/>
              </a:buClr>
              <a:buSzPts val="770"/>
              <a:buNone/>
            </a:pPr>
            <a:r>
              <a:rPr lang="fr-FR" sz="900"/>
              <a:t>En fait, on a généralement beaucoup plus d’objets connectés qu’on ne le croit – vous pouvez faire le test chez vous ce soir!</a:t>
            </a:r>
            <a:endParaRPr sz="900"/>
          </a:p>
          <a:p>
            <a:pPr indent="0" lvl="0" marL="0" rtl="0" algn="l">
              <a:lnSpc>
                <a:spcPct val="50000"/>
              </a:lnSpc>
              <a:spcBef>
                <a:spcPts val="0"/>
              </a:spcBef>
              <a:spcAft>
                <a:spcPts val="0"/>
              </a:spcAft>
              <a:buClr>
                <a:schemeClr val="dk1"/>
              </a:buClr>
              <a:buSzPts val="770"/>
              <a:buNone/>
            </a:pPr>
            <a:r>
              <a:t/>
            </a:r>
            <a:endParaRPr sz="900"/>
          </a:p>
          <a:p>
            <a:pPr indent="-181100" lvl="0" marL="181100" rtl="0" algn="l">
              <a:lnSpc>
                <a:spcPct val="50000"/>
              </a:lnSpc>
              <a:spcBef>
                <a:spcPts val="0"/>
              </a:spcBef>
              <a:spcAft>
                <a:spcPts val="0"/>
              </a:spcAft>
              <a:buClr>
                <a:schemeClr val="dk1"/>
              </a:buClr>
              <a:buSzPts val="770"/>
              <a:buFont typeface="Calibri"/>
              <a:buChar char="-"/>
            </a:pPr>
            <a:r>
              <a:rPr i="1" lang="fr-FR" sz="900"/>
              <a:t>[Clic]</a:t>
            </a:r>
            <a:r>
              <a:rPr lang="fr-FR" sz="900"/>
              <a:t> des infrastructures : antennes, câbles, datacenters, etc… Tout ce qui stocke et achemine les données jusqu’à nos terminaux. Cela consomme bien sûr de l’électricité, mais pas seulement: comme le fonctionnement optimal de l’électronique nécessite des conditions de températures assez précises, les datacenters doivent être refroidis en permanence</a:t>
            </a:r>
            <a:endParaRPr sz="900"/>
          </a:p>
          <a:p>
            <a:pPr indent="-129452" lvl="0" marL="181100" rtl="0" algn="l">
              <a:lnSpc>
                <a:spcPct val="50000"/>
              </a:lnSpc>
              <a:spcBef>
                <a:spcPts val="0"/>
              </a:spcBef>
              <a:spcAft>
                <a:spcPts val="0"/>
              </a:spcAft>
              <a:buClr>
                <a:schemeClr val="dk1"/>
              </a:buClr>
              <a:buSzPts val="770"/>
              <a:buNone/>
            </a:pPr>
            <a:r>
              <a:t/>
            </a:r>
            <a:endParaRPr sz="900"/>
          </a:p>
          <a:p>
            <a:pPr indent="0" lvl="0" marL="0" rtl="0" algn="l">
              <a:lnSpc>
                <a:spcPct val="50000"/>
              </a:lnSpc>
              <a:spcBef>
                <a:spcPts val="0"/>
              </a:spcBef>
              <a:spcAft>
                <a:spcPts val="0"/>
              </a:spcAft>
              <a:buClr>
                <a:schemeClr val="dk1"/>
              </a:buClr>
              <a:buSzPts val="770"/>
              <a:buNone/>
            </a:pPr>
            <a:r>
              <a:rPr lang="fr-FR" sz="900">
                <a:latin typeface="Lato"/>
                <a:ea typeface="Lato"/>
                <a:cs typeface="Lato"/>
                <a:sym typeface="Lato"/>
              </a:rPr>
              <a:t>En termes d’empreinte carbone, vous pouvez retenir qu’environ les trois quarts des émissions sont liées aux terminaux que l’on achète, et l’autre quart aux infrastructures. Autrement dit, pour avoir un impact significatif sur notre empreinte carbone numérique, on va dans un premier agir sur nos choix de terminaux, dans un second temps sur nos usages.</a:t>
            </a:r>
            <a:endParaRPr sz="900"/>
          </a:p>
          <a:p>
            <a:pPr indent="0" lvl="0" marL="0" rtl="0" algn="l">
              <a:lnSpc>
                <a:spcPct val="50000"/>
              </a:lnSpc>
              <a:spcBef>
                <a:spcPts val="0"/>
              </a:spcBef>
              <a:spcAft>
                <a:spcPts val="0"/>
              </a:spcAft>
              <a:buClr>
                <a:schemeClr val="dk1"/>
              </a:buClr>
              <a:buSzPts val="770"/>
              <a:buNone/>
            </a:pPr>
            <a:r>
              <a:t/>
            </a:r>
            <a:endParaRPr sz="900"/>
          </a:p>
          <a:p>
            <a:pPr indent="0" lvl="0" marL="0" rtl="0" algn="l">
              <a:lnSpc>
                <a:spcPct val="70000"/>
              </a:lnSpc>
              <a:spcBef>
                <a:spcPts val="0"/>
              </a:spcBef>
              <a:spcAft>
                <a:spcPts val="0"/>
              </a:spcAft>
              <a:buClr>
                <a:srgbClr val="595959"/>
              </a:buClr>
              <a:buSzPts val="740"/>
              <a:buNone/>
            </a:pPr>
            <a:r>
              <a:rPr b="1" i="1" lang="fr-FR" sz="900">
                <a:solidFill>
                  <a:srgbClr val="595959"/>
                </a:solidFill>
              </a:rPr>
              <a:t>-----</a:t>
            </a:r>
            <a:endParaRPr sz="900"/>
          </a:p>
          <a:p>
            <a:pPr indent="0" lvl="0" marL="0" rtl="0" algn="l">
              <a:lnSpc>
                <a:spcPct val="70000"/>
              </a:lnSpc>
              <a:spcBef>
                <a:spcPts val="0"/>
              </a:spcBef>
              <a:spcAft>
                <a:spcPts val="0"/>
              </a:spcAft>
              <a:buClr>
                <a:schemeClr val="dk1"/>
              </a:buClr>
              <a:buSzPts val="740"/>
              <a:buNone/>
            </a:pPr>
            <a:r>
              <a:t/>
            </a:r>
            <a:endParaRPr sz="900">
              <a:solidFill>
                <a:srgbClr val="595959"/>
              </a:solidFill>
            </a:endParaRPr>
          </a:p>
          <a:p>
            <a:pPr indent="0" lvl="0" marL="0" rtl="0" algn="l">
              <a:lnSpc>
                <a:spcPct val="70000"/>
              </a:lnSpc>
              <a:spcBef>
                <a:spcPts val="0"/>
              </a:spcBef>
              <a:spcAft>
                <a:spcPts val="0"/>
              </a:spcAft>
              <a:buClr>
                <a:srgbClr val="595959"/>
              </a:buClr>
              <a:buSzPts val="740"/>
              <a:buNone/>
            </a:pPr>
            <a:r>
              <a:rPr b="1" i="1" lang="fr-FR" sz="900">
                <a:solidFill>
                  <a:srgbClr val="595959"/>
                </a:solidFill>
              </a:rPr>
              <a:t>COMMENTAIRES</a:t>
            </a:r>
            <a:endParaRPr sz="900"/>
          </a:p>
          <a:p>
            <a:pPr indent="0" lvl="0" marL="0" rtl="0" algn="l">
              <a:lnSpc>
                <a:spcPct val="70000"/>
              </a:lnSpc>
              <a:spcBef>
                <a:spcPts val="0"/>
              </a:spcBef>
              <a:spcAft>
                <a:spcPts val="0"/>
              </a:spcAft>
              <a:buClr>
                <a:schemeClr val="dk1"/>
              </a:buClr>
              <a:buSzPts val="740"/>
              <a:buNone/>
            </a:pPr>
            <a:r>
              <a:t/>
            </a:r>
            <a:endParaRPr i="1" sz="900">
              <a:solidFill>
                <a:srgbClr val="595959"/>
              </a:solidFill>
            </a:endParaRPr>
          </a:p>
          <a:p>
            <a:pPr indent="0" lvl="0" marL="0" rtl="0" algn="l">
              <a:lnSpc>
                <a:spcPct val="50000"/>
              </a:lnSpc>
              <a:spcBef>
                <a:spcPts val="0"/>
              </a:spcBef>
              <a:spcAft>
                <a:spcPts val="0"/>
              </a:spcAft>
              <a:buClr>
                <a:srgbClr val="D1D2D3"/>
              </a:buClr>
              <a:buSzPts val="770"/>
              <a:buNone/>
            </a:pPr>
            <a:r>
              <a:rPr i="1" lang="fr-FR" sz="900"/>
              <a:t>L’état du débat actuel sur le numérique est souvent caricatural entre pros et contres le numérique. Donc pour éviter de cliver la discussion, ne pas hésiter à rappeler qu’on ne dit </a:t>
            </a:r>
            <a:r>
              <a:rPr b="1" i="1" lang="fr-FR" sz="900"/>
              <a:t>pas</a:t>
            </a:r>
            <a:r>
              <a:rPr i="1" lang="fr-FR" sz="900"/>
              <a:t> qu’il faut arrêter le numérique. Mais si besoin, rappeler aussi que l’idée « numérique = dématérialisation » est une idée trompeuse.</a:t>
            </a:r>
            <a:endParaRPr sz="900"/>
          </a:p>
          <a:p>
            <a:pPr indent="0" lvl="0" marL="0" rtl="0" algn="l">
              <a:lnSpc>
                <a:spcPct val="50000"/>
              </a:lnSpc>
              <a:spcBef>
                <a:spcPts val="0"/>
              </a:spcBef>
              <a:spcAft>
                <a:spcPts val="0"/>
              </a:spcAft>
              <a:buClr>
                <a:srgbClr val="D1D2D3"/>
              </a:buClr>
              <a:buSzPts val="770"/>
              <a:buNone/>
            </a:pPr>
            <a:r>
              <a:t/>
            </a:r>
            <a:endParaRPr i="1" sz="900">
              <a:latin typeface="Lato"/>
              <a:ea typeface="Lato"/>
              <a:cs typeface="Lato"/>
              <a:sym typeface="Lato"/>
            </a:endParaRPr>
          </a:p>
          <a:p>
            <a:pPr indent="-181100" lvl="0" marL="181100" rtl="0" algn="l">
              <a:lnSpc>
                <a:spcPct val="50000"/>
              </a:lnSpc>
              <a:spcBef>
                <a:spcPts val="0"/>
              </a:spcBef>
              <a:spcAft>
                <a:spcPts val="0"/>
              </a:spcAft>
              <a:buClr>
                <a:schemeClr val="dk1"/>
              </a:buClr>
              <a:buSzPts val="770"/>
              <a:buFont typeface="Arial"/>
              <a:buChar char="•"/>
            </a:pPr>
            <a:r>
              <a:rPr i="1" lang="fr-FR" sz="900">
                <a:latin typeface="Lato"/>
                <a:ea typeface="Lato"/>
                <a:cs typeface="Lato"/>
                <a:sym typeface="Lato"/>
              </a:rPr>
              <a:t>En 2019, les émissions issues du numérique représentaient 3,5% des émissions mondiales, soit plus 1,5 fois plus que l’avion et 3 fois celles de la France. Cette part pourrait atteindre 7% en 2025, soit autant que le parc mondial actuel de voitures (Rapport </a:t>
            </a:r>
            <a:r>
              <a:rPr i="1" lang="fr-FR" sz="900" u="sng">
                <a:solidFill>
                  <a:schemeClr val="hlink"/>
                </a:solidFill>
                <a:latin typeface="Lato"/>
                <a:ea typeface="Lato"/>
                <a:cs typeface="Lato"/>
                <a:sym typeface="Lato"/>
                <a:hlinkClick r:id="rId2"/>
              </a:rPr>
              <a:t>Impact environnemental du numérique</a:t>
            </a:r>
            <a:r>
              <a:rPr i="1" lang="fr-FR" sz="900">
                <a:latin typeface="Lato"/>
                <a:ea typeface="Lato"/>
                <a:cs typeface="Lato"/>
                <a:sym typeface="Lato"/>
              </a:rPr>
              <a:t> fig.2 p.15). La part du numérique dans la consommation d’énergie primaire (elle-même en croissance de 1,5 % par an) pourrait doubler en l’espace de 10 ans et dépasser 9 % ; elle est déjà supérieure à 5 % en 2020 (Rapport </a:t>
            </a:r>
            <a:r>
              <a:rPr i="1" lang="fr-FR" sz="900" u="sng">
                <a:solidFill>
                  <a:schemeClr val="hlink"/>
                </a:solidFill>
                <a:latin typeface="Lato"/>
                <a:ea typeface="Lato"/>
                <a:cs typeface="Lato"/>
                <a:sym typeface="Lato"/>
                <a:hlinkClick r:id="rId3"/>
              </a:rPr>
              <a:t>Impact environnemental du numérique</a:t>
            </a:r>
            <a:r>
              <a:rPr i="1" lang="fr-FR" sz="900">
                <a:latin typeface="Lato"/>
                <a:ea typeface="Lato"/>
                <a:cs typeface="Lato"/>
                <a:sym typeface="Lato"/>
              </a:rPr>
              <a:t> fig.1 p.13). A l’heure d’une nécessaire maîtrise / réduction de la consommation énergétique, le numérique est donc à contrecourant.</a:t>
            </a:r>
            <a:endParaRPr sz="900"/>
          </a:p>
          <a:p>
            <a:pPr indent="-181100" lvl="0" marL="181100" rtl="0" algn="l">
              <a:lnSpc>
                <a:spcPct val="50000"/>
              </a:lnSpc>
              <a:spcBef>
                <a:spcPts val="0"/>
              </a:spcBef>
              <a:spcAft>
                <a:spcPts val="0"/>
              </a:spcAft>
              <a:buClr>
                <a:schemeClr val="dk1"/>
              </a:buClr>
              <a:buSzPts val="770"/>
              <a:buFont typeface="Arial"/>
              <a:buChar char="•"/>
            </a:pPr>
            <a:r>
              <a:rPr i="1" lang="fr-FR" sz="900">
                <a:latin typeface="Lato"/>
                <a:ea typeface="Lato"/>
                <a:cs typeface="Lato"/>
                <a:sym typeface="Lato"/>
              </a:rPr>
              <a:t>En termes d’empreinte carbone, environ les trois quarts des émissions sont liées aux terminaux que l’on achète, et l’autre quart aux infrastructures (sources : Rapport </a:t>
            </a:r>
            <a:r>
              <a:rPr i="1" lang="fr-FR" sz="900" u="sng">
                <a:solidFill>
                  <a:schemeClr val="hlink"/>
                </a:solidFill>
                <a:latin typeface="Lato"/>
                <a:ea typeface="Lato"/>
                <a:cs typeface="Lato"/>
                <a:sym typeface="Lato"/>
                <a:hlinkClick r:id="rId4"/>
              </a:rPr>
              <a:t>Impact environnemental du numérique</a:t>
            </a:r>
            <a:r>
              <a:rPr i="1" lang="fr-FR" sz="900">
                <a:latin typeface="Lato"/>
                <a:ea typeface="Lato"/>
                <a:cs typeface="Lato"/>
                <a:sym typeface="Lato"/>
              </a:rPr>
              <a:t> (2021) du Shift, p.16 : 75% terminaux vs. 25% infra). </a:t>
            </a:r>
            <a:endParaRPr sz="900"/>
          </a:p>
          <a:p>
            <a:pPr indent="-181100" lvl="0" marL="181100" rtl="0" algn="l">
              <a:lnSpc>
                <a:spcPct val="50000"/>
              </a:lnSpc>
              <a:spcBef>
                <a:spcPts val="0"/>
              </a:spcBef>
              <a:spcAft>
                <a:spcPts val="0"/>
              </a:spcAft>
              <a:buClr>
                <a:schemeClr val="dk1"/>
              </a:buClr>
              <a:buSzPts val="770"/>
              <a:buFont typeface="Arial"/>
              <a:buChar char="•"/>
            </a:pPr>
            <a:r>
              <a:rPr lang="fr-FR" sz="900"/>
              <a:t>ARCEP 2022, </a:t>
            </a:r>
            <a:r>
              <a:rPr i="1" lang="fr-FR" sz="900"/>
              <a:t>Evaluation de l’impact environnemental du numérique de France et analyse prospective.</a:t>
            </a:r>
            <a:r>
              <a:rPr lang="fr-FR" sz="900"/>
              <a:t> https://www.arcep.fr/uploads/tx_gspublication/etude-numerique-environnement-ademe-arcep-volet02_janv2022.pdf</a:t>
            </a:r>
            <a:endParaRPr sz="900"/>
          </a:p>
          <a:p>
            <a:pPr indent="-181100" lvl="0" marL="181100" rtl="0" algn="l">
              <a:lnSpc>
                <a:spcPct val="50000"/>
              </a:lnSpc>
              <a:spcBef>
                <a:spcPts val="0"/>
              </a:spcBef>
              <a:spcAft>
                <a:spcPts val="0"/>
              </a:spcAft>
              <a:buClr>
                <a:schemeClr val="dk1"/>
              </a:buClr>
              <a:buSzPts val="770"/>
              <a:buFont typeface="Arial"/>
              <a:buChar char="•"/>
            </a:pPr>
            <a:r>
              <a:rPr lang="fr-FR" sz="900"/>
              <a:t>The Shift Project 2021, </a:t>
            </a:r>
            <a:r>
              <a:rPr i="1" lang="fr-FR" sz="900"/>
              <a:t>Impact environnemental du numérique : Tendances à 5 ans et gouvernance de la 5G</a:t>
            </a:r>
            <a:r>
              <a:rPr lang="fr-FR" sz="900"/>
              <a:t>. https://theshiftproject.org/wp-content/uploads/2021/03/Note-danalyse_Numerique-et-5G_30-mars-2021.pdf</a:t>
            </a:r>
            <a:endParaRPr sz="900"/>
          </a:p>
          <a:p>
            <a:pPr indent="-181100" lvl="0" marL="181100" rtl="0" algn="l">
              <a:lnSpc>
                <a:spcPct val="50000"/>
              </a:lnSpc>
              <a:spcBef>
                <a:spcPts val="0"/>
              </a:spcBef>
              <a:spcAft>
                <a:spcPts val="0"/>
              </a:spcAft>
              <a:buClr>
                <a:schemeClr val="dk1"/>
              </a:buClr>
              <a:buSzPts val="770"/>
              <a:buFont typeface="Arial"/>
              <a:buChar char="•"/>
            </a:pPr>
            <a:r>
              <a:rPr lang="fr-FR" sz="900"/>
              <a:t>GreenIT 2021, </a:t>
            </a:r>
            <a:r>
              <a:rPr i="1" lang="fr-FR" sz="900"/>
              <a:t>Le numérique en Europe : Un approche des impacts environnementaux par l’analyse du cycle de vie</a:t>
            </a:r>
            <a:r>
              <a:rPr lang="fr-FR" sz="900"/>
              <a:t>. https://www.greenit.fr/wp-content/uploads/2021/12/EU-Study-ACV-7-DEC-FR.pdf</a:t>
            </a:r>
            <a:endParaRPr sz="900"/>
          </a:p>
          <a:p>
            <a:pPr indent="-181100" lvl="0" marL="181100" rtl="0" algn="l">
              <a:lnSpc>
                <a:spcPct val="50000"/>
              </a:lnSpc>
              <a:spcBef>
                <a:spcPts val="0"/>
              </a:spcBef>
              <a:spcAft>
                <a:spcPts val="0"/>
              </a:spcAft>
              <a:buClr>
                <a:schemeClr val="dk1"/>
              </a:buClr>
              <a:buSzPts val="770"/>
              <a:buFont typeface="Arial"/>
              <a:buChar char="•"/>
            </a:pPr>
            <a:r>
              <a:rPr i="1" lang="fr-FR" sz="900"/>
              <a:t>Sextoys: https://www.objetconnecte.net/top-10-sex-toys-connectes-2508/</a:t>
            </a:r>
            <a:endParaRPr sz="900"/>
          </a:p>
          <a:p>
            <a:pPr indent="-181100" lvl="0" marL="181100" rtl="0" algn="l">
              <a:lnSpc>
                <a:spcPct val="50000"/>
              </a:lnSpc>
              <a:spcBef>
                <a:spcPts val="0"/>
              </a:spcBef>
              <a:spcAft>
                <a:spcPts val="0"/>
              </a:spcAft>
              <a:buClr>
                <a:schemeClr val="dk1"/>
              </a:buClr>
              <a:buSzPts val="770"/>
              <a:buFont typeface="Arial"/>
              <a:buChar char="•"/>
            </a:pPr>
            <a:r>
              <a:rPr i="1" lang="fr-FR" sz="900"/>
              <a:t>Refroidissement des datacenters &gt; selon les modèles et les évolutions technologiques, autour de 25°C. C’est moins connu, mais l’hydrométrie/taux d’humidité doit aussi être surveillée. Autant de réglages qui ne nécessitent pas que de l’électricité)</a:t>
            </a:r>
            <a:endParaRPr sz="900"/>
          </a:p>
          <a:p>
            <a:pPr indent="-129452" lvl="0" marL="181100" rtl="0" algn="l">
              <a:lnSpc>
                <a:spcPct val="50000"/>
              </a:lnSpc>
              <a:spcBef>
                <a:spcPts val="0"/>
              </a:spcBef>
              <a:spcAft>
                <a:spcPts val="0"/>
              </a:spcAft>
              <a:buClr>
                <a:schemeClr val="dk1"/>
              </a:buClr>
              <a:buSzPts val="770"/>
              <a:buNone/>
            </a:pPr>
            <a:r>
              <a:t/>
            </a:r>
            <a:endParaRPr sz="1100"/>
          </a:p>
        </p:txBody>
      </p:sp>
      <p:sp>
        <p:nvSpPr>
          <p:cNvPr id="2130" name="Google Shape;2130;p4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p4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7" name="Google Shape;2157;p4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40000"/>
              </a:lnSpc>
              <a:spcBef>
                <a:spcPts val="0"/>
              </a:spcBef>
              <a:spcAft>
                <a:spcPts val="0"/>
              </a:spcAft>
              <a:buClr>
                <a:schemeClr val="dk1"/>
              </a:buClr>
              <a:buSzPts val="300"/>
              <a:buNone/>
            </a:pPr>
            <a:r>
              <a:rPr b="1" lang="fr-FR" sz="350"/>
              <a:t>Alors comment appliquer les 3R au numérique ?</a:t>
            </a:r>
            <a:endParaRPr sz="350"/>
          </a:p>
          <a:p>
            <a:pPr indent="0" lvl="0" marL="0" rtl="0" algn="l">
              <a:lnSpc>
                <a:spcPct val="80000"/>
              </a:lnSpc>
              <a:spcBef>
                <a:spcPts val="0"/>
              </a:spcBef>
              <a:spcAft>
                <a:spcPts val="0"/>
              </a:spcAft>
              <a:buClr>
                <a:schemeClr val="dk1"/>
              </a:buClr>
              <a:buSzPts val="300"/>
              <a:buNone/>
            </a:pPr>
            <a:r>
              <a:t/>
            </a:r>
            <a:endParaRPr sz="630"/>
          </a:p>
          <a:p>
            <a:pPr indent="0" lvl="0" marL="0" rtl="0" algn="l">
              <a:lnSpc>
                <a:spcPct val="80000"/>
              </a:lnSpc>
              <a:spcBef>
                <a:spcPts val="0"/>
              </a:spcBef>
              <a:spcAft>
                <a:spcPts val="0"/>
              </a:spcAft>
              <a:buClr>
                <a:schemeClr val="dk1"/>
              </a:buClr>
              <a:buSzPts val="300"/>
              <a:buNone/>
            </a:pPr>
            <a:r>
              <a:rPr lang="fr-FR" sz="630"/>
              <a:t>Eh bien reprenons : déjà, comment Réduire ? </a:t>
            </a:r>
            <a:endParaRPr sz="630"/>
          </a:p>
          <a:p>
            <a:pPr indent="0" lvl="0" marL="0" rtl="0" algn="l">
              <a:lnSpc>
                <a:spcPct val="80000"/>
              </a:lnSpc>
              <a:spcBef>
                <a:spcPts val="0"/>
              </a:spcBef>
              <a:spcAft>
                <a:spcPts val="0"/>
              </a:spcAft>
              <a:buClr>
                <a:schemeClr val="dk1"/>
              </a:buClr>
              <a:buSzPts val="300"/>
              <a:buNone/>
            </a:pPr>
            <a:r>
              <a:rPr i="1" lang="fr-FR" sz="630"/>
              <a:t>[Clic]</a:t>
            </a:r>
            <a:r>
              <a:rPr lang="fr-FR" sz="630"/>
              <a:t> En 2016, chaque Européen possédait en moyenne un peu plus de 5 objets connectés, et ce chiffre augmente de 10% chaque année </a:t>
            </a:r>
            <a:r>
              <a:rPr i="1" lang="fr-FR" sz="630"/>
              <a:t>(Cisco 2017 via Lean-ICT tab.3 p.22)</a:t>
            </a:r>
            <a:r>
              <a:rPr lang="fr-FR" sz="630"/>
              <a:t>. La 1</a:t>
            </a:r>
            <a:r>
              <a:rPr baseline="30000" lang="fr-FR" sz="630"/>
              <a:t>ère</a:t>
            </a:r>
            <a:r>
              <a:rPr lang="fr-FR" sz="630"/>
              <a:t> chose à faire, et probablement la plus importante, c’est donc de se débarrasser (ou de ne pas acheter !) les terminaux dont on n’a pas besoin. Si c’est un gadget, s’il a globalement les mêmes fonctionnalités qu’un autre de vos équipements, ou si c’est le même que celui de votre voisin ou de quelqu’un de votre foyer qui peut vous le prêter, vous n’en avez probablement pas besoin d’un neuf ! Et si vos poches sont lourdes de vos 2 téléphones, professionnel et personnel, signalez à votre cher employeur qu’il existe désormais des téléphones qui accueillent 2 cartes SIM ! </a:t>
            </a:r>
            <a:r>
              <a:rPr i="1" lang="fr-FR" sz="630"/>
              <a:t>[Clic]</a:t>
            </a:r>
            <a:endParaRPr sz="630"/>
          </a:p>
          <a:p>
            <a:pPr indent="0" lvl="0" marL="0" rtl="0" algn="l">
              <a:lnSpc>
                <a:spcPct val="80000"/>
              </a:lnSpc>
              <a:spcBef>
                <a:spcPts val="0"/>
              </a:spcBef>
              <a:spcAft>
                <a:spcPts val="0"/>
              </a:spcAft>
              <a:buClr>
                <a:schemeClr val="dk1"/>
              </a:buClr>
              <a:buSzPts val="300"/>
              <a:buNone/>
            </a:pPr>
            <a:r>
              <a:t/>
            </a:r>
            <a:endParaRPr i="1" sz="630"/>
          </a:p>
          <a:p>
            <a:pPr indent="0" lvl="0" marL="0" rtl="0" algn="l">
              <a:lnSpc>
                <a:spcPct val="80000"/>
              </a:lnSpc>
              <a:spcBef>
                <a:spcPts val="0"/>
              </a:spcBef>
              <a:spcAft>
                <a:spcPts val="0"/>
              </a:spcAft>
              <a:buClr>
                <a:schemeClr val="dk1"/>
              </a:buClr>
              <a:buSzPts val="300"/>
              <a:buNone/>
            </a:pPr>
            <a:r>
              <a:rPr lang="fr-FR" sz="630"/>
              <a:t>Cela dépend donc de vos usages et de votre entourage, mais mettons qu’on parte sur un smartphone et un ordinateur. Qu’est-ce qu’on fait de beau ensuite ? On les fait durer ! </a:t>
            </a:r>
            <a:r>
              <a:rPr i="1" lang="fr-FR" sz="630"/>
              <a:t>[Clic]</a:t>
            </a:r>
            <a:r>
              <a:rPr lang="fr-FR" sz="630"/>
              <a:t> Un smartphone est remplacé en moyenne tous les 2 ans </a:t>
            </a:r>
            <a:r>
              <a:rPr i="1" lang="fr-FR" sz="630"/>
              <a:t>(en France en 2016, tous les 22 mois, ADEME 2012)</a:t>
            </a:r>
            <a:r>
              <a:rPr lang="fr-FR" sz="630"/>
              <a:t>, et un ordinateur en moyenne tous les 3 à 4 ans.</a:t>
            </a:r>
            <a:endParaRPr sz="630"/>
          </a:p>
          <a:p>
            <a:pPr indent="0" lvl="0" marL="0" rtl="0" algn="l">
              <a:lnSpc>
                <a:spcPct val="80000"/>
              </a:lnSpc>
              <a:spcBef>
                <a:spcPts val="0"/>
              </a:spcBef>
              <a:spcAft>
                <a:spcPts val="0"/>
              </a:spcAft>
              <a:buClr>
                <a:schemeClr val="dk1"/>
              </a:buClr>
              <a:buSzPts val="300"/>
              <a:buNone/>
            </a:pPr>
            <a:r>
              <a:rPr lang="fr-FR" sz="630"/>
              <a:t>Prolonger leur durée d’utilisation, c’est les renouveler moins souvent, donc faire produire moins de terminaux. Quand on sait que dans le cas du smartphone, 90% de l’empreinte est liée à sa production, on comprend bien que si on les utilise ne serait-ce que 2 ans de plus </a:t>
            </a:r>
            <a:r>
              <a:rPr i="1" lang="fr-FR" sz="630"/>
              <a:t>[Clic]</a:t>
            </a:r>
            <a:r>
              <a:rPr lang="fr-FR" sz="630"/>
              <a:t>, on réduit leur empreinte carbone annuelle d’environ un tiers.</a:t>
            </a:r>
            <a:endParaRPr sz="630"/>
          </a:p>
          <a:p>
            <a:pPr indent="0" lvl="0" marL="0" rtl="0" algn="l">
              <a:lnSpc>
                <a:spcPct val="80000"/>
              </a:lnSpc>
              <a:spcBef>
                <a:spcPts val="0"/>
              </a:spcBef>
              <a:spcAft>
                <a:spcPts val="0"/>
              </a:spcAft>
              <a:buClr>
                <a:schemeClr val="dk1"/>
              </a:buClr>
              <a:buSzPts val="300"/>
              <a:buNone/>
            </a:pPr>
            <a:r>
              <a:t/>
            </a:r>
            <a:endParaRPr sz="630"/>
          </a:p>
          <a:p>
            <a:pPr indent="0" lvl="0" marL="0" rtl="0" algn="l">
              <a:lnSpc>
                <a:spcPct val="80000"/>
              </a:lnSpc>
              <a:spcBef>
                <a:spcPts val="0"/>
              </a:spcBef>
              <a:spcAft>
                <a:spcPts val="0"/>
              </a:spcAft>
              <a:buClr>
                <a:schemeClr val="dk1"/>
              </a:buClr>
              <a:buSzPts val="300"/>
              <a:buNone/>
            </a:pPr>
            <a:r>
              <a:rPr lang="fr-FR" sz="630"/>
              <a:t>Alors comment fait-on concrètement pour faire tenir ses équipements 2 ans de plus ? D’abord, on choisit des terminaux qui vont durer. À quoi reconnait-on un terminal qui va durer ? Il faut bien sûr qu’il soit de bonne qualité et solide, mais il faut surtout qu’on puisse facilement le réparer ou en changer des pièces, en particulier la batterie, et donc qu’il soit conçu pour. Concernant la batterie d’ailleurs, ayez en tête que plus l’écran est grand et plus le terminal a de fonctionnalités, plus la batterie sera sollicitée… et plus elle s’usera vite</a:t>
            </a:r>
            <a:endParaRPr sz="630"/>
          </a:p>
          <a:p>
            <a:pPr indent="0" lvl="0" marL="0" rtl="0" algn="l">
              <a:lnSpc>
                <a:spcPct val="80000"/>
              </a:lnSpc>
              <a:spcBef>
                <a:spcPts val="0"/>
              </a:spcBef>
              <a:spcAft>
                <a:spcPts val="0"/>
              </a:spcAft>
              <a:buClr>
                <a:schemeClr val="dk1"/>
              </a:buClr>
              <a:buSzPts val="300"/>
              <a:buNone/>
            </a:pPr>
            <a:r>
              <a:t/>
            </a:r>
            <a:endParaRPr sz="630"/>
          </a:p>
          <a:p>
            <a:pPr indent="0" lvl="0" marL="0" rtl="0" algn="l">
              <a:lnSpc>
                <a:spcPct val="80000"/>
              </a:lnSpc>
              <a:spcBef>
                <a:spcPts val="0"/>
              </a:spcBef>
              <a:spcAft>
                <a:spcPts val="0"/>
              </a:spcAft>
              <a:buClr>
                <a:schemeClr val="dk1"/>
              </a:buClr>
              <a:buSzPts val="300"/>
              <a:buNone/>
            </a:pPr>
            <a:r>
              <a:rPr lang="fr-FR" sz="630"/>
              <a:t>Mais la durabilité de votre terminal dépend aussi de vous ! D’abord, choisissez un outil adapté à vos besoins : un PC qui servira surtout à de la bureautique et des emails n’a pas forcément besoin, pour pouvoir durer, d’être au top des performances du moment lorsque vous l’achetez (d’occasion ?). Si par contre vous avez l’intention de faire tourner des programmes puissants le plus longtemps possible avec, mieux vaut y mettre le prix une bonne fois pour toute au début. Et, évidemment, protégez bien votre nouveau jouet : pour un smartphone, achetez une coque et un film de protection de l’écran – pour les moins jeunes d’entre nous, en pensant avec une larme à l’œil à ces bons vieux téléphones incassables des année 2000.</a:t>
            </a:r>
            <a:endParaRPr sz="630"/>
          </a:p>
          <a:p>
            <a:pPr indent="0" lvl="0" marL="0" rtl="0" algn="l">
              <a:lnSpc>
                <a:spcPct val="80000"/>
              </a:lnSpc>
              <a:spcBef>
                <a:spcPts val="0"/>
              </a:spcBef>
              <a:spcAft>
                <a:spcPts val="0"/>
              </a:spcAft>
              <a:buClr>
                <a:schemeClr val="dk1"/>
              </a:buClr>
              <a:buSzPts val="300"/>
              <a:buNone/>
            </a:pPr>
            <a:r>
              <a:t/>
            </a:r>
            <a:endParaRPr sz="630"/>
          </a:p>
          <a:p>
            <a:pPr indent="0" lvl="0" marL="0" rtl="0" algn="l">
              <a:lnSpc>
                <a:spcPct val="80000"/>
              </a:lnSpc>
              <a:spcBef>
                <a:spcPts val="0"/>
              </a:spcBef>
              <a:spcAft>
                <a:spcPts val="0"/>
              </a:spcAft>
              <a:buClr>
                <a:schemeClr val="dk1"/>
              </a:buClr>
              <a:buSzPts val="300"/>
              <a:buNone/>
            </a:pPr>
            <a:r>
              <a:rPr lang="fr-FR" sz="630"/>
              <a:t>Une fois le terminal sorti de sa boîte, vous pouvez encore faire des tas de choses pour lutter contre l’obsolescence, même quand elle est programmée ! Passées les premières années d’utilisation, ne faites plus les mises à jour de système d’exploitation proposées par les fabricants si les fonctionnalités qu’elles apportent ne vous sont pas essentielles, car cela réduira les performances et la durée de vie de votre équipement. Et sur smartphones et autres terminaux fonctionnant sur batterie, n’hésitez pas à bloquer les synchronisatio</a:t>
            </a:r>
            <a:r>
              <a:rPr lang="fr-FR" sz="350"/>
              <a:t>ns automatiques qui ne vous sont pas utiles, limitez vos applications à celles qui sont utiles et peu gourmandes, allégez vos écrans d’accueil et libérez régulièrement de l’espace mémoire: vous solliciterez d’autant moins votre précieuse batterie, et ferez donc durer votre appareil plus longtemps, ce qui réduit directement votre empreinte carbone </a:t>
            </a:r>
            <a:r>
              <a:rPr i="1" lang="fr-FR" sz="350"/>
              <a:t>[Clic]</a:t>
            </a:r>
            <a:r>
              <a:rPr lang="fr-FR" sz="350"/>
              <a:t>.</a:t>
            </a:r>
            <a:endParaRPr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rgbClr val="595959"/>
              </a:buClr>
              <a:buSzPts val="300"/>
              <a:buNone/>
            </a:pPr>
            <a:r>
              <a:rPr b="1" i="1" lang="fr-FR" sz="350">
                <a:solidFill>
                  <a:srgbClr val="595959"/>
                </a:solidFill>
              </a:rPr>
              <a:t>-----</a:t>
            </a:r>
            <a:endParaRPr sz="350"/>
          </a:p>
          <a:p>
            <a:pPr indent="0" lvl="0" marL="0" rtl="0" algn="l">
              <a:lnSpc>
                <a:spcPct val="40000"/>
              </a:lnSpc>
              <a:spcBef>
                <a:spcPts val="0"/>
              </a:spcBef>
              <a:spcAft>
                <a:spcPts val="0"/>
              </a:spcAft>
              <a:buClr>
                <a:schemeClr val="dk1"/>
              </a:buClr>
              <a:buSzPts val="300"/>
              <a:buNone/>
            </a:pPr>
            <a:r>
              <a:t/>
            </a:r>
            <a:endParaRPr sz="350">
              <a:solidFill>
                <a:srgbClr val="595959"/>
              </a:solidFill>
            </a:endParaRPr>
          </a:p>
          <a:p>
            <a:pPr indent="0" lvl="0" marL="0" rtl="0" algn="l">
              <a:lnSpc>
                <a:spcPct val="40000"/>
              </a:lnSpc>
              <a:spcBef>
                <a:spcPts val="0"/>
              </a:spcBef>
              <a:spcAft>
                <a:spcPts val="0"/>
              </a:spcAft>
              <a:buClr>
                <a:srgbClr val="595959"/>
              </a:buClr>
              <a:buSzPts val="300"/>
              <a:buNone/>
            </a:pPr>
            <a:r>
              <a:rPr b="1" i="1" lang="fr-FR" sz="350">
                <a:solidFill>
                  <a:srgbClr val="595959"/>
                </a:solidFill>
              </a:rPr>
              <a:t>COMMENTAIRES</a:t>
            </a:r>
            <a:endParaRPr i="1" sz="350">
              <a:solidFill>
                <a:srgbClr val="595959"/>
              </a:solidFill>
            </a:endParaRPr>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rPr b="1" i="1" lang="fr-FR" sz="350"/>
              <a:t>Différentes informations sur les smartphones à maîtriser lors de la conférence</a:t>
            </a:r>
            <a:endParaRPr sz="350"/>
          </a:p>
          <a:p>
            <a:pPr indent="0" lvl="0" marL="0" rtl="0" algn="l">
              <a:lnSpc>
                <a:spcPct val="40000"/>
              </a:lnSpc>
              <a:spcBef>
                <a:spcPts val="0"/>
              </a:spcBef>
              <a:spcAft>
                <a:spcPts val="0"/>
              </a:spcAft>
              <a:buClr>
                <a:schemeClr val="dk1"/>
              </a:buClr>
              <a:buSzPts val="300"/>
              <a:buNone/>
            </a:pPr>
            <a:r>
              <a:rPr i="1" lang="fr-FR" sz="350"/>
              <a:t>D’après l’ADEME, lors de l’achat d’un smartphone, il convient de choisir :</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Un smartphone uniquement si on en a l’utilité</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Un téléphone d’occasion, à louer et/ou conçu pour durer (solide, démontable, évolutif, dont les pièces sont remplaçables…)</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Un téléphone dont l’écran n’est pas plus grand que nécessaire (plus l’écran est grand, plus l’impact environnemental est élevé)</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Une coque/housse et un film de protection de l’écran</a:t>
            </a:r>
            <a:endParaRPr sz="350"/>
          </a:p>
          <a:p>
            <a:pPr indent="0" lvl="0" marL="0" rtl="0" algn="l">
              <a:lnSpc>
                <a:spcPct val="40000"/>
              </a:lnSpc>
              <a:spcBef>
                <a:spcPts val="0"/>
              </a:spcBef>
              <a:spcAft>
                <a:spcPts val="0"/>
              </a:spcAft>
              <a:buClr>
                <a:schemeClr val="dk1"/>
              </a:buClr>
              <a:buSzPts val="300"/>
              <a:buNone/>
            </a:pPr>
            <a:r>
              <a:rPr i="1" lang="fr-FR" sz="350"/>
              <a:t>Les impacts du smartphone, ADEME 2017 : http://www.ademe.fr/sites/default/files/assets/documents/guide-pratique-impacts-smartphone.pdf</a:t>
            </a:r>
            <a:endParaRPr sz="350"/>
          </a:p>
          <a:p>
            <a:pPr indent="0" lvl="0" marL="0" rtl="0" algn="l">
              <a:lnSpc>
                <a:spcPct val="40000"/>
              </a:lnSpc>
              <a:spcBef>
                <a:spcPts val="0"/>
              </a:spcBef>
              <a:spcAft>
                <a:spcPts val="0"/>
              </a:spcAft>
              <a:buClr>
                <a:schemeClr val="dk1"/>
              </a:buClr>
              <a:buSzPts val="300"/>
              <a:buNone/>
            </a:pPr>
            <a:r>
              <a:t/>
            </a:r>
            <a:endParaRPr sz="350"/>
          </a:p>
          <a:p>
            <a:pPr indent="0" lvl="0" marL="0" rtl="0" algn="l">
              <a:lnSpc>
                <a:spcPct val="40000"/>
              </a:lnSpc>
              <a:spcBef>
                <a:spcPts val="0"/>
              </a:spcBef>
              <a:spcAft>
                <a:spcPts val="0"/>
              </a:spcAft>
              <a:buClr>
                <a:schemeClr val="dk1"/>
              </a:buClr>
              <a:buSzPts val="300"/>
              <a:buNone/>
            </a:pPr>
            <a:r>
              <a:rPr i="1" lang="fr-FR" sz="350"/>
              <a:t>Quelques astuces du Monde pour limiter le ralentissement des smartphones et ainsi prolonger la durée de vie (le modus operandi de ces manip est donné dans l’article, pour Android et iOS ). Bien sûr, ces techniques complètent, sans s’y substituer, les choix plus décisifs à faire au moment de l’achat :</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Bloquer les synchronisations automatiques (aussi appelées « actualisations en arrière-plan ») qui ne sont pas utiles</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Supprimer les applications qui doivent l’être, au regard de leur consommation de batterie vs leur utilité</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Choisir des applications peu gourmandes en énergie</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Alléger les écrans d’accueil</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Libérer de l’espace mémoire</a:t>
            </a:r>
            <a:endParaRPr sz="350"/>
          </a:p>
          <a:p>
            <a:pPr indent="-173385" lvl="0" marL="173385" rtl="0" algn="l">
              <a:lnSpc>
                <a:spcPct val="40000"/>
              </a:lnSpc>
              <a:spcBef>
                <a:spcPts val="0"/>
              </a:spcBef>
              <a:spcAft>
                <a:spcPts val="0"/>
              </a:spcAft>
              <a:buClr>
                <a:srgbClr val="595959"/>
              </a:buClr>
              <a:buSzPts val="900"/>
              <a:buFont typeface="Arial"/>
              <a:buChar char="•"/>
            </a:pPr>
            <a:r>
              <a:rPr i="1" lang="fr-FR" sz="350"/>
              <a:t>Utiliser d’un « lanceur » d’applications (sur Android uniquement)</a:t>
            </a:r>
            <a:endParaRPr sz="350"/>
          </a:p>
          <a:p>
            <a:pPr indent="0" lvl="0" marL="0" rtl="0" algn="l">
              <a:lnSpc>
                <a:spcPct val="40000"/>
              </a:lnSpc>
              <a:spcBef>
                <a:spcPts val="0"/>
              </a:spcBef>
              <a:spcAft>
                <a:spcPts val="0"/>
              </a:spcAft>
              <a:buClr>
                <a:schemeClr val="dk1"/>
              </a:buClr>
              <a:buSzPts val="300"/>
              <a:buNone/>
            </a:pPr>
            <a:r>
              <a:rPr i="1" lang="fr-FR" sz="350"/>
              <a:t>https://abonnes.lemonde.fr/pixels/article/2018/05/23/comment-offrir-une-seconde-jeunesse-a-un-smartphone-ralenti_5303068_4408996.html</a:t>
            </a:r>
            <a:endParaRPr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rPr b="1" i="1" lang="fr-FR" sz="350"/>
              <a:t>Consommation d’énergie des terminaux : </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Smartphone :	211 kWh (part de la production : 94,3%)</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Ordinateur portable :	2068 kWh (part de la production : 89,2%)</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Télé connectée :	2379 kWh (part de la production : 33%)</a:t>
            </a:r>
            <a:endParaRPr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rPr i="1" lang="fr-FR" sz="350"/>
              <a:t>/!\ Ces chiffres n’intègrent pas l’ « énergie indirectement consommée par l’utilisation du périphérique, liée au trafic qu’elle génère dans le réseau et aux opérations qu’elle provoque dans les datacenters.</a:t>
            </a:r>
            <a:endParaRPr sz="350"/>
          </a:p>
          <a:p>
            <a:pPr indent="0" lvl="0" marL="0" rtl="0" algn="l">
              <a:lnSpc>
                <a:spcPct val="40000"/>
              </a:lnSpc>
              <a:spcBef>
                <a:spcPts val="0"/>
              </a:spcBef>
              <a:spcAft>
                <a:spcPts val="0"/>
              </a:spcAft>
              <a:buClr>
                <a:schemeClr val="dk1"/>
              </a:buClr>
              <a:buSzPts val="300"/>
              <a:buNone/>
            </a:pPr>
            <a:r>
              <a:rPr i="1" lang="fr-FR" sz="350"/>
              <a:t>En ce qui concerne le smartphone, elle est alors de l’ordre de 50% (Ercan, 2013).</a:t>
            </a:r>
            <a:endParaRPr sz="350"/>
          </a:p>
          <a:p>
            <a:pPr indent="0" lvl="0" marL="0" rtl="0" algn="l">
              <a:lnSpc>
                <a:spcPct val="40000"/>
              </a:lnSpc>
              <a:spcBef>
                <a:spcPts val="0"/>
              </a:spcBef>
              <a:spcAft>
                <a:spcPts val="0"/>
              </a:spcAft>
              <a:buClr>
                <a:schemeClr val="dk1"/>
              </a:buClr>
              <a:buSzPts val="300"/>
              <a:buNone/>
            </a:pPr>
            <a:r>
              <a:rPr i="1" lang="fr-FR" sz="350"/>
              <a:t>Dit autrement, la consommation d’énergie réelle durant le cycle de vie d’un smartphone est 33 fois plus importante que sa consommation électrique propre annuelle. »</a:t>
            </a:r>
            <a:endParaRPr sz="350"/>
          </a:p>
          <a:p>
            <a:pPr indent="0" lvl="0" marL="0" rtl="0" algn="l">
              <a:lnSpc>
                <a:spcPct val="40000"/>
              </a:lnSpc>
              <a:spcBef>
                <a:spcPts val="0"/>
              </a:spcBef>
              <a:spcAft>
                <a:spcPts val="0"/>
              </a:spcAft>
              <a:buClr>
                <a:schemeClr val="dk1"/>
              </a:buClr>
              <a:buSzPts val="300"/>
              <a:buNone/>
            </a:pPr>
            <a:r>
              <a:t/>
            </a:r>
            <a:endParaRPr sz="350"/>
          </a:p>
          <a:p>
            <a:pPr indent="0" lvl="0" marL="0" rtl="0" algn="l">
              <a:lnSpc>
                <a:spcPct val="40000"/>
              </a:lnSpc>
              <a:spcBef>
                <a:spcPts val="0"/>
              </a:spcBef>
              <a:spcAft>
                <a:spcPts val="0"/>
              </a:spcAft>
              <a:buClr>
                <a:schemeClr val="dk1"/>
              </a:buClr>
              <a:buSzPts val="300"/>
              <a:buNone/>
            </a:pPr>
            <a:r>
              <a:rPr b="1" i="1" lang="fr-FR" sz="350"/>
              <a:t>Empreinte carbone des terminaux :</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Smartphone :	  61 kg CO</a:t>
            </a:r>
            <a:r>
              <a:rPr baseline="-25000" i="1" lang="fr-FR" sz="350"/>
              <a:t>2</a:t>
            </a:r>
            <a:r>
              <a:rPr i="1" lang="fr-FR" sz="350"/>
              <a:t> eq. (France) (part de la production : 99,3%)</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Ordinateur portable :	522 kg CO</a:t>
            </a:r>
            <a:r>
              <a:rPr baseline="-25000" i="1" lang="fr-FR" sz="350"/>
              <a:t>2</a:t>
            </a:r>
            <a:r>
              <a:rPr i="1" lang="fr-FR" sz="350"/>
              <a:t> eq. (France) (part de la production : 98.5%)</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Télé connectée :	466 kg CO</a:t>
            </a:r>
            <a:r>
              <a:rPr baseline="-25000" i="1" lang="fr-FR" sz="350"/>
              <a:t>2</a:t>
            </a:r>
            <a:r>
              <a:rPr i="1" lang="fr-FR" sz="350"/>
              <a:t> eq. (France) (part de la production : 94,6%)</a:t>
            </a:r>
            <a:endParaRPr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rPr b="1" i="1" lang="fr-FR" sz="350"/>
              <a:t>Chiffres pour l’Europe (électricité plus carbonée qu’en France) :</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Smartphone :	  65 kg CO</a:t>
            </a:r>
            <a:r>
              <a:rPr baseline="-25000" i="1" lang="fr-FR" sz="350"/>
              <a:t>2</a:t>
            </a:r>
            <a:r>
              <a:rPr i="1" lang="fr-FR" sz="350"/>
              <a:t> eq. (France) (part de la production : 93,8%)</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Ordinateur portable :	574 kg CO</a:t>
            </a:r>
            <a:r>
              <a:rPr baseline="-25000" i="1" lang="fr-FR" sz="350"/>
              <a:t>2</a:t>
            </a:r>
            <a:r>
              <a:rPr i="1" lang="fr-FR" sz="350"/>
              <a:t> eq. (France) (part de la production : 89.5%)</a:t>
            </a:r>
            <a:endParaRPr sz="350"/>
          </a:p>
          <a:p>
            <a:pPr indent="-173385" lvl="0" marL="173385" rtl="0" algn="l">
              <a:lnSpc>
                <a:spcPct val="40000"/>
              </a:lnSpc>
              <a:spcBef>
                <a:spcPts val="0"/>
              </a:spcBef>
              <a:spcAft>
                <a:spcPts val="0"/>
              </a:spcAft>
              <a:buClr>
                <a:srgbClr val="595959"/>
              </a:buClr>
              <a:buSzPts val="900"/>
              <a:buFont typeface="Calibri"/>
              <a:buChar char="-"/>
            </a:pPr>
            <a:r>
              <a:rPr i="1" lang="fr-FR" sz="350"/>
              <a:t>Télé connectée :	656 kg CO</a:t>
            </a:r>
            <a:r>
              <a:rPr baseline="-25000" i="1" lang="fr-FR" sz="350"/>
              <a:t>2</a:t>
            </a:r>
            <a:r>
              <a:rPr i="1" lang="fr-FR" sz="350"/>
              <a:t> eq. (France) (part de la production : 67,2%)</a:t>
            </a:r>
            <a:endParaRPr sz="350"/>
          </a:p>
          <a:p>
            <a:pPr indent="0" lvl="0" marL="0" rtl="0" algn="l">
              <a:lnSpc>
                <a:spcPct val="40000"/>
              </a:lnSpc>
              <a:spcBef>
                <a:spcPts val="0"/>
              </a:spcBef>
              <a:spcAft>
                <a:spcPts val="0"/>
              </a:spcAft>
              <a:buClr>
                <a:schemeClr val="dk1"/>
              </a:buClr>
              <a:buSzPts val="300"/>
              <a:buNone/>
            </a:pPr>
            <a:r>
              <a:t/>
            </a:r>
            <a:endParaRPr i="1" sz="350"/>
          </a:p>
          <a:p>
            <a:pPr indent="0" lvl="0" marL="0" rtl="0" algn="l">
              <a:lnSpc>
                <a:spcPct val="40000"/>
              </a:lnSpc>
              <a:spcBef>
                <a:spcPts val="0"/>
              </a:spcBef>
              <a:spcAft>
                <a:spcPts val="0"/>
              </a:spcAft>
              <a:buClr>
                <a:schemeClr val="dk1"/>
              </a:buClr>
              <a:buSzPts val="300"/>
              <a:buNone/>
            </a:pPr>
            <a:r>
              <a:rPr b="1" i="1" lang="fr-FR" sz="350"/>
              <a:t>Sources : </a:t>
            </a:r>
            <a:endParaRPr sz="350"/>
          </a:p>
          <a:p>
            <a:pPr indent="0" lvl="0" marL="0" rtl="0" algn="l">
              <a:lnSpc>
                <a:spcPct val="40000"/>
              </a:lnSpc>
              <a:spcBef>
                <a:spcPts val="0"/>
              </a:spcBef>
              <a:spcAft>
                <a:spcPts val="0"/>
              </a:spcAft>
              <a:buClr>
                <a:schemeClr val="dk1"/>
              </a:buClr>
              <a:buSzPts val="300"/>
              <a:buNone/>
            </a:pPr>
            <a:r>
              <a:rPr i="1" lang="fr-FR" sz="350"/>
              <a:t>Durée de vie des équipements, ADEME 2012 : http://ademe.typepad.fr/files/dur%C3%A9e-de-vie-des-eee.pdf</a:t>
            </a:r>
            <a:endParaRPr sz="350"/>
          </a:p>
          <a:p>
            <a:pPr indent="0" lvl="0" marL="0" rtl="0" algn="l">
              <a:lnSpc>
                <a:spcPct val="40000"/>
              </a:lnSpc>
              <a:spcBef>
                <a:spcPts val="0"/>
              </a:spcBef>
              <a:spcAft>
                <a:spcPts val="0"/>
              </a:spcAft>
              <a:buClr>
                <a:schemeClr val="dk1"/>
              </a:buClr>
              <a:buSzPts val="300"/>
              <a:buNone/>
            </a:pPr>
            <a:r>
              <a:rPr i="1" lang="fr-FR" sz="350"/>
              <a:t>Durée d’utilisation des smartphones, Kantar World Panel 2016: http://www.iphon.fr/post/rapport-kantar-cycle-renouvellement)marche-montres-connectes-assistants-virtuels-tendances-875475</a:t>
            </a:r>
            <a:endParaRPr sz="350"/>
          </a:p>
          <a:p>
            <a:pPr indent="0" lvl="0" marL="0" rtl="0" algn="l">
              <a:lnSpc>
                <a:spcPct val="40000"/>
              </a:lnSpc>
              <a:spcBef>
                <a:spcPts val="0"/>
              </a:spcBef>
              <a:spcAft>
                <a:spcPts val="0"/>
              </a:spcAft>
              <a:buClr>
                <a:schemeClr val="dk1"/>
              </a:buClr>
              <a:buSzPts val="300"/>
              <a:buNone/>
            </a:pPr>
            <a:r>
              <a:rPr i="1" lang="fr-FR" sz="350"/>
              <a:t>L’empreinte des smartphones, FNE / ADEME 2017: https://ged.fne.asso.fr/silverpeas/LinkFile/Key/784c9b6d-ac63-49d5-b437-4b59ceddf931/Note_FNE_empreinte_cachee_smartphones_sept2017.pdf</a:t>
            </a:r>
            <a:endParaRPr sz="350"/>
          </a:p>
          <a:p>
            <a:pPr indent="0" lvl="0" marL="0" rtl="0" algn="l">
              <a:lnSpc>
                <a:spcPct val="40000"/>
              </a:lnSpc>
              <a:spcBef>
                <a:spcPts val="0"/>
              </a:spcBef>
              <a:spcAft>
                <a:spcPts val="0"/>
              </a:spcAft>
              <a:buClr>
                <a:schemeClr val="dk1"/>
              </a:buClr>
              <a:buSzPts val="300"/>
              <a:buNone/>
            </a:pPr>
            <a:r>
              <a:rPr i="1" lang="fr-FR" sz="350"/>
              <a:t>Emissions Youtube : Rapport Global e-Sustainability Initiative, 2015</a:t>
            </a:r>
            <a:endParaRPr sz="350"/>
          </a:p>
          <a:p>
            <a:pPr indent="0" lvl="0" marL="0" rtl="0" algn="l">
              <a:lnSpc>
                <a:spcPct val="40000"/>
              </a:lnSpc>
              <a:spcBef>
                <a:spcPts val="0"/>
              </a:spcBef>
              <a:spcAft>
                <a:spcPts val="0"/>
              </a:spcAft>
              <a:buClr>
                <a:schemeClr val="dk1"/>
              </a:buClr>
              <a:buSzPts val="300"/>
              <a:buNone/>
            </a:pPr>
            <a:r>
              <a:rPr i="1" lang="fr-FR" sz="350"/>
              <a:t>J-M. Jancovici dans « La méthode scientifique » sur France Culture le 17/10/2018 - Consommation numérique : la fabrique à CO2(.0): https://www.franceculture.fr/emissions/la-methode-scientifique/consommation-numerique-la-pompe-a-co20</a:t>
            </a:r>
            <a:endParaRPr sz="350"/>
          </a:p>
          <a:p>
            <a:pPr indent="0" lvl="0" marL="0" rtl="0" algn="l">
              <a:lnSpc>
                <a:spcPct val="40000"/>
              </a:lnSpc>
              <a:spcBef>
                <a:spcPts val="0"/>
              </a:spcBef>
              <a:spcAft>
                <a:spcPts val="0"/>
              </a:spcAft>
              <a:buClr>
                <a:schemeClr val="dk1"/>
              </a:buClr>
              <a:buSzPts val="300"/>
              <a:buNone/>
            </a:pPr>
            <a:r>
              <a:rPr i="1" lang="fr-FR" sz="350"/>
              <a:t>Lean ICT - pour une sobriété numérique, The Shift Project 2018 : https://theshiftproject.org/wp-content/uploads/2018/11/Rapport-final-v8-WEB.pdf</a:t>
            </a:r>
            <a:endParaRPr sz="350"/>
          </a:p>
          <a:p>
            <a:pPr indent="0" lvl="0" marL="0" rtl="0" algn="l">
              <a:lnSpc>
                <a:spcPct val="40000"/>
              </a:lnSpc>
              <a:spcBef>
                <a:spcPts val="0"/>
              </a:spcBef>
              <a:spcAft>
                <a:spcPts val="0"/>
              </a:spcAft>
              <a:buClr>
                <a:schemeClr val="dk1"/>
              </a:buClr>
              <a:buSzPts val="300"/>
              <a:buNone/>
            </a:pPr>
            <a:r>
              <a:rPr lang="fr-FR" sz="350"/>
              <a:t>A</a:t>
            </a:r>
            <a:r>
              <a:rPr i="1" lang="fr-FR" sz="350"/>
              <a:t> sourcer : « la capacité des batteries a augmenté de 50% en 5 ans, et pourtant la fréquence à laquelle on doit les recharger ne s’est pas améliorée, parce que les applications et fonctionnalités qui les utilisent sont plus nombreuses et gourmandes en énergie » JM.Jancovici - France Culture, 17/10/2018</a:t>
            </a:r>
            <a:endParaRPr sz="350"/>
          </a:p>
          <a:p>
            <a:pPr indent="0" lvl="0" marL="0" rtl="0" algn="l">
              <a:lnSpc>
                <a:spcPct val="40000"/>
              </a:lnSpc>
              <a:spcBef>
                <a:spcPts val="0"/>
              </a:spcBef>
              <a:spcAft>
                <a:spcPts val="0"/>
              </a:spcAft>
              <a:buClr>
                <a:schemeClr val="dk1"/>
              </a:buClr>
              <a:buSzPts val="300"/>
              <a:buNone/>
            </a:pPr>
            <a:r>
              <a:t/>
            </a:r>
            <a:endParaRPr sz="350"/>
          </a:p>
          <a:p>
            <a:pPr indent="0" lvl="0" marL="0" rtl="0" algn="l">
              <a:lnSpc>
                <a:spcPct val="40000"/>
              </a:lnSpc>
              <a:spcBef>
                <a:spcPts val="0"/>
              </a:spcBef>
              <a:spcAft>
                <a:spcPts val="0"/>
              </a:spcAft>
              <a:buClr>
                <a:schemeClr val="dk1"/>
              </a:buClr>
              <a:buSzPts val="300"/>
              <a:buNone/>
            </a:pPr>
            <a:r>
              <a:t/>
            </a:r>
            <a:endParaRPr sz="100"/>
          </a:p>
        </p:txBody>
      </p:sp>
      <p:sp>
        <p:nvSpPr>
          <p:cNvPr id="2158" name="Google Shape;2158;p4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p5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0" name="Google Shape;2200;p5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90000"/>
              </a:lnSpc>
              <a:spcBef>
                <a:spcPts val="0"/>
              </a:spcBef>
              <a:spcAft>
                <a:spcPts val="0"/>
              </a:spcAft>
              <a:buClr>
                <a:schemeClr val="dk1"/>
              </a:buClr>
              <a:buSzPts val="1110"/>
              <a:buNone/>
            </a:pPr>
            <a:r>
              <a:rPr lang="fr-FR" sz="1000"/>
              <a:t>Voilà, votre smartphone ou votre ordinateur a bien vécu, mais maintenant vous décidez de vous séparer ! </a:t>
            </a:r>
            <a:r>
              <a:rPr i="1" lang="fr-FR" sz="1000"/>
              <a:t>[Clic]</a:t>
            </a:r>
            <a:r>
              <a:rPr lang="fr-FR" sz="1000"/>
              <a:t> Souvent, en fin d’usage, par exemple quand l’appareil est cassé, il a la fâcheuse tendance à finir à attendre des années… </a:t>
            </a:r>
            <a:r>
              <a:rPr i="1" lang="fr-FR" sz="1000"/>
              <a:t>[Clic]</a:t>
            </a:r>
            <a:r>
              <a:rPr lang="fr-FR" sz="1000"/>
              <a:t> dans une armoire ! Alors que</a:t>
            </a:r>
            <a:r>
              <a:rPr i="1" lang="fr-FR" sz="1000"/>
              <a:t> [Clic]</a:t>
            </a:r>
            <a:r>
              <a:rPr lang="fr-FR" sz="1000"/>
              <a:t> une petite réparation permet bien souvent de lui donner une nouvelle vie : pensez au petit neveu dont cela pourrait devenir le premier smartphone, et à qui ses parents n’auront donc pas besoin d’acheter un appareil neuf mais simplement de payer une dernière réparation. Probable que les seules fonctionnalités textos et internet soient déjà un grand changement pour lui, et qu’il vivra très bien sans les dernières applications. Alors donnez, vendez ou achetez d’occasion : Réutiliser, c’est ça !</a:t>
            </a:r>
            <a:endParaRPr sz="1000"/>
          </a:p>
          <a:p>
            <a:pPr indent="0" lvl="0" marL="0" rtl="0" algn="l">
              <a:lnSpc>
                <a:spcPct val="90000"/>
              </a:lnSpc>
              <a:spcBef>
                <a:spcPts val="0"/>
              </a:spcBef>
              <a:spcAft>
                <a:spcPts val="0"/>
              </a:spcAft>
              <a:buClr>
                <a:schemeClr val="dk1"/>
              </a:buClr>
              <a:buSzPts val="1110"/>
              <a:buNone/>
            </a:pPr>
            <a:r>
              <a:t/>
            </a:r>
            <a:endParaRPr sz="1000"/>
          </a:p>
          <a:p>
            <a:pPr indent="0" lvl="0" marL="0" rtl="0" algn="l">
              <a:lnSpc>
                <a:spcPct val="90000"/>
              </a:lnSpc>
              <a:spcBef>
                <a:spcPts val="0"/>
              </a:spcBef>
              <a:spcAft>
                <a:spcPts val="0"/>
              </a:spcAft>
              <a:buClr>
                <a:schemeClr val="dk1"/>
              </a:buClr>
              <a:buSzPts val="1110"/>
              <a:buNone/>
            </a:pPr>
            <a:r>
              <a:rPr lang="fr-FR" sz="1000"/>
              <a:t>Et une fois que votre appareil a vraiment rendu l’âme et qu’il est temps de s’en débarrasser </a:t>
            </a:r>
            <a:r>
              <a:rPr i="1" lang="fr-FR" sz="1000"/>
              <a:t>[Clic]</a:t>
            </a:r>
            <a:r>
              <a:rPr lang="fr-FR" sz="1000"/>
              <a:t>, souvenez-vous que tous les vendeurs d’électronique ont l’obligation de reprendre et Recycler vos anciens appareils </a:t>
            </a:r>
            <a:r>
              <a:rPr i="1" lang="fr-FR" sz="1000"/>
              <a:t>(c’est dans la loi !)</a:t>
            </a:r>
            <a:r>
              <a:rPr lang="fr-FR" sz="1000"/>
              <a:t> et qu’il y a dans vos équipements beaucoup de matériaux précieux qui sont très énergivores à extraire de l’environnement, et beaucoup moins à recycler. </a:t>
            </a:r>
            <a:r>
              <a:rPr i="1" lang="fr-FR" sz="1000"/>
              <a:t>[Clic]</a:t>
            </a:r>
            <a:endParaRPr sz="1000"/>
          </a:p>
          <a:p>
            <a:pPr indent="0" lvl="0" marL="0" rtl="0" algn="l">
              <a:lnSpc>
                <a:spcPct val="90000"/>
              </a:lnSpc>
              <a:spcBef>
                <a:spcPts val="0"/>
              </a:spcBef>
              <a:spcAft>
                <a:spcPts val="0"/>
              </a:spcAft>
              <a:buClr>
                <a:schemeClr val="dk1"/>
              </a:buClr>
              <a:buSzPts val="1110"/>
              <a:buNone/>
            </a:pPr>
            <a:r>
              <a:t/>
            </a:r>
            <a:endParaRPr i="1" sz="1000"/>
          </a:p>
          <a:p>
            <a:pPr indent="0" lvl="0" marL="0" rtl="0" algn="l">
              <a:lnSpc>
                <a:spcPct val="90000"/>
              </a:lnSpc>
              <a:spcBef>
                <a:spcPts val="0"/>
              </a:spcBef>
              <a:spcAft>
                <a:spcPts val="0"/>
              </a:spcAft>
              <a:buClr>
                <a:schemeClr val="dk1"/>
              </a:buClr>
              <a:buSzPts val="1110"/>
              <a:buNone/>
            </a:pPr>
            <a:r>
              <a:t/>
            </a:r>
            <a:endParaRPr i="1" sz="1000"/>
          </a:p>
          <a:p>
            <a:pPr indent="0" lvl="0" marL="0" rtl="0" algn="l">
              <a:lnSpc>
                <a:spcPct val="90000"/>
              </a:lnSpc>
              <a:spcBef>
                <a:spcPts val="0"/>
              </a:spcBef>
              <a:spcAft>
                <a:spcPts val="0"/>
              </a:spcAft>
              <a:buClr>
                <a:srgbClr val="595959"/>
              </a:buClr>
              <a:buSzPts val="1110"/>
              <a:buNone/>
            </a:pPr>
            <a:r>
              <a:rPr b="1" i="1" lang="fr-FR" sz="1000">
                <a:solidFill>
                  <a:srgbClr val="595959"/>
                </a:solidFill>
              </a:rPr>
              <a:t>-----</a:t>
            </a:r>
            <a:endParaRPr sz="1000"/>
          </a:p>
          <a:p>
            <a:pPr indent="0" lvl="0" marL="0" rtl="0" algn="l">
              <a:lnSpc>
                <a:spcPct val="90000"/>
              </a:lnSpc>
              <a:spcBef>
                <a:spcPts val="0"/>
              </a:spcBef>
              <a:spcAft>
                <a:spcPts val="0"/>
              </a:spcAft>
              <a:buClr>
                <a:schemeClr val="dk1"/>
              </a:buClr>
              <a:buSzPts val="1110"/>
              <a:buNone/>
            </a:pPr>
            <a:r>
              <a:t/>
            </a:r>
            <a:endParaRPr sz="1000">
              <a:solidFill>
                <a:srgbClr val="595959"/>
              </a:solidFill>
            </a:endParaRPr>
          </a:p>
          <a:p>
            <a:pPr indent="0" lvl="0" marL="0" rtl="0" algn="l">
              <a:lnSpc>
                <a:spcPct val="90000"/>
              </a:lnSpc>
              <a:spcBef>
                <a:spcPts val="0"/>
              </a:spcBef>
              <a:spcAft>
                <a:spcPts val="0"/>
              </a:spcAft>
              <a:buClr>
                <a:srgbClr val="595959"/>
              </a:buClr>
              <a:buSzPts val="1110"/>
              <a:buNone/>
            </a:pPr>
            <a:r>
              <a:rPr b="1" i="1" lang="fr-FR" sz="1000">
                <a:solidFill>
                  <a:srgbClr val="595959"/>
                </a:solidFill>
              </a:rPr>
              <a:t>COMMENTAIRES</a:t>
            </a:r>
            <a:endParaRPr i="1" sz="1000">
              <a:solidFill>
                <a:srgbClr val="595959"/>
              </a:solidFill>
            </a:endParaRPr>
          </a:p>
          <a:p>
            <a:pPr indent="0" lvl="0" marL="0" rtl="0" algn="l">
              <a:lnSpc>
                <a:spcPct val="90000"/>
              </a:lnSpc>
              <a:spcBef>
                <a:spcPts val="0"/>
              </a:spcBef>
              <a:spcAft>
                <a:spcPts val="0"/>
              </a:spcAft>
              <a:buClr>
                <a:schemeClr val="dk1"/>
              </a:buClr>
              <a:buSzPts val="1110"/>
              <a:buNone/>
            </a:pPr>
            <a:r>
              <a:t/>
            </a:r>
            <a:endParaRPr sz="1000"/>
          </a:p>
          <a:p>
            <a:pPr indent="0" lvl="0" marL="0" rtl="0" algn="l">
              <a:lnSpc>
                <a:spcPct val="90000"/>
              </a:lnSpc>
              <a:spcBef>
                <a:spcPts val="0"/>
              </a:spcBef>
              <a:spcAft>
                <a:spcPts val="0"/>
              </a:spcAft>
              <a:buClr>
                <a:schemeClr val="dk1"/>
              </a:buClr>
              <a:buSzPts val="1110"/>
              <a:buNone/>
            </a:pPr>
            <a:r>
              <a:rPr i="1" lang="fr-FR" sz="1000"/>
              <a:t>https://www.legifrance.gouv.fr/affichTexte.do?cidTexte=JORFTEXT000029583053&amp;dateTexte=20181028</a:t>
            </a:r>
            <a:endParaRPr sz="1000"/>
          </a:p>
        </p:txBody>
      </p:sp>
      <p:sp>
        <p:nvSpPr>
          <p:cNvPr id="2201" name="Google Shape;2201;p5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446" name="Google Shape;446;p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p5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8" name="Google Shape;2228;p5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Clr>
                <a:srgbClr val="595959"/>
              </a:buClr>
              <a:buSzPts val="900"/>
              <a:buNone/>
            </a:pPr>
            <a:r>
              <a:rPr lang="fr-FR" sz="1000"/>
              <a:t>Maintenant que nous avons réduit l’empreinte carbone de nos appareils, que faut-il faire en priorité pour réduire nos usages et la façon dont on sollicite les infrastructures ? </a:t>
            </a:r>
            <a:r>
              <a:rPr i="1" lang="fr-FR" sz="1000"/>
              <a:t>[Clic]</a:t>
            </a:r>
            <a:endParaRPr sz="1000"/>
          </a:p>
          <a:p>
            <a:pPr indent="0" lvl="0" marL="0" rtl="0" algn="l">
              <a:lnSpc>
                <a:spcPct val="80000"/>
              </a:lnSpc>
              <a:spcBef>
                <a:spcPts val="0"/>
              </a:spcBef>
              <a:spcAft>
                <a:spcPts val="0"/>
              </a:spcAft>
              <a:buClr>
                <a:srgbClr val="595959"/>
              </a:buClr>
              <a:buSzPts val="900"/>
              <a:buNone/>
            </a:pPr>
            <a:r>
              <a:t/>
            </a:r>
            <a:endParaRPr sz="1000"/>
          </a:p>
          <a:p>
            <a:pPr indent="0" lvl="0" marL="0" rtl="0" algn="l">
              <a:lnSpc>
                <a:spcPct val="80000"/>
              </a:lnSpc>
              <a:spcBef>
                <a:spcPts val="0"/>
              </a:spcBef>
              <a:spcAft>
                <a:spcPts val="0"/>
              </a:spcAft>
              <a:buClr>
                <a:srgbClr val="595959"/>
              </a:buClr>
              <a:buSzPts val="900"/>
              <a:buNone/>
            </a:pPr>
            <a:r>
              <a:rPr lang="fr-FR" sz="1000"/>
              <a:t>Les ¾ du trafic sur internet sont dus au visionnage de vidéos. Pourquoi ? Parce qu’une vidéo est très lourde à stocker et à acheminer, parce que nos forfaits mobiles nous entraînent à consommer de plus en plus pour le même prix, et aussi parce que nous avons de plus en plus d’outils pour en regarder par internet, y compris désormais la télé dans le salon qui est connectée. Alors toutes ces vidéos sont-elles vraiment utiles ? </a:t>
            </a:r>
            <a:r>
              <a:rPr i="1" lang="fr-FR" sz="1000"/>
              <a:t>[Clic]</a:t>
            </a:r>
            <a:r>
              <a:rPr lang="fr-FR" sz="1000"/>
              <a:t> Notamment celles de gentils petits minous (ou de gros matous) ! Et si vous voulez regarder une vidéo plusieurs fois, téléchargez-la sur votre ordinateur, cela évitera qu’elle refasse le trajet depuis le serveur jusqu’à vous à chaque fois que vous la lancerez.</a:t>
            </a:r>
            <a:endParaRPr sz="1000"/>
          </a:p>
          <a:p>
            <a:pPr indent="0" lvl="0" marL="0" rtl="0" algn="l">
              <a:lnSpc>
                <a:spcPct val="80000"/>
              </a:lnSpc>
              <a:spcBef>
                <a:spcPts val="0"/>
              </a:spcBef>
              <a:spcAft>
                <a:spcPts val="0"/>
              </a:spcAft>
              <a:buClr>
                <a:schemeClr val="dk1"/>
              </a:buClr>
              <a:buSzPts val="1110"/>
              <a:buNone/>
            </a:pPr>
            <a:r>
              <a:t/>
            </a:r>
            <a:endParaRPr i="1" sz="1000"/>
          </a:p>
          <a:p>
            <a:pPr indent="0" lvl="0" marL="0" rtl="0" algn="l">
              <a:lnSpc>
                <a:spcPct val="80000"/>
              </a:lnSpc>
              <a:spcBef>
                <a:spcPts val="0"/>
              </a:spcBef>
              <a:spcAft>
                <a:spcPts val="0"/>
              </a:spcAft>
              <a:buClr>
                <a:schemeClr val="dk1"/>
              </a:buClr>
              <a:buSzPts val="1110"/>
              <a:buNone/>
            </a:pPr>
            <a:r>
              <a:t/>
            </a:r>
            <a:endParaRPr i="1" sz="1000"/>
          </a:p>
          <a:p>
            <a:pPr indent="0" lvl="0" marL="0" rtl="0" algn="l">
              <a:lnSpc>
                <a:spcPct val="80000"/>
              </a:lnSpc>
              <a:spcBef>
                <a:spcPts val="0"/>
              </a:spcBef>
              <a:spcAft>
                <a:spcPts val="0"/>
              </a:spcAft>
              <a:buClr>
                <a:srgbClr val="595959"/>
              </a:buClr>
              <a:buSzPts val="1110"/>
              <a:buNone/>
            </a:pPr>
            <a:r>
              <a:rPr b="1" i="1" lang="fr-FR" sz="1000">
                <a:solidFill>
                  <a:srgbClr val="595959"/>
                </a:solidFill>
              </a:rPr>
              <a:t>-----</a:t>
            </a:r>
            <a:endParaRPr sz="1000"/>
          </a:p>
          <a:p>
            <a:pPr indent="0" lvl="0" marL="0" rtl="0" algn="l">
              <a:lnSpc>
                <a:spcPct val="80000"/>
              </a:lnSpc>
              <a:spcBef>
                <a:spcPts val="0"/>
              </a:spcBef>
              <a:spcAft>
                <a:spcPts val="0"/>
              </a:spcAft>
              <a:buClr>
                <a:schemeClr val="dk1"/>
              </a:buClr>
              <a:buSzPts val="1110"/>
              <a:buNone/>
            </a:pPr>
            <a:r>
              <a:t/>
            </a:r>
            <a:endParaRPr sz="1000">
              <a:solidFill>
                <a:srgbClr val="595959"/>
              </a:solidFill>
            </a:endParaRPr>
          </a:p>
          <a:p>
            <a:pPr indent="0" lvl="0" marL="0" rtl="0" algn="l">
              <a:lnSpc>
                <a:spcPct val="80000"/>
              </a:lnSpc>
              <a:spcBef>
                <a:spcPts val="0"/>
              </a:spcBef>
              <a:spcAft>
                <a:spcPts val="0"/>
              </a:spcAft>
              <a:buClr>
                <a:srgbClr val="595959"/>
              </a:buClr>
              <a:buSzPts val="1110"/>
              <a:buNone/>
            </a:pPr>
            <a:r>
              <a:rPr b="1" i="1" lang="fr-FR" sz="1000">
                <a:solidFill>
                  <a:srgbClr val="595959"/>
                </a:solidFill>
              </a:rPr>
              <a:t>COMMENTAIRES</a:t>
            </a:r>
            <a:endParaRPr i="1" sz="1000">
              <a:solidFill>
                <a:srgbClr val="595959"/>
              </a:solidFill>
            </a:endParaRPr>
          </a:p>
          <a:p>
            <a:pPr indent="0" lvl="0" marL="0" rtl="0" algn="l">
              <a:lnSpc>
                <a:spcPct val="80000"/>
              </a:lnSpc>
              <a:spcBef>
                <a:spcPts val="0"/>
              </a:spcBef>
              <a:spcAft>
                <a:spcPts val="0"/>
              </a:spcAft>
              <a:buClr>
                <a:schemeClr val="dk1"/>
              </a:buClr>
              <a:buSzPts val="1110"/>
              <a:buNone/>
            </a:pPr>
            <a:r>
              <a:t/>
            </a:r>
            <a:endParaRPr i="1" sz="1000"/>
          </a:p>
          <a:p>
            <a:pPr indent="0" lvl="0" marL="0" rtl="0" algn="l">
              <a:lnSpc>
                <a:spcPct val="80000"/>
              </a:lnSpc>
              <a:spcBef>
                <a:spcPts val="0"/>
              </a:spcBef>
              <a:spcAft>
                <a:spcPts val="0"/>
              </a:spcAft>
              <a:buClr>
                <a:schemeClr val="dk1"/>
              </a:buClr>
              <a:buSzPts val="1110"/>
              <a:buNone/>
            </a:pPr>
            <a:r>
              <a:rPr i="1" lang="fr-FR" sz="1000"/>
              <a:t>Émissions Carbone d’une vidéo (France) : </a:t>
            </a:r>
            <a:endParaRPr sz="1000"/>
          </a:p>
          <a:p>
            <a:pPr indent="0" lvl="0" marL="0" rtl="0" algn="l">
              <a:lnSpc>
                <a:spcPct val="80000"/>
              </a:lnSpc>
              <a:spcBef>
                <a:spcPts val="0"/>
              </a:spcBef>
              <a:spcAft>
                <a:spcPts val="0"/>
              </a:spcAft>
              <a:buClr>
                <a:schemeClr val="dk1"/>
              </a:buClr>
              <a:buSzPts val="1110"/>
              <a:buNone/>
            </a:pPr>
            <a:r>
              <a:rPr b="1" i="1" lang="fr-FR" sz="1000"/>
              <a:t>10 minutes de vidéo YouTube : 2,5 g CO</a:t>
            </a:r>
            <a:r>
              <a:rPr b="1" baseline="-25000" i="1" lang="fr-FR" sz="1000"/>
              <a:t>2</a:t>
            </a:r>
            <a:endParaRPr baseline="-25000" i="1" sz="1000"/>
          </a:p>
          <a:p>
            <a:pPr indent="0" lvl="0" marL="0" rtl="0" algn="l">
              <a:lnSpc>
                <a:spcPct val="80000"/>
              </a:lnSpc>
              <a:spcBef>
                <a:spcPts val="0"/>
              </a:spcBef>
              <a:spcAft>
                <a:spcPts val="0"/>
              </a:spcAft>
              <a:buClr>
                <a:schemeClr val="dk1"/>
              </a:buClr>
              <a:buSzPts val="1110"/>
              <a:buNone/>
            </a:pPr>
            <a:r>
              <a:rPr b="1" i="1" lang="fr-FR" sz="1000"/>
              <a:t>130 minutes de vidéo Netflix : 24 g CO</a:t>
            </a:r>
            <a:r>
              <a:rPr b="1" baseline="-25000" i="1" lang="fr-FR" sz="1000"/>
              <a:t>2</a:t>
            </a:r>
            <a:r>
              <a:rPr b="1" i="1" lang="fr-FR" sz="1000"/>
              <a:t> </a:t>
            </a:r>
            <a:endParaRPr i="1" sz="1000"/>
          </a:p>
          <a:p>
            <a:pPr indent="0" lvl="0" marL="0" rtl="0" algn="l">
              <a:lnSpc>
                <a:spcPct val="80000"/>
              </a:lnSpc>
              <a:spcBef>
                <a:spcPts val="0"/>
              </a:spcBef>
              <a:spcAft>
                <a:spcPts val="0"/>
              </a:spcAft>
              <a:buClr>
                <a:schemeClr val="dk1"/>
              </a:buClr>
              <a:buSzPts val="1110"/>
              <a:buNone/>
            </a:pPr>
            <a:r>
              <a:rPr i="1" lang="fr-FR" sz="1000"/>
              <a:t>(Calculs sur la base du modèle 1byte du Shift, des émissions d’1kWh de l’ADEME (57,1 g) et de la consommation de données des flux selon https://toolstud.io/video/filesize.php )</a:t>
            </a:r>
            <a:endParaRPr sz="1000"/>
          </a:p>
          <a:p>
            <a:pPr indent="0" lvl="0" marL="0" rtl="0" algn="l">
              <a:lnSpc>
                <a:spcPct val="80000"/>
              </a:lnSpc>
              <a:spcBef>
                <a:spcPts val="0"/>
              </a:spcBef>
              <a:spcAft>
                <a:spcPts val="0"/>
              </a:spcAft>
              <a:buClr>
                <a:schemeClr val="dk1"/>
              </a:buClr>
              <a:buSzPts val="1110"/>
              <a:buNone/>
            </a:pPr>
            <a:r>
              <a:rPr i="1" lang="fr-FR" sz="1000"/>
              <a:t>Émissions Carbone YouTube = 219 millions de t CO</a:t>
            </a:r>
            <a:r>
              <a:rPr baseline="-25000" i="1" lang="fr-FR" sz="1000"/>
              <a:t>2</a:t>
            </a:r>
            <a:r>
              <a:rPr i="1" lang="fr-FR" sz="1000"/>
              <a:t> i.e. 10% de l’usage du numérique dans le monde en 2015 (d’après un rapport de la Global e-Sustainability Initiative)</a:t>
            </a:r>
            <a:endParaRPr sz="1000"/>
          </a:p>
          <a:p>
            <a:pPr indent="0" lvl="0" marL="0" rtl="0" algn="l">
              <a:lnSpc>
                <a:spcPct val="80000"/>
              </a:lnSpc>
              <a:spcBef>
                <a:spcPts val="0"/>
              </a:spcBef>
              <a:spcAft>
                <a:spcPts val="0"/>
              </a:spcAft>
              <a:buClr>
                <a:schemeClr val="dk1"/>
              </a:buClr>
              <a:buSzPts val="1110"/>
              <a:buNone/>
            </a:pPr>
            <a:r>
              <a:rPr i="1" lang="fr-FR" sz="1000"/>
              <a:t>Netflix, c’est 10 à 15% de la bande passante mondiale (à peu près l’empreinte carbone du plus gros cimentier mondial. Source : J-M. Jancovici - France Culture, 17/10/2018)</a:t>
            </a:r>
            <a:endParaRPr sz="1000"/>
          </a:p>
          <a:p>
            <a:pPr indent="0" lvl="0" marL="0" rtl="0" algn="l">
              <a:lnSpc>
                <a:spcPct val="80000"/>
              </a:lnSpc>
              <a:spcBef>
                <a:spcPts val="0"/>
              </a:spcBef>
              <a:spcAft>
                <a:spcPts val="0"/>
              </a:spcAft>
              <a:buSzPts val="1400"/>
              <a:buNone/>
            </a:pPr>
            <a:r>
              <a:t/>
            </a:r>
            <a:endParaRPr/>
          </a:p>
        </p:txBody>
      </p:sp>
      <p:sp>
        <p:nvSpPr>
          <p:cNvPr id="2229" name="Google Shape;2229;p5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5" name="Shape 2255"/>
        <p:cNvGrpSpPr/>
        <p:nvPr/>
      </p:nvGrpSpPr>
      <p:grpSpPr>
        <a:xfrm>
          <a:off x="0" y="0"/>
          <a:ext cx="0" cy="0"/>
          <a:chOff x="0" y="0"/>
          <a:chExt cx="0" cy="0"/>
        </a:xfrm>
      </p:grpSpPr>
      <p:sp>
        <p:nvSpPr>
          <p:cNvPr id="2256" name="Google Shape;2256;p5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7" name="Google Shape;2257;p5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rgbClr val="595959"/>
              </a:buClr>
              <a:buSzPts val="900"/>
              <a:buNone/>
            </a:pPr>
            <a:r>
              <a:rPr lang="fr-FR" sz="800"/>
              <a:t>Une dernière chose qu’il faut faire une fois qu’on a fait toutes les autres : quand nous stockons nos données sur Internet, </a:t>
            </a:r>
            <a:r>
              <a:rPr i="1" lang="fr-FR" sz="800"/>
              <a:t>[Clic] </a:t>
            </a:r>
            <a:r>
              <a:rPr lang="fr-FR" sz="800"/>
              <a:t>cela signifie qu’un serveur, quelque part dans le monde, doit reste allumé et refroidi en permanence pour que nous puissions y avoir accès 24h/24. Donc plus nous stockons dans nos boîtes mails et autres drives, plus cela génère des GES. Vous faites régulièrement le ménage chez vous ? Vous videz régulièrement cette chose ancestrale en bas de chez vous et qu’on appelait boîte aux lettres ? </a:t>
            </a:r>
            <a:r>
              <a:rPr i="1" lang="fr-FR" sz="800"/>
              <a:t>[Clic]</a:t>
            </a:r>
            <a:r>
              <a:rPr lang="fr-FR" sz="800"/>
              <a:t> Et bien faites pareil pour vos affaires en ligne ! Le tout est de le faire avec un peu de méthode pour ne pas y passer des heures en vain : </a:t>
            </a:r>
            <a:r>
              <a:rPr i="1" lang="fr-FR" sz="800"/>
              <a:t>[Clic]</a:t>
            </a:r>
            <a:r>
              <a:rPr lang="fr-FR" sz="800"/>
              <a:t> commencez par faire un tri parmi les emails avec pièces jointes les plus lourdes </a:t>
            </a:r>
            <a:r>
              <a:rPr i="1" lang="fr-FR" sz="800"/>
              <a:t>[Clic], </a:t>
            </a:r>
            <a:r>
              <a:rPr lang="fr-FR" sz="800"/>
              <a:t>et quand vous voudrez envoyer un fichier à des amis ou des collègues, utilisez des plateformes partagées plutôt que de l’envoyer par email. Il sera ainsi stocké une seule fois plutôt que dans chaque boite mail !</a:t>
            </a:r>
            <a:endParaRPr sz="800"/>
          </a:p>
          <a:p>
            <a:pPr indent="0" lvl="0" marL="0" rtl="0" algn="l">
              <a:lnSpc>
                <a:spcPct val="60000"/>
              </a:lnSpc>
              <a:spcBef>
                <a:spcPts val="0"/>
              </a:spcBef>
              <a:spcAft>
                <a:spcPts val="0"/>
              </a:spcAft>
              <a:buClr>
                <a:schemeClr val="dk1"/>
              </a:buClr>
              <a:buSzPts val="570"/>
              <a:buNone/>
            </a:pPr>
            <a:r>
              <a:t/>
            </a:r>
            <a:endParaRPr sz="800"/>
          </a:p>
          <a:p>
            <a:pPr indent="0" lvl="0" marL="0" rtl="0" algn="l">
              <a:lnSpc>
                <a:spcPct val="60000"/>
              </a:lnSpc>
              <a:spcBef>
                <a:spcPts val="0"/>
              </a:spcBef>
              <a:spcAft>
                <a:spcPts val="0"/>
              </a:spcAft>
              <a:buClr>
                <a:schemeClr val="dk1"/>
              </a:buClr>
              <a:buSzPts val="570"/>
              <a:buNone/>
            </a:pPr>
            <a:r>
              <a:rPr lang="fr-FR" sz="800"/>
              <a:t>Il y a évidemment bien d’autres astuces qu’on pourrait lister, mais avec ça, vous avez un exemple de comment réduire l’empreinte carbone de certains de vos biens de consommation courante. L’idée est exactement la même pour les autres, la difficulté étant que cela exige de comprendre quels sont les enjeux sur chaque type de nos précieux objets !</a:t>
            </a:r>
            <a:endParaRPr sz="800"/>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rgbClr val="595959"/>
              </a:buClr>
              <a:buSzPts val="570"/>
              <a:buNone/>
            </a:pPr>
            <a:r>
              <a:rPr b="1" i="1" lang="fr-FR" sz="800">
                <a:solidFill>
                  <a:srgbClr val="595959"/>
                </a:solidFill>
              </a:rPr>
              <a:t>-----</a:t>
            </a:r>
            <a:endParaRPr sz="800"/>
          </a:p>
          <a:p>
            <a:pPr indent="0" lvl="0" marL="0" rtl="0" algn="l">
              <a:lnSpc>
                <a:spcPct val="60000"/>
              </a:lnSpc>
              <a:spcBef>
                <a:spcPts val="0"/>
              </a:spcBef>
              <a:spcAft>
                <a:spcPts val="0"/>
              </a:spcAft>
              <a:buClr>
                <a:schemeClr val="dk1"/>
              </a:buClr>
              <a:buSzPts val="570"/>
              <a:buNone/>
            </a:pPr>
            <a:r>
              <a:t/>
            </a:r>
            <a:endParaRPr sz="800">
              <a:solidFill>
                <a:srgbClr val="595959"/>
              </a:solidFill>
            </a:endParaRPr>
          </a:p>
          <a:p>
            <a:pPr indent="0" lvl="0" marL="0" rtl="0" algn="l">
              <a:lnSpc>
                <a:spcPct val="60000"/>
              </a:lnSpc>
              <a:spcBef>
                <a:spcPts val="0"/>
              </a:spcBef>
              <a:spcAft>
                <a:spcPts val="0"/>
              </a:spcAft>
              <a:buClr>
                <a:srgbClr val="595959"/>
              </a:buClr>
              <a:buSzPts val="570"/>
              <a:buNone/>
            </a:pPr>
            <a:r>
              <a:rPr b="1" i="1" lang="fr-FR" sz="800">
                <a:solidFill>
                  <a:srgbClr val="595959"/>
                </a:solidFill>
              </a:rPr>
              <a:t>COMMENTAIRES</a:t>
            </a:r>
            <a:endParaRPr i="1" sz="800">
              <a:solidFill>
                <a:srgbClr val="595959"/>
              </a:solidFill>
            </a:endParaRPr>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chemeClr val="dk1"/>
              </a:buClr>
              <a:buSzPts val="570"/>
              <a:buNone/>
            </a:pPr>
            <a:r>
              <a:rPr b="1" i="1" lang="fr-FR" sz="800"/>
              <a:t>Sources : </a:t>
            </a:r>
            <a:endParaRPr sz="800"/>
          </a:p>
          <a:p>
            <a:pPr indent="0" lvl="0" marL="0" rtl="0" algn="l">
              <a:lnSpc>
                <a:spcPct val="60000"/>
              </a:lnSpc>
              <a:spcBef>
                <a:spcPts val="0"/>
              </a:spcBef>
              <a:spcAft>
                <a:spcPts val="0"/>
              </a:spcAft>
              <a:buClr>
                <a:schemeClr val="dk1"/>
              </a:buClr>
              <a:buSzPts val="570"/>
              <a:buNone/>
            </a:pPr>
            <a:r>
              <a:rPr i="1" lang="fr-FR" sz="800"/>
              <a:t>Durée de vie des équipements, ADEME 2012 : http://ademe.typepad.fr/files/dur%C3%A9e-de-vie-des-eee.pdf</a:t>
            </a:r>
            <a:endParaRPr sz="800"/>
          </a:p>
          <a:p>
            <a:pPr indent="0" lvl="0" marL="0" rtl="0" algn="l">
              <a:lnSpc>
                <a:spcPct val="60000"/>
              </a:lnSpc>
              <a:spcBef>
                <a:spcPts val="0"/>
              </a:spcBef>
              <a:spcAft>
                <a:spcPts val="0"/>
              </a:spcAft>
              <a:buClr>
                <a:schemeClr val="dk1"/>
              </a:buClr>
              <a:buSzPts val="570"/>
              <a:buNone/>
            </a:pPr>
            <a:r>
              <a:rPr i="1" lang="fr-FR" sz="800"/>
              <a:t>Durée d’utilisation des smartphones, Kantar World Panel 2016: http://www.iphon.fr/post/rapport-kantar-cycle-renouvellement)marche-montres-connectes-assistants-virtuels-tendances-875475</a:t>
            </a:r>
            <a:endParaRPr sz="800"/>
          </a:p>
          <a:p>
            <a:pPr indent="0" lvl="0" marL="0" rtl="0" algn="l">
              <a:lnSpc>
                <a:spcPct val="60000"/>
              </a:lnSpc>
              <a:spcBef>
                <a:spcPts val="0"/>
              </a:spcBef>
              <a:spcAft>
                <a:spcPts val="0"/>
              </a:spcAft>
              <a:buClr>
                <a:schemeClr val="dk1"/>
              </a:buClr>
              <a:buSzPts val="570"/>
              <a:buNone/>
            </a:pPr>
            <a:r>
              <a:rPr i="1" lang="fr-FR" sz="800"/>
              <a:t>L’empreinte des smartphones, FNE / ADEME 2017: https://ged.fne.asso.fr/silverpeas/LinkFile/Key/784c9b6d-ac63-49d5-b437-4b59ceddf931/Note_FNE_empreinte_cachee_smartphones_sept2017.pdf</a:t>
            </a:r>
            <a:endParaRPr sz="800"/>
          </a:p>
          <a:p>
            <a:pPr indent="0" lvl="0" marL="0" rtl="0" algn="l">
              <a:lnSpc>
                <a:spcPct val="60000"/>
              </a:lnSpc>
              <a:spcBef>
                <a:spcPts val="0"/>
              </a:spcBef>
              <a:spcAft>
                <a:spcPts val="0"/>
              </a:spcAft>
              <a:buClr>
                <a:schemeClr val="dk1"/>
              </a:buClr>
              <a:buSzPts val="570"/>
              <a:buNone/>
            </a:pPr>
            <a:r>
              <a:rPr i="1" lang="fr-FR" sz="800"/>
              <a:t>Emissions Youtube : Rapport Global e-Sustainability Initiative, 2015</a:t>
            </a:r>
            <a:endParaRPr sz="800"/>
          </a:p>
          <a:p>
            <a:pPr indent="0" lvl="0" marL="0" rtl="0" algn="l">
              <a:lnSpc>
                <a:spcPct val="60000"/>
              </a:lnSpc>
              <a:spcBef>
                <a:spcPts val="0"/>
              </a:spcBef>
              <a:spcAft>
                <a:spcPts val="0"/>
              </a:spcAft>
              <a:buClr>
                <a:schemeClr val="dk1"/>
              </a:buClr>
              <a:buSzPts val="570"/>
              <a:buNone/>
            </a:pPr>
            <a:r>
              <a:rPr i="1" lang="fr-FR" sz="800"/>
              <a:t>J-M. Jancovici dans « La méthode scientifique » sur France Culture le 17/10/2018 - Consommation numérique : la fabrique à CO2(.0): https://www.franceculture.fr/emissions/la-methode-scientifique/consommation-numerique-la-pompe-a-co20</a:t>
            </a:r>
            <a:endParaRPr sz="800"/>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chemeClr val="dk1"/>
              </a:buClr>
              <a:buSzPts val="570"/>
              <a:buNone/>
            </a:pPr>
            <a:r>
              <a:rPr b="1" i="1" lang="fr-FR" sz="800"/>
              <a:t>Sources : </a:t>
            </a:r>
            <a:endParaRPr sz="800"/>
          </a:p>
          <a:p>
            <a:pPr indent="0" lvl="0" marL="0" rtl="0" algn="l">
              <a:lnSpc>
                <a:spcPct val="60000"/>
              </a:lnSpc>
              <a:spcBef>
                <a:spcPts val="0"/>
              </a:spcBef>
              <a:spcAft>
                <a:spcPts val="0"/>
              </a:spcAft>
              <a:buClr>
                <a:schemeClr val="dk1"/>
              </a:buClr>
              <a:buSzPts val="570"/>
              <a:buNone/>
            </a:pPr>
            <a:r>
              <a:rPr i="1" lang="fr-FR" sz="800"/>
              <a:t>Lean ICT - pour une sobriété numérique, The Shift Project 2018 : https://theshiftproject.org/wp-content/uploads/2018/11/Rapport-final-v8-WEB.pdf</a:t>
            </a:r>
            <a:endParaRPr sz="800"/>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chemeClr val="dk1"/>
              </a:buClr>
              <a:buSzPts val="570"/>
              <a:buNone/>
            </a:pPr>
            <a:r>
              <a:rPr b="1" i="1" lang="fr-FR" sz="800"/>
              <a:t>Bonnes pratiques sur les usages (à développer)</a:t>
            </a:r>
            <a:endParaRPr sz="800"/>
          </a:p>
          <a:p>
            <a:pPr indent="0" lvl="0" marL="0" rtl="0" algn="l">
              <a:lnSpc>
                <a:spcPct val="60000"/>
              </a:lnSpc>
              <a:spcBef>
                <a:spcPts val="0"/>
              </a:spcBef>
              <a:spcAft>
                <a:spcPts val="0"/>
              </a:spcAft>
              <a:buClr>
                <a:schemeClr val="dk1"/>
              </a:buClr>
              <a:buSzPts val="570"/>
              <a:buNone/>
            </a:pPr>
            <a:r>
              <a:rPr i="1" lang="fr-FR" sz="800"/>
              <a:t>Vider ses boîtes mail / son stockage de données en ligne</a:t>
            </a:r>
            <a:endParaRPr sz="800"/>
          </a:p>
          <a:p>
            <a:pPr indent="0" lvl="0" marL="0" rtl="0" algn="l">
              <a:lnSpc>
                <a:spcPct val="60000"/>
              </a:lnSpc>
              <a:spcBef>
                <a:spcPts val="0"/>
              </a:spcBef>
              <a:spcAft>
                <a:spcPts val="0"/>
              </a:spcAft>
              <a:buClr>
                <a:schemeClr val="dk1"/>
              </a:buClr>
              <a:buSzPts val="570"/>
              <a:buNone/>
            </a:pPr>
            <a:r>
              <a:rPr i="1" lang="fr-FR" sz="800"/>
              <a:t>Se désabonner des pubs inutiles</a:t>
            </a:r>
            <a:endParaRPr sz="800"/>
          </a:p>
          <a:p>
            <a:pPr indent="0" lvl="0" marL="0" rtl="0" algn="l">
              <a:lnSpc>
                <a:spcPct val="60000"/>
              </a:lnSpc>
              <a:spcBef>
                <a:spcPts val="0"/>
              </a:spcBef>
              <a:spcAft>
                <a:spcPts val="0"/>
              </a:spcAft>
              <a:buClr>
                <a:schemeClr val="dk1"/>
              </a:buClr>
              <a:buSzPts val="570"/>
              <a:buNone/>
            </a:pPr>
            <a:r>
              <a:rPr i="1" lang="fr-FR" sz="800"/>
              <a:t>Limiter le nombre de destinataires de ses emails</a:t>
            </a:r>
            <a:endParaRPr sz="800"/>
          </a:p>
          <a:p>
            <a:pPr indent="0" lvl="0" marL="0" rtl="0" algn="l">
              <a:lnSpc>
                <a:spcPct val="60000"/>
              </a:lnSpc>
              <a:spcBef>
                <a:spcPts val="0"/>
              </a:spcBef>
              <a:spcAft>
                <a:spcPts val="0"/>
              </a:spcAft>
              <a:buClr>
                <a:schemeClr val="dk1"/>
              </a:buClr>
              <a:buSzPts val="570"/>
              <a:buNone/>
            </a:pPr>
            <a:r>
              <a:rPr i="1" lang="fr-FR" sz="800"/>
              <a:t>Exemple Guillaume A : a acheté un PC de bonne qualité (donc cher) il y a 9 ans. A joué longtemps aux derniers jeux sortis. Sur les 2 dernières années, joue aux meilleurs jeux d’il y a 3 ou 4 ans. Financièrement, c’est bien mieux rentabilisé que de renouveler tous les 4 ans un ordinateur pas cher</a:t>
            </a:r>
            <a:endParaRPr sz="800"/>
          </a:p>
          <a:p>
            <a:pPr indent="0" lvl="0" marL="0" rtl="0" algn="l">
              <a:lnSpc>
                <a:spcPct val="60000"/>
              </a:lnSpc>
              <a:spcBef>
                <a:spcPts val="0"/>
              </a:spcBef>
              <a:spcAft>
                <a:spcPts val="0"/>
              </a:spcAft>
              <a:buClr>
                <a:schemeClr val="dk1"/>
              </a:buClr>
              <a:buSzPts val="570"/>
              <a:buNone/>
            </a:pPr>
            <a:r>
              <a:rPr i="1" lang="fr-FR" sz="800"/>
              <a:t>Il semble qu’il faille en particulier limiter le nombre de terminaux avec écran. C’est certainement parce qu’il y a surconsommation d’électricité liée à l’écran + incitation au visionnage de vidéos, qui sont le gros du trafic sur internet. Mais quelle est la différence chiffrée d’empreinte d’un terminal moyen avec écran et du « même » terminal sans écran ?</a:t>
            </a:r>
            <a:endParaRPr sz="800"/>
          </a:p>
          <a:p>
            <a:pPr indent="0" lvl="0" marL="0" rtl="0" algn="l">
              <a:lnSpc>
                <a:spcPct val="60000"/>
              </a:lnSpc>
              <a:spcBef>
                <a:spcPts val="0"/>
              </a:spcBef>
              <a:spcAft>
                <a:spcPts val="0"/>
              </a:spcAft>
              <a:buClr>
                <a:schemeClr val="dk1"/>
              </a:buClr>
              <a:buSzPts val="570"/>
              <a:buNone/>
            </a:pPr>
            <a:r>
              <a:t/>
            </a:r>
            <a:endParaRPr i="1" sz="800"/>
          </a:p>
          <a:p>
            <a:pPr indent="0" lvl="0" marL="0" rtl="0" algn="l">
              <a:lnSpc>
                <a:spcPct val="60000"/>
              </a:lnSpc>
              <a:spcBef>
                <a:spcPts val="0"/>
              </a:spcBef>
              <a:spcAft>
                <a:spcPts val="0"/>
              </a:spcAft>
              <a:buClr>
                <a:schemeClr val="dk1"/>
              </a:buClr>
              <a:buSzPts val="570"/>
              <a:buNone/>
            </a:pPr>
            <a:r>
              <a:rPr b="1" i="1" lang="fr-FR" sz="800"/>
              <a:t>Icones: </a:t>
            </a:r>
            <a:endParaRPr sz="800"/>
          </a:p>
          <a:p>
            <a:pPr indent="0" lvl="0" marL="0" rtl="0" algn="l">
              <a:lnSpc>
                <a:spcPct val="60000"/>
              </a:lnSpc>
              <a:spcBef>
                <a:spcPts val="0"/>
              </a:spcBef>
              <a:spcAft>
                <a:spcPts val="0"/>
              </a:spcAft>
              <a:buClr>
                <a:schemeClr val="dk1"/>
              </a:buClr>
              <a:buSzPts val="570"/>
              <a:buNone/>
            </a:pPr>
            <a:r>
              <a:rPr i="1" lang="fr-FR" sz="800"/>
              <a:t>Tablet created by Michael Finlay from Noun Project</a:t>
            </a:r>
            <a:endParaRPr sz="800"/>
          </a:p>
          <a:p>
            <a:pPr indent="0" lvl="0" marL="0" rtl="0" algn="l">
              <a:lnSpc>
                <a:spcPct val="60000"/>
              </a:lnSpc>
              <a:spcBef>
                <a:spcPts val="0"/>
              </a:spcBef>
              <a:spcAft>
                <a:spcPts val="0"/>
              </a:spcAft>
              <a:buClr>
                <a:schemeClr val="dk1"/>
              </a:buClr>
              <a:buSzPts val="570"/>
              <a:buNone/>
            </a:pPr>
            <a:r>
              <a:rPr i="1" lang="fr-FR" sz="800"/>
              <a:t>Watch created by fredley from Noun Project</a:t>
            </a:r>
            <a:endParaRPr sz="800"/>
          </a:p>
          <a:p>
            <a:pPr indent="0" lvl="0" marL="0" rtl="0" algn="l">
              <a:lnSpc>
                <a:spcPct val="60000"/>
              </a:lnSpc>
              <a:spcBef>
                <a:spcPts val="0"/>
              </a:spcBef>
              <a:spcAft>
                <a:spcPts val="0"/>
              </a:spcAft>
              <a:buClr>
                <a:schemeClr val="dk1"/>
              </a:buClr>
              <a:buSzPts val="570"/>
              <a:buNone/>
            </a:pPr>
            <a:r>
              <a:rPr i="1" lang="fr-FR" sz="800"/>
              <a:t>TV Screen Wifi Signal by Bastien Delmare from the Noun Project</a:t>
            </a:r>
            <a:endParaRPr sz="800"/>
          </a:p>
        </p:txBody>
      </p:sp>
      <p:sp>
        <p:nvSpPr>
          <p:cNvPr id="2258" name="Google Shape;2258;p5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p5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1" name="Google Shape;2281;p5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Clr>
                <a:schemeClr val="dk1"/>
              </a:buClr>
              <a:buSzPts val="1200"/>
              <a:buNone/>
            </a:pPr>
            <a:r>
              <a:rPr lang="fr-FR"/>
              <a:t>Rappel sur les propositions. Les 3 R :</a:t>
            </a:r>
            <a:endParaRPr/>
          </a:p>
          <a:p>
            <a:pPr indent="-187793" lvl="0" marL="187793" rtl="0" algn="l">
              <a:lnSpc>
                <a:spcPct val="100000"/>
              </a:lnSpc>
              <a:spcBef>
                <a:spcPts val="0"/>
              </a:spcBef>
              <a:spcAft>
                <a:spcPts val="0"/>
              </a:spcAft>
              <a:buClr>
                <a:srgbClr val="595959"/>
              </a:buClr>
              <a:buSzPts val="900"/>
              <a:buFont typeface="Calibri"/>
              <a:buChar char="-"/>
            </a:pPr>
            <a:r>
              <a:rPr lang="fr-FR"/>
              <a:t>Réduire</a:t>
            </a:r>
            <a:endParaRPr/>
          </a:p>
          <a:p>
            <a:pPr indent="-187793" lvl="0" marL="187793" rtl="0" algn="l">
              <a:lnSpc>
                <a:spcPct val="100000"/>
              </a:lnSpc>
              <a:spcBef>
                <a:spcPts val="0"/>
              </a:spcBef>
              <a:spcAft>
                <a:spcPts val="0"/>
              </a:spcAft>
              <a:buClr>
                <a:srgbClr val="595959"/>
              </a:buClr>
              <a:buSzPts val="900"/>
              <a:buFont typeface="Calibri"/>
              <a:buChar char="-"/>
            </a:pPr>
            <a:r>
              <a:rPr lang="fr-FR"/>
              <a:t>Réutiliser</a:t>
            </a:r>
            <a:endParaRPr/>
          </a:p>
          <a:p>
            <a:pPr indent="-187793" lvl="0" marL="187793" rtl="0" algn="l">
              <a:lnSpc>
                <a:spcPct val="100000"/>
              </a:lnSpc>
              <a:spcBef>
                <a:spcPts val="0"/>
              </a:spcBef>
              <a:spcAft>
                <a:spcPts val="0"/>
              </a:spcAft>
              <a:buClr>
                <a:srgbClr val="595959"/>
              </a:buClr>
              <a:buSzPts val="900"/>
              <a:buFont typeface="Calibri"/>
              <a:buChar char="-"/>
            </a:pPr>
            <a:r>
              <a:rPr lang="fr-FR"/>
              <a:t>Recycler</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C’est comme ça que vous aurez le plus d’impact sur vos émissions de biens matériels courants et informatique</a:t>
            </a:r>
            <a:endParaRPr/>
          </a:p>
          <a:p>
            <a:pPr indent="-173385" lvl="0" marL="173385" rtl="0" algn="l">
              <a:lnSpc>
                <a:spcPct val="100000"/>
              </a:lnSpc>
              <a:spcBef>
                <a:spcPts val="0"/>
              </a:spcBef>
              <a:spcAft>
                <a:spcPts val="0"/>
              </a:spcAft>
              <a:buClr>
                <a:srgbClr val="595959"/>
              </a:buClr>
              <a:buSzPts val="900"/>
              <a:buFont typeface="Noto Sans Symbols"/>
              <a:buChar char="⇒"/>
            </a:pPr>
            <a:r>
              <a:rPr lang="fr-FR"/>
              <a:t>Diviser par deux les émissions sur les biens matériels courants et l’informatique </a:t>
            </a:r>
            <a:r>
              <a:rPr i="1" lang="fr-FR"/>
              <a:t>(sourcer / chiffrer)</a:t>
            </a:r>
            <a:endParaRPr/>
          </a:p>
          <a:p>
            <a:pPr indent="0" lvl="0" marL="0" rtl="0" algn="l">
              <a:lnSpc>
                <a:spcPct val="100000"/>
              </a:lnSpc>
              <a:spcBef>
                <a:spcPts val="0"/>
              </a:spcBef>
              <a:spcAft>
                <a:spcPts val="0"/>
              </a:spcAft>
              <a:buClr>
                <a:schemeClr val="dk1"/>
              </a:buClr>
              <a:buSzPts val="1200"/>
              <a:buNone/>
            </a:pPr>
            <a:r>
              <a:t/>
            </a:r>
            <a:endParaRPr i="1"/>
          </a:p>
        </p:txBody>
      </p:sp>
      <p:sp>
        <p:nvSpPr>
          <p:cNvPr id="2282" name="Google Shape;2282;p5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5" name="Shape 2325"/>
        <p:cNvGrpSpPr/>
        <p:nvPr/>
      </p:nvGrpSpPr>
      <p:grpSpPr>
        <a:xfrm>
          <a:off x="0" y="0"/>
          <a:ext cx="0" cy="0"/>
          <a:chOff x="0" y="0"/>
          <a:chExt cx="0" cy="0"/>
        </a:xfrm>
      </p:grpSpPr>
      <p:sp>
        <p:nvSpPr>
          <p:cNvPr id="2326" name="Google Shape;2326;p5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rPr i="1" lang="fr-FR"/>
              <a:t>Transition:</a:t>
            </a:r>
            <a:endParaRPr/>
          </a:p>
          <a:p>
            <a:pPr indent="0" lvl="0" marL="0" rtl="0" algn="l">
              <a:lnSpc>
                <a:spcPct val="100000"/>
              </a:lnSpc>
              <a:spcBef>
                <a:spcPts val="0"/>
              </a:spcBef>
              <a:spcAft>
                <a:spcPts val="0"/>
              </a:spcAft>
              <a:buSzPts val="1400"/>
              <a:buNone/>
            </a:pPr>
            <a:r>
              <a:rPr lang="fr-FR"/>
              <a:t>« Maintenant on va parler de ce qu’on peut faire dans le domaine du logement. Alors </a:t>
            </a:r>
            <a:r>
              <a:rPr i="1" lang="fr-FR"/>
              <a:t>[nom autre conférencier]</a:t>
            </a:r>
            <a:r>
              <a:rPr i="0" lang="fr-FR"/>
              <a:t> comment tu fais de l’éco-conduite de ton logement ? »</a:t>
            </a:r>
            <a:endParaRPr/>
          </a:p>
        </p:txBody>
      </p:sp>
      <p:sp>
        <p:nvSpPr>
          <p:cNvPr id="2327" name="Google Shape;2327;p5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7" name="Shape 2337"/>
        <p:cNvGrpSpPr/>
        <p:nvPr/>
      </p:nvGrpSpPr>
      <p:grpSpPr>
        <a:xfrm>
          <a:off x="0" y="0"/>
          <a:ext cx="0" cy="0"/>
          <a:chOff x="0" y="0"/>
          <a:chExt cx="0" cy="0"/>
        </a:xfrm>
      </p:grpSpPr>
      <p:sp>
        <p:nvSpPr>
          <p:cNvPr id="2338" name="Google Shape;2338;p5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9" name="Google Shape;2339;p5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SzPts val="1400"/>
              <a:buNone/>
            </a:pPr>
            <a:r>
              <a:rPr lang="fr-FR"/>
              <a:t>Quelles solutions pour le bâtiment ? </a:t>
            </a:r>
            <a:endParaRPr/>
          </a:p>
          <a:p>
            <a:pPr indent="0" lvl="0" marL="0" rtl="0" algn="l">
              <a:lnSpc>
                <a:spcPct val="100000"/>
              </a:lnSpc>
              <a:spcBef>
                <a:spcPts val="0"/>
              </a:spcBef>
              <a:spcAft>
                <a:spcPts val="0"/>
              </a:spcAft>
              <a:buSzPts val="1400"/>
              <a:buNone/>
            </a:pPr>
            <a:r>
              <a:rPr lang="fr-FR"/>
              <a:t>Nous ne parlerons ici que des bâtiments de </a:t>
            </a:r>
            <a:r>
              <a:rPr b="1" lang="fr-FR"/>
              <a:t>logement</a:t>
            </a:r>
            <a:r>
              <a:rPr lang="fr-FR"/>
              <a:t>, et des seuls GES émis par ces bâtiments en </a:t>
            </a:r>
            <a:r>
              <a:rPr b="1" lang="fr-FR"/>
              <a:t>fonctionnement</a:t>
            </a:r>
            <a:r>
              <a:rPr lang="fr-FR"/>
              <a:t>, pas des GES dus à leur construction (ces émissions pouvant être rattachées au secteur de la </a:t>
            </a:r>
            <a:r>
              <a:rPr b="1" lang="fr-FR"/>
              <a:t>Construction &amp; gros œuvre</a:t>
            </a:r>
            <a:r>
              <a:rPr lang="fr-FR"/>
              <a:t>). Donc on part en fait d’un bâtiment de logement, comme une maison, déjà construite, et on se demande comment réduire ses émissions.</a:t>
            </a:r>
            <a:endParaRPr/>
          </a:p>
          <a:p>
            <a:pPr indent="0" lvl="0" marL="0" rtl="0" algn="l">
              <a:lnSpc>
                <a:spcPct val="100000"/>
              </a:lnSpc>
              <a:spcBef>
                <a:spcPts val="0"/>
              </a:spcBef>
              <a:spcAft>
                <a:spcPts val="0"/>
              </a:spcAft>
              <a:buSzPts val="1400"/>
              <a:buNone/>
            </a:pPr>
            <a:r>
              <a:rPr lang="fr-FR"/>
              <a:t>Alors la question que je vous pose est la suivante : pour votre maison, votre appartement, quel est à votre avis le poste le plus émissif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40" name="Google Shape;2340;p5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p5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2" name="Google Shape;2362;p5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50000"/>
              </a:lnSpc>
              <a:spcBef>
                <a:spcPts val="0"/>
              </a:spcBef>
              <a:spcAft>
                <a:spcPts val="0"/>
              </a:spcAft>
              <a:buSzPts val="1400"/>
              <a:buNone/>
            </a:pPr>
            <a:r>
              <a:rPr lang="fr-FR" sz="630">
                <a:solidFill>
                  <a:srgbClr val="595959"/>
                </a:solidFill>
              </a:rPr>
              <a:t>Et the winner is… le chauffage, et de très loin avec 78%. </a:t>
            </a:r>
            <a:endParaRPr sz="630"/>
          </a:p>
          <a:p>
            <a:pPr indent="0" lvl="0" marL="0" rtl="0" algn="l">
              <a:lnSpc>
                <a:spcPct val="50000"/>
              </a:lnSpc>
              <a:spcBef>
                <a:spcPts val="0"/>
              </a:spcBef>
              <a:spcAft>
                <a:spcPts val="0"/>
              </a:spcAft>
              <a:buSzPts val="1400"/>
              <a:buNone/>
            </a:pPr>
            <a:r>
              <a:rPr lang="fr-FR" sz="630">
                <a:solidFill>
                  <a:srgbClr val="595959"/>
                </a:solidFill>
              </a:rPr>
              <a:t>Alors pourquoi émet-on autant de CO</a:t>
            </a:r>
            <a:r>
              <a:rPr baseline="-25000" lang="fr-FR" sz="630">
                <a:solidFill>
                  <a:srgbClr val="595959"/>
                </a:solidFill>
              </a:rPr>
              <a:t>2</a:t>
            </a:r>
            <a:r>
              <a:rPr lang="fr-FR" sz="630">
                <a:solidFill>
                  <a:srgbClr val="595959"/>
                </a:solidFill>
              </a:rPr>
              <a:t> en France pour le chauffage domestique ? Parce qu’en France, on se chauffe beaucoup au gaz et au fioul, et non à l’électricité, qui est peu carbonée en France mais qui, en quantité d’énergie consommée pour le chauffage des logements, n’arrive qu’en 3</a:t>
            </a:r>
            <a:r>
              <a:rPr baseline="30000" lang="fr-FR" sz="630">
                <a:solidFill>
                  <a:srgbClr val="595959"/>
                </a:solidFill>
              </a:rPr>
              <a:t>ème</a:t>
            </a:r>
            <a:r>
              <a:rPr lang="fr-FR" sz="630">
                <a:solidFill>
                  <a:srgbClr val="595959"/>
                </a:solidFill>
              </a:rPr>
              <a:t> position derrière le gaz et le bois.</a:t>
            </a:r>
            <a:endParaRPr/>
          </a:p>
          <a:p>
            <a:pPr indent="0" lvl="0" marL="0" rtl="0" algn="l">
              <a:lnSpc>
                <a:spcPct val="50000"/>
              </a:lnSpc>
              <a:spcBef>
                <a:spcPts val="0"/>
              </a:spcBef>
              <a:spcAft>
                <a:spcPts val="0"/>
              </a:spcAft>
              <a:buSzPts val="1400"/>
              <a:buNone/>
            </a:pPr>
            <a:r>
              <a:t/>
            </a:r>
            <a:endParaRPr sz="630">
              <a:solidFill>
                <a:srgbClr val="595959"/>
              </a:solidFill>
            </a:endParaRPr>
          </a:p>
          <a:p>
            <a:pPr indent="0" lvl="0" marL="0" rtl="0" algn="l">
              <a:lnSpc>
                <a:spcPct val="50000"/>
              </a:lnSpc>
              <a:spcBef>
                <a:spcPts val="0"/>
              </a:spcBef>
              <a:spcAft>
                <a:spcPts val="0"/>
              </a:spcAft>
              <a:buSzPts val="1400"/>
              <a:buNone/>
            </a:pPr>
            <a:r>
              <a:rPr lang="fr-FR" sz="630">
                <a:solidFill>
                  <a:srgbClr val="595959"/>
                </a:solidFill>
              </a:rPr>
              <a:t>SUISSE </a:t>
            </a:r>
            <a:endParaRPr/>
          </a:p>
          <a:p>
            <a:pPr indent="0" lvl="0" marL="0" rtl="0" algn="l">
              <a:lnSpc>
                <a:spcPct val="50000"/>
              </a:lnSpc>
              <a:spcBef>
                <a:spcPts val="0"/>
              </a:spcBef>
              <a:spcAft>
                <a:spcPts val="0"/>
              </a:spcAft>
              <a:buSzPts val="1400"/>
              <a:buNone/>
            </a:pPr>
            <a:r>
              <a:rPr lang="fr-FR" sz="770" u="sng">
                <a:solidFill>
                  <a:schemeClr val="hlink"/>
                </a:solidFill>
                <a:hlinkClick r:id="rId2"/>
              </a:rPr>
              <a:t>Domaine énergétique | Office fédéral de la statistique (admin.ch)</a:t>
            </a:r>
            <a:endParaRPr sz="630">
              <a:solidFill>
                <a:srgbClr val="595959"/>
              </a:solidFill>
            </a:endParaRPr>
          </a:p>
          <a:p>
            <a:pPr indent="0" lvl="0" marL="0" rtl="0" algn="l">
              <a:lnSpc>
                <a:spcPct val="50000"/>
              </a:lnSpc>
              <a:spcBef>
                <a:spcPts val="0"/>
              </a:spcBef>
              <a:spcAft>
                <a:spcPts val="0"/>
              </a:spcAft>
              <a:buSzPts val="1400"/>
              <a:buNone/>
            </a:pPr>
            <a:r>
              <a:rPr lang="fr-FR" sz="630">
                <a:solidFill>
                  <a:srgbClr val="595959"/>
                </a:solidFill>
              </a:rPr>
              <a:t>Chauffage des logements en 2021 : </a:t>
            </a:r>
            <a:endParaRPr/>
          </a:p>
          <a:p>
            <a:pPr indent="0" lvl="0" marL="0" rtl="0" algn="l">
              <a:lnSpc>
                <a:spcPct val="50000"/>
              </a:lnSpc>
              <a:spcBef>
                <a:spcPts val="0"/>
              </a:spcBef>
              <a:spcAft>
                <a:spcPts val="0"/>
              </a:spcAft>
              <a:buSzPts val="1400"/>
              <a:buNone/>
            </a:pPr>
            <a:r>
              <a:rPr lang="fr-FR" sz="630">
                <a:solidFill>
                  <a:srgbClr val="595959"/>
                </a:solidFill>
              </a:rPr>
              <a:t>41% au mazout</a:t>
            </a:r>
            <a:endParaRPr/>
          </a:p>
          <a:p>
            <a:pPr indent="0" lvl="0" marL="0" rtl="0" algn="l">
              <a:lnSpc>
                <a:spcPct val="50000"/>
              </a:lnSpc>
              <a:spcBef>
                <a:spcPts val="0"/>
              </a:spcBef>
              <a:spcAft>
                <a:spcPts val="0"/>
              </a:spcAft>
              <a:buSzPts val="1400"/>
              <a:buNone/>
            </a:pPr>
            <a:r>
              <a:rPr lang="fr-FR" sz="630">
                <a:solidFill>
                  <a:srgbClr val="595959"/>
                </a:solidFill>
              </a:rPr>
              <a:t>18% gaz</a:t>
            </a:r>
            <a:endParaRPr/>
          </a:p>
          <a:p>
            <a:pPr indent="0" lvl="0" marL="0" rtl="0" algn="l">
              <a:lnSpc>
                <a:spcPct val="50000"/>
              </a:lnSpc>
              <a:spcBef>
                <a:spcPts val="0"/>
              </a:spcBef>
              <a:spcAft>
                <a:spcPts val="0"/>
              </a:spcAft>
              <a:buSzPts val="1400"/>
              <a:buNone/>
            </a:pPr>
            <a:r>
              <a:t/>
            </a:r>
            <a:endParaRPr sz="630"/>
          </a:p>
          <a:p>
            <a:pPr indent="0" lvl="0" marL="0" rtl="0" algn="l">
              <a:lnSpc>
                <a:spcPct val="50000"/>
              </a:lnSpc>
              <a:spcBef>
                <a:spcPts val="0"/>
              </a:spcBef>
              <a:spcAft>
                <a:spcPts val="0"/>
              </a:spcAft>
              <a:buSzPts val="1400"/>
              <a:buNone/>
            </a:pPr>
            <a:r>
              <a:t/>
            </a:r>
            <a:endParaRPr sz="630">
              <a:solidFill>
                <a:srgbClr val="595959"/>
              </a:solidFill>
            </a:endParaRPr>
          </a:p>
          <a:p>
            <a:pPr indent="0" lvl="0" marL="0" rtl="0" algn="l">
              <a:lnSpc>
                <a:spcPct val="50000"/>
              </a:lnSpc>
              <a:spcBef>
                <a:spcPts val="0"/>
              </a:spcBef>
              <a:spcAft>
                <a:spcPts val="0"/>
              </a:spcAft>
              <a:buSzPts val="1400"/>
              <a:buNone/>
            </a:pPr>
            <a:r>
              <a:rPr lang="fr-FR" sz="630"/>
              <a:t>De plus, la taille moyenne des logements a augmenté depuis 40 ans. En particulier la surface habitable par personne a presque doublé entre 1973 et 2010, passant de 23 à plus de 40 m</a:t>
            </a:r>
            <a:r>
              <a:rPr baseline="30000" lang="fr-FR" sz="630"/>
              <a:t>2</a:t>
            </a:r>
            <a:r>
              <a:rPr lang="fr-FR" sz="630"/>
              <a:t>/personne. Résultat : on a eu beau améliorer l’efficacité énergétique de nos logements </a:t>
            </a:r>
            <a:r>
              <a:rPr i="1" lang="fr-FR" sz="630"/>
              <a:t>(commentaire: plus de 350 kWh/m²/an en 1973, moins de 200 kWh/m²/an en 2008)</a:t>
            </a:r>
            <a:r>
              <a:rPr lang="fr-FR" sz="630"/>
              <a:t>, la quasi-totalité des gains par m² habitable et par personne ont été compensés par cette hausse de la surface habitable par habitant </a:t>
            </a:r>
            <a:r>
              <a:rPr i="1" lang="fr-FR" sz="630"/>
              <a:t>(commentaire : seulement 4% de gain au global en presque 35 ans !) </a:t>
            </a:r>
            <a:endParaRPr sz="630"/>
          </a:p>
          <a:p>
            <a:pPr indent="0" lvl="0" marL="0" rtl="0" algn="l">
              <a:lnSpc>
                <a:spcPct val="50000"/>
              </a:lnSpc>
              <a:spcBef>
                <a:spcPts val="0"/>
              </a:spcBef>
              <a:spcAft>
                <a:spcPts val="0"/>
              </a:spcAft>
              <a:buSzPts val="1400"/>
              <a:buNone/>
            </a:pPr>
            <a:r>
              <a:t/>
            </a:r>
            <a:endParaRPr sz="630">
              <a:solidFill>
                <a:srgbClr val="595959"/>
              </a:solidFill>
            </a:endParaRPr>
          </a:p>
          <a:p>
            <a:pPr indent="0" lvl="0" marL="0" rtl="0" algn="l">
              <a:lnSpc>
                <a:spcPct val="50000"/>
              </a:lnSpc>
              <a:spcBef>
                <a:spcPts val="0"/>
              </a:spcBef>
              <a:spcAft>
                <a:spcPts val="0"/>
              </a:spcAft>
              <a:buSzPts val="1400"/>
              <a:buNone/>
            </a:pPr>
            <a:r>
              <a:rPr lang="fr-FR" sz="630">
                <a:solidFill>
                  <a:srgbClr val="595959"/>
                </a:solidFill>
              </a:rPr>
              <a:t>Par ailleurs si on veut avoir le plus gros impact de réduction des émissions de CO</a:t>
            </a:r>
            <a:r>
              <a:rPr baseline="-25000" lang="fr-FR" sz="630">
                <a:solidFill>
                  <a:srgbClr val="595959"/>
                </a:solidFill>
              </a:rPr>
              <a:t>2</a:t>
            </a:r>
            <a:r>
              <a:rPr lang="fr-FR" sz="630">
                <a:solidFill>
                  <a:srgbClr val="595959"/>
                </a:solidFill>
              </a:rPr>
              <a:t> dues au chauffage, c’est le chauffage au fioul qu’il faut commencer par éliminer, et dans un second temps, éliminer le chauffage au gaz. Notons que cela peut (et doit) se faire parallèlement à un effort sur la réduction de la consommation d’énergie de chauffage.</a:t>
            </a:r>
            <a:endParaRPr sz="630">
              <a:solidFill>
                <a:srgbClr val="595959"/>
              </a:solidFill>
            </a:endParaRPr>
          </a:p>
          <a:p>
            <a:pPr indent="0" lvl="0" marL="0" rtl="0" algn="l">
              <a:lnSpc>
                <a:spcPct val="50000"/>
              </a:lnSpc>
              <a:spcBef>
                <a:spcPts val="0"/>
              </a:spcBef>
              <a:spcAft>
                <a:spcPts val="0"/>
              </a:spcAft>
              <a:buSzPts val="1400"/>
              <a:buNone/>
            </a:pPr>
            <a:r>
              <a:t/>
            </a:r>
            <a:endParaRPr sz="630">
              <a:solidFill>
                <a:srgbClr val="595959"/>
              </a:solidFill>
            </a:endParaRPr>
          </a:p>
          <a:p>
            <a:pPr indent="0" lvl="0" marL="0" rtl="0" algn="l">
              <a:lnSpc>
                <a:spcPct val="50000"/>
              </a:lnSpc>
              <a:spcBef>
                <a:spcPts val="0"/>
              </a:spcBef>
              <a:spcAft>
                <a:spcPts val="0"/>
              </a:spcAft>
              <a:buClr>
                <a:schemeClr val="dk1"/>
              </a:buClr>
              <a:buSzPts val="840"/>
              <a:buNone/>
            </a:pPr>
            <a:r>
              <a:t/>
            </a:r>
            <a:endParaRPr i="1" sz="630"/>
          </a:p>
          <a:p>
            <a:pPr indent="0" lvl="0" marL="0" rtl="0" algn="l">
              <a:lnSpc>
                <a:spcPct val="50000"/>
              </a:lnSpc>
              <a:spcBef>
                <a:spcPts val="0"/>
              </a:spcBef>
              <a:spcAft>
                <a:spcPts val="0"/>
              </a:spcAft>
              <a:buClr>
                <a:srgbClr val="595959"/>
              </a:buClr>
              <a:buSzPts val="839"/>
              <a:buNone/>
            </a:pPr>
            <a:r>
              <a:rPr b="1" i="1" lang="fr-FR" sz="630">
                <a:solidFill>
                  <a:srgbClr val="595959"/>
                </a:solidFill>
              </a:rPr>
              <a:t>-----</a:t>
            </a:r>
            <a:endParaRPr sz="630"/>
          </a:p>
          <a:p>
            <a:pPr indent="0" lvl="0" marL="0" rtl="0" algn="l">
              <a:lnSpc>
                <a:spcPct val="50000"/>
              </a:lnSpc>
              <a:spcBef>
                <a:spcPts val="0"/>
              </a:spcBef>
              <a:spcAft>
                <a:spcPts val="0"/>
              </a:spcAft>
              <a:buClr>
                <a:schemeClr val="dk1"/>
              </a:buClr>
              <a:buSzPts val="840"/>
              <a:buNone/>
            </a:pPr>
            <a:r>
              <a:t/>
            </a:r>
            <a:endParaRPr sz="630">
              <a:solidFill>
                <a:srgbClr val="595959"/>
              </a:solidFill>
            </a:endParaRPr>
          </a:p>
          <a:p>
            <a:pPr indent="0" lvl="0" marL="0" rtl="0" algn="l">
              <a:lnSpc>
                <a:spcPct val="50000"/>
              </a:lnSpc>
              <a:spcBef>
                <a:spcPts val="0"/>
              </a:spcBef>
              <a:spcAft>
                <a:spcPts val="0"/>
              </a:spcAft>
              <a:buClr>
                <a:srgbClr val="595959"/>
              </a:buClr>
              <a:buSzPts val="839"/>
              <a:buNone/>
            </a:pPr>
            <a:r>
              <a:rPr b="1" i="1" lang="fr-FR" sz="630">
                <a:solidFill>
                  <a:srgbClr val="595959"/>
                </a:solidFill>
              </a:rPr>
              <a:t>COMMENTAIRES</a:t>
            </a:r>
            <a:endParaRPr i="1" sz="630">
              <a:solidFill>
                <a:srgbClr val="595959"/>
              </a:solidFill>
            </a:endParaRPr>
          </a:p>
          <a:p>
            <a:pPr indent="0" lvl="0" marL="0" rtl="0" algn="l">
              <a:lnSpc>
                <a:spcPct val="50000"/>
              </a:lnSpc>
              <a:spcBef>
                <a:spcPts val="0"/>
              </a:spcBef>
              <a:spcAft>
                <a:spcPts val="0"/>
              </a:spcAft>
              <a:buClr>
                <a:srgbClr val="595959"/>
              </a:buClr>
              <a:buSzPts val="839"/>
              <a:buNone/>
            </a:pPr>
            <a:r>
              <a:rPr b="1" i="1" lang="fr-FR" sz="630">
                <a:solidFill>
                  <a:srgbClr val="595959"/>
                </a:solidFill>
              </a:rPr>
              <a:t>Périmètre France </a:t>
            </a:r>
            <a:r>
              <a:rPr i="1" lang="fr-FR" sz="630">
                <a:solidFill>
                  <a:srgbClr val="595959"/>
                </a:solidFill>
              </a:rPr>
              <a:t>- Le détail des calculs est dans les notes de slide de la diapo hors conférence. Sources principales: </a:t>
            </a:r>
            <a:endParaRPr sz="630"/>
          </a:p>
          <a:p>
            <a:pPr indent="0" lvl="0" marL="0" rtl="0" algn="l">
              <a:lnSpc>
                <a:spcPct val="50000"/>
              </a:lnSpc>
              <a:spcBef>
                <a:spcPts val="0"/>
              </a:spcBef>
              <a:spcAft>
                <a:spcPts val="0"/>
              </a:spcAft>
              <a:buSzPts val="1400"/>
              <a:buNone/>
            </a:pPr>
            <a:r>
              <a:rPr i="1" lang="fr-FR" sz="630">
                <a:solidFill>
                  <a:srgbClr val="000000"/>
                </a:solidFill>
              </a:rPr>
              <a:t>- Répartition des différentes sources de </a:t>
            </a:r>
            <a:r>
              <a:rPr b="1" i="1" lang="fr-FR" sz="630">
                <a:solidFill>
                  <a:srgbClr val="000000"/>
                </a:solidFill>
              </a:rPr>
              <a:t>l’énergie finale non corrigée des variations saisonnières e</a:t>
            </a:r>
            <a:r>
              <a:rPr i="1" lang="fr-FR" sz="630">
                <a:solidFill>
                  <a:srgbClr val="000000"/>
                </a:solidFill>
              </a:rPr>
              <a:t>n France en 2019 (source tableau 5.3.2 du Bilan énergétique 2019 = </a:t>
            </a:r>
            <a:r>
              <a:rPr i="1" lang="fr-FR" sz="630" u="sng">
                <a:solidFill>
                  <a:srgbClr val="1155CC"/>
                </a:solidFill>
                <a:hlinkClick r:id="rId3">
                  <a:extLst>
                    <a:ext uri="{A12FA001-AC4F-418D-AE19-62706E023703}">
                      <ahyp:hlinkClr val="tx"/>
                    </a:ext>
                  </a:extLst>
                </a:hlinkClick>
              </a:rPr>
              <a:t>https://www.statistiques.developpement-durable.gouv.fr/edition-numerique/bilan-energetique-2019/pdf/document.pdf</a:t>
            </a:r>
            <a:r>
              <a:rPr i="1" lang="fr-FR" sz="630">
                <a:solidFill>
                  <a:srgbClr val="000000"/>
                </a:solidFill>
              </a:rPr>
              <a:t>) :</a:t>
            </a:r>
            <a:endParaRPr sz="630">
              <a:solidFill>
                <a:srgbClr val="000000"/>
              </a:solidFill>
            </a:endParaRPr>
          </a:p>
          <a:p>
            <a:pPr indent="0" lvl="0" marL="0" rtl="0" algn="l">
              <a:lnSpc>
                <a:spcPct val="50000"/>
              </a:lnSpc>
              <a:spcBef>
                <a:spcPts val="0"/>
              </a:spcBef>
              <a:spcAft>
                <a:spcPts val="0"/>
              </a:spcAft>
              <a:buSzPts val="1400"/>
              <a:buNone/>
            </a:pPr>
            <a:r>
              <a:rPr i="1" lang="fr-FR" sz="630">
                <a:solidFill>
                  <a:srgbClr val="000000"/>
                </a:solidFill>
              </a:rPr>
              <a:t>Gaz : 11,4 Mtep ; électricité : 13,7 Mtep ; biomasse+EnR : 9,1 Mtep ; fioul : 4,3 Mtep ; réseaux de chaleur : 1,3 Mtep ; (total=39,8 Mtep)</a:t>
            </a:r>
            <a:endParaRPr sz="630">
              <a:solidFill>
                <a:srgbClr val="000000"/>
              </a:solidFill>
            </a:endParaRPr>
          </a:p>
          <a:p>
            <a:pPr indent="0" lvl="0" marL="0" rtl="0" algn="l">
              <a:lnSpc>
                <a:spcPct val="50000"/>
              </a:lnSpc>
              <a:spcBef>
                <a:spcPts val="0"/>
              </a:spcBef>
              <a:spcAft>
                <a:spcPts val="0"/>
              </a:spcAft>
              <a:buSzPts val="1400"/>
              <a:buNone/>
            </a:pPr>
            <a:br>
              <a:rPr i="1" lang="fr-FR" sz="630">
                <a:solidFill>
                  <a:srgbClr val="000000"/>
                </a:solidFill>
              </a:rPr>
            </a:br>
            <a:r>
              <a:rPr i="1" lang="fr-FR" sz="630">
                <a:solidFill>
                  <a:srgbClr val="000000"/>
                </a:solidFill>
              </a:rPr>
              <a:t>- Facteurs d’émission (en g CO</a:t>
            </a:r>
            <a:r>
              <a:rPr baseline="-25000" i="1" lang="fr-FR" sz="630">
                <a:solidFill>
                  <a:srgbClr val="000000"/>
                </a:solidFill>
              </a:rPr>
              <a:t>2</a:t>
            </a:r>
            <a:r>
              <a:rPr i="1" lang="fr-FR" sz="630">
                <a:solidFill>
                  <a:srgbClr val="000000"/>
                </a:solidFill>
              </a:rPr>
              <a:t>/kWh) pour produire de la chaleur dans les logements : Fioul=324, Gaz=227, Bois=30, Électricité (méthode mensuelle)=80, Réseau de chaleur=100 (source ADEME et Carbone 4 </a:t>
            </a:r>
            <a:r>
              <a:rPr i="1" lang="fr-FR" sz="630" u="sng">
                <a:solidFill>
                  <a:srgbClr val="1155CC"/>
                </a:solidFill>
                <a:hlinkClick r:id="rId4">
                  <a:extLst>
                    <a:ext uri="{A12FA001-AC4F-418D-AE19-62706E023703}">
                      <ahyp:hlinkClr val="tx"/>
                    </a:ext>
                  </a:extLst>
                </a:hlinkClick>
              </a:rPr>
              <a:t>http://www.carbone4.com/wp-content/uploads/2020/06/Publication-FE-Chaleur-et-e%CC%81lectricite%CC%81-.pdf</a:t>
            </a:r>
            <a:r>
              <a:rPr i="1" lang="fr-FR" sz="630">
                <a:solidFill>
                  <a:srgbClr val="000000"/>
                </a:solidFill>
              </a:rPr>
              <a:t>, pages 8 et 27).</a:t>
            </a:r>
            <a:endParaRPr sz="630">
              <a:solidFill>
                <a:srgbClr val="000000"/>
              </a:solidFill>
            </a:endParaRPr>
          </a:p>
          <a:p>
            <a:pPr indent="0" lvl="0" marL="0" rtl="0" algn="l">
              <a:lnSpc>
                <a:spcPct val="50000"/>
              </a:lnSpc>
              <a:spcBef>
                <a:spcPts val="0"/>
              </a:spcBef>
              <a:spcAft>
                <a:spcPts val="0"/>
              </a:spcAft>
              <a:buSzPts val="1400"/>
              <a:buNone/>
            </a:pPr>
            <a:br>
              <a:rPr i="1" lang="fr-FR" sz="630">
                <a:solidFill>
                  <a:srgbClr val="000000"/>
                </a:solidFill>
              </a:rPr>
            </a:br>
            <a:r>
              <a:rPr i="1" lang="fr-FR" sz="630">
                <a:solidFill>
                  <a:srgbClr val="000000"/>
                </a:solidFill>
              </a:rPr>
              <a:t>- Facteur moyen de l’électricité hors chauffage = contenu moyen annuel en carbone de l’électricité française = 46,5 g CO</a:t>
            </a:r>
            <a:r>
              <a:rPr baseline="-25000" i="1" lang="fr-FR" sz="630">
                <a:solidFill>
                  <a:srgbClr val="000000"/>
                </a:solidFill>
              </a:rPr>
              <a:t>2</a:t>
            </a:r>
            <a:r>
              <a:rPr i="1" lang="fr-FR" sz="630">
                <a:solidFill>
                  <a:srgbClr val="000000"/>
                </a:solidFill>
              </a:rPr>
              <a:t> / kWh en 2019 (= 19,2+2,8 MtCO</a:t>
            </a:r>
            <a:r>
              <a:rPr baseline="-25000" i="1" lang="fr-FR" sz="630">
                <a:solidFill>
                  <a:srgbClr val="000000"/>
                </a:solidFill>
              </a:rPr>
              <a:t>2</a:t>
            </a:r>
            <a:r>
              <a:rPr i="1" lang="fr-FR" sz="630">
                <a:solidFill>
                  <a:srgbClr val="000000"/>
                </a:solidFill>
              </a:rPr>
              <a:t> / 473 TWh, sources </a:t>
            </a:r>
            <a:r>
              <a:rPr i="1" lang="fr-FR" sz="630" u="sng">
                <a:solidFill>
                  <a:srgbClr val="1155CC"/>
                </a:solidFill>
                <a:hlinkClick r:id="rId5">
                  <a:extLst>
                    <a:ext uri="{A12FA001-AC4F-418D-AE19-62706E023703}">
                      <ahyp:hlinkClr val="tx"/>
                    </a:ext>
                  </a:extLst>
                </a:hlinkClick>
              </a:rPr>
              <a:t>https://www.ecologie.gouv.fr/electricite-baisse-6-des-emissions-francaises-co2-en-2019</a:t>
            </a:r>
            <a:r>
              <a:rPr i="1" lang="fr-FR" sz="630">
                <a:solidFill>
                  <a:srgbClr val="000000"/>
                </a:solidFill>
              </a:rPr>
              <a:t> pour la consommation d’électricité française, et </a:t>
            </a:r>
            <a:r>
              <a:rPr i="1" lang="fr-FR" sz="630" u="sng">
                <a:solidFill>
                  <a:srgbClr val="1155CC"/>
                </a:solidFill>
                <a:hlinkClick r:id="rId6">
                  <a:extLst>
                    <a:ext uri="{A12FA001-AC4F-418D-AE19-62706E023703}">
                      <ahyp:hlinkClr val="tx"/>
                    </a:ext>
                  </a:extLst>
                </a:hlinkClick>
              </a:rPr>
              <a:t>https://bilan-electrique-2019.rte-france.com/emissions-de-co2/</a:t>
            </a:r>
            <a:r>
              <a:rPr i="1" lang="fr-FR" sz="630">
                <a:solidFill>
                  <a:srgbClr val="000000"/>
                </a:solidFill>
              </a:rPr>
              <a:t> pour les émissions de CO</a:t>
            </a:r>
            <a:r>
              <a:rPr baseline="-25000" i="1" lang="fr-FR" sz="630">
                <a:solidFill>
                  <a:srgbClr val="000000"/>
                </a:solidFill>
              </a:rPr>
              <a:t>2</a:t>
            </a:r>
            <a:r>
              <a:rPr i="1" lang="fr-FR" sz="630">
                <a:solidFill>
                  <a:srgbClr val="000000"/>
                </a:solidFill>
              </a:rPr>
              <a:t>, autoconsommation comprise)</a:t>
            </a:r>
            <a:endParaRPr sz="630">
              <a:solidFill>
                <a:srgbClr val="000000"/>
              </a:solidFill>
            </a:endParaRPr>
          </a:p>
          <a:p>
            <a:pPr indent="0" lvl="0" marL="0" rtl="0" algn="l">
              <a:lnSpc>
                <a:spcPct val="50000"/>
              </a:lnSpc>
              <a:spcBef>
                <a:spcPts val="0"/>
              </a:spcBef>
              <a:spcAft>
                <a:spcPts val="0"/>
              </a:spcAft>
              <a:buSzPts val="1400"/>
              <a:buNone/>
            </a:pPr>
            <a:r>
              <a:t/>
            </a:r>
            <a:endParaRPr sz="560"/>
          </a:p>
          <a:p>
            <a:pPr indent="0" lvl="0" marL="0" rtl="0" algn="l">
              <a:lnSpc>
                <a:spcPct val="50000"/>
              </a:lnSpc>
              <a:spcBef>
                <a:spcPts val="0"/>
              </a:spcBef>
              <a:spcAft>
                <a:spcPts val="0"/>
              </a:spcAft>
              <a:buSzPts val="1400"/>
              <a:buNone/>
            </a:pPr>
            <a:r>
              <a:t/>
            </a:r>
            <a:endParaRPr sz="560"/>
          </a:p>
          <a:p>
            <a:pPr indent="0" lvl="0" marL="0" rtl="0" algn="l">
              <a:lnSpc>
                <a:spcPct val="60000"/>
              </a:lnSpc>
              <a:spcBef>
                <a:spcPts val="0"/>
              </a:spcBef>
              <a:spcAft>
                <a:spcPts val="0"/>
              </a:spcAft>
              <a:buSzPts val="1400"/>
              <a:buNone/>
            </a:pPr>
            <a:r>
              <a:t/>
            </a:r>
            <a:endParaRPr sz="560"/>
          </a:p>
          <a:p>
            <a:pPr indent="0" lvl="0" marL="0" rtl="0" algn="l">
              <a:lnSpc>
                <a:spcPct val="60000"/>
              </a:lnSpc>
              <a:spcBef>
                <a:spcPts val="0"/>
              </a:spcBef>
              <a:spcAft>
                <a:spcPts val="0"/>
              </a:spcAft>
              <a:buSzPts val="1400"/>
              <a:buNone/>
            </a:pPr>
            <a:r>
              <a:t/>
            </a:r>
            <a:endParaRPr sz="560"/>
          </a:p>
          <a:p>
            <a:pPr indent="0" lvl="0" marL="0" rtl="0" algn="l">
              <a:lnSpc>
                <a:spcPct val="60000"/>
              </a:lnSpc>
              <a:spcBef>
                <a:spcPts val="0"/>
              </a:spcBef>
              <a:spcAft>
                <a:spcPts val="0"/>
              </a:spcAft>
              <a:buSzPts val="1400"/>
              <a:buNone/>
            </a:pPr>
            <a:r>
              <a:rPr b="1" lang="fr-FR" sz="560" u="sng"/>
              <a:t>Statistique des bâtiments et des logements 2021 </a:t>
            </a:r>
            <a:r>
              <a:rPr lang="fr-FR" sz="560"/>
              <a:t>(source : </a:t>
            </a:r>
            <a:r>
              <a:rPr lang="fr-FR" sz="735" u="sng">
                <a:solidFill>
                  <a:schemeClr val="hlink"/>
                </a:solidFill>
                <a:hlinkClick r:id="rId7"/>
              </a:rPr>
              <a:t>En 2021, 58% des bâtiments étaient chauffés aux énergies fossiles - Statistique des bâtiments et des logements 2021 | Communiqué de presse | Office fédéral de la statistique (admin.ch)</a:t>
            </a:r>
            <a:r>
              <a:rPr lang="fr-FR" sz="735"/>
              <a:t>)</a:t>
            </a:r>
            <a:endParaRPr sz="560"/>
          </a:p>
          <a:p>
            <a:pPr indent="0" lvl="0" marL="0" rtl="0" algn="l">
              <a:lnSpc>
                <a:spcPct val="60000"/>
              </a:lnSpc>
              <a:spcBef>
                <a:spcPts val="0"/>
              </a:spcBef>
              <a:spcAft>
                <a:spcPts val="0"/>
              </a:spcAft>
              <a:buSzPts val="1400"/>
              <a:buNone/>
            </a:pPr>
            <a:r>
              <a:t/>
            </a:r>
            <a:endParaRPr sz="560"/>
          </a:p>
          <a:p>
            <a:pPr indent="0" lvl="0" marL="0" rtl="0" algn="l">
              <a:lnSpc>
                <a:spcPct val="60000"/>
              </a:lnSpc>
              <a:spcBef>
                <a:spcPts val="0"/>
              </a:spcBef>
              <a:spcAft>
                <a:spcPts val="0"/>
              </a:spcAft>
              <a:buSzPts val="1400"/>
              <a:buNone/>
            </a:pPr>
            <a:r>
              <a:rPr b="1" lang="fr-FR" sz="560"/>
              <a:t>En 2021, 58% des bâtiments étaient chauffés aux énergies fossiles </a:t>
            </a:r>
            <a:endParaRPr/>
          </a:p>
          <a:p>
            <a:pPr indent="0" lvl="0" marL="0" rtl="0" algn="l">
              <a:lnSpc>
                <a:spcPct val="60000"/>
              </a:lnSpc>
              <a:spcBef>
                <a:spcPts val="0"/>
              </a:spcBef>
              <a:spcAft>
                <a:spcPts val="0"/>
              </a:spcAft>
              <a:buSzPts val="1400"/>
              <a:buNone/>
            </a:pPr>
            <a:r>
              <a:rPr lang="fr-FR" sz="560"/>
              <a:t>La Suisse comptait 1,77 million de bâtiments à usage d’habitation et 4,69 millions de logements en 2021. 58% des bâtiments étaient chauffés aux énergies fossiles (mazout et gaz) et 17% étaient équipés de pompes à chaleur. La part de ces dernières a quadruplé depuis 2000. À l’échelle de la population, une personne sur quatre se chauffait au gaz. Ce sont là quelques-uns des résultats de la statistique des bâtiments et des logements établie par l’Office fédéral de la statistique (OFS). À fin 2021, on recensait en Suisse 1,77 million de bâtiments à usage d’habitation pour un total de 4,69 millions de logements. Plus d’un million de ces bâtiments étaient des maisons individuelles et plus de la moitié de celles habitées (55%) n’étaient occupées que par une ou deux personnes. </a:t>
            </a:r>
            <a:endParaRPr/>
          </a:p>
          <a:p>
            <a:pPr indent="0" lvl="0" marL="0" rtl="0" algn="l">
              <a:lnSpc>
                <a:spcPct val="60000"/>
              </a:lnSpc>
              <a:spcBef>
                <a:spcPts val="0"/>
              </a:spcBef>
              <a:spcAft>
                <a:spcPts val="0"/>
              </a:spcAft>
              <a:buSzPts val="1400"/>
              <a:buNone/>
            </a:pPr>
            <a:r>
              <a:t/>
            </a:r>
            <a:endParaRPr sz="560"/>
          </a:p>
          <a:p>
            <a:pPr indent="0" lvl="0" marL="0" rtl="0" algn="l">
              <a:lnSpc>
                <a:spcPct val="60000"/>
              </a:lnSpc>
              <a:spcBef>
                <a:spcPts val="0"/>
              </a:spcBef>
              <a:spcAft>
                <a:spcPts val="0"/>
              </a:spcAft>
              <a:buSzPts val="1400"/>
              <a:buNone/>
            </a:pPr>
            <a:r>
              <a:rPr b="1" lang="fr-FR" sz="560"/>
              <a:t>Moins de chauffages au mazout, davantage de pompes à chaleur et de chauffages au gaz </a:t>
            </a:r>
            <a:endParaRPr/>
          </a:p>
          <a:p>
            <a:pPr indent="0" lvl="0" marL="0" rtl="0" algn="l">
              <a:lnSpc>
                <a:spcPct val="60000"/>
              </a:lnSpc>
              <a:spcBef>
                <a:spcPts val="0"/>
              </a:spcBef>
              <a:spcAft>
                <a:spcPts val="0"/>
              </a:spcAft>
              <a:buSzPts val="1400"/>
              <a:buNone/>
            </a:pPr>
            <a:r>
              <a:rPr lang="fr-FR" sz="560"/>
              <a:t>En Suisse, en 2021, 58% des bâtiments à usage d’habitation étaient chauffés aux énergies fossiles (mazout et gaz), avec des différences remarquables entre les maisons individuelles (55%) et les maisons à plusieurs logements (66%). </a:t>
            </a:r>
            <a:endParaRPr/>
          </a:p>
          <a:p>
            <a:pPr indent="-171450" lvl="0" marL="171450" rtl="0" algn="l">
              <a:lnSpc>
                <a:spcPct val="60000"/>
              </a:lnSpc>
              <a:spcBef>
                <a:spcPts val="0"/>
              </a:spcBef>
              <a:spcAft>
                <a:spcPts val="0"/>
              </a:spcAft>
              <a:buSzPts val="1400"/>
              <a:buFont typeface="Noto Sans Symbols"/>
              <a:buChar char="⇒"/>
            </a:pPr>
            <a:r>
              <a:rPr b="1" lang="fr-FR" sz="560"/>
              <a:t>Le mazout </a:t>
            </a:r>
            <a:r>
              <a:rPr lang="fr-FR" sz="560"/>
              <a:t>restait la principale source d’énergie du chauffage avec une utilisation dans </a:t>
            </a:r>
            <a:r>
              <a:rPr b="1" lang="fr-FR" sz="560"/>
              <a:t>41% des bâtiments</a:t>
            </a:r>
            <a:r>
              <a:rPr lang="fr-FR" sz="560"/>
              <a:t>. Cette part a été toutefois en recul constant sur les quarante dernières années. </a:t>
            </a:r>
            <a:endParaRPr/>
          </a:p>
          <a:p>
            <a:pPr indent="-171450" lvl="0" marL="171450" rtl="0" algn="l">
              <a:lnSpc>
                <a:spcPct val="60000"/>
              </a:lnSpc>
              <a:spcBef>
                <a:spcPts val="0"/>
              </a:spcBef>
              <a:spcAft>
                <a:spcPts val="0"/>
              </a:spcAft>
              <a:buSzPts val="1400"/>
              <a:buFont typeface="Noto Sans Symbols"/>
              <a:buChar char="⇒"/>
            </a:pPr>
            <a:r>
              <a:rPr b="1" lang="fr-FR" sz="560"/>
              <a:t>Un chauffage au gaz était installé dans 18% des bâtiments</a:t>
            </a:r>
            <a:r>
              <a:rPr lang="fr-FR" sz="560"/>
              <a:t>, cette proportion ayant doublé en 30 ans. 16% des maisons individuelles étaient chauffées au gaz contre 28% des bâtiments de plus de dix logements. </a:t>
            </a:r>
            <a:endParaRPr/>
          </a:p>
          <a:p>
            <a:pPr indent="-171450" lvl="0" marL="171450" rtl="0" algn="l">
              <a:lnSpc>
                <a:spcPct val="60000"/>
              </a:lnSpc>
              <a:spcBef>
                <a:spcPts val="0"/>
              </a:spcBef>
              <a:spcAft>
                <a:spcPts val="0"/>
              </a:spcAft>
              <a:buSzPts val="1400"/>
              <a:buFont typeface="Noto Sans Symbols"/>
              <a:buChar char="⇒"/>
            </a:pPr>
            <a:r>
              <a:rPr lang="fr-FR" sz="560"/>
              <a:t>La proportion des bâtiments raccordés à </a:t>
            </a:r>
            <a:r>
              <a:rPr b="1" lang="fr-FR" sz="560"/>
              <a:t>une pompe à chaleur (17%) </a:t>
            </a:r>
            <a:r>
              <a:rPr lang="fr-FR" sz="560"/>
              <a:t>a quadruplé depuis 2000 et représente même les trois quarts des objets construits au cours de la dernière décennie. Une pompe à chaleur était installée dans 21% des maisons individuelles, mais dans seulement 13% des bâtiments contenant plus de dix logements. </a:t>
            </a:r>
            <a:endParaRPr/>
          </a:p>
          <a:p>
            <a:pPr indent="-171450" lvl="0" marL="171450" rtl="0" algn="l">
              <a:lnSpc>
                <a:spcPct val="60000"/>
              </a:lnSpc>
              <a:spcBef>
                <a:spcPts val="0"/>
              </a:spcBef>
              <a:spcAft>
                <a:spcPts val="0"/>
              </a:spcAft>
              <a:buSzPts val="1400"/>
              <a:buFont typeface="Noto Sans Symbols"/>
              <a:buChar char="⇒"/>
            </a:pPr>
            <a:r>
              <a:rPr b="1" lang="fr-FR" sz="560"/>
              <a:t>Le bois et l’électricité chauffaient respectivement 12% et 8% des bâtiments</a:t>
            </a:r>
            <a:r>
              <a:rPr lang="fr-FR" sz="560"/>
              <a:t>, mais leur utilisation tendait à diminuer. </a:t>
            </a:r>
            <a:endParaRPr/>
          </a:p>
          <a:p>
            <a:pPr indent="-82550" lvl="0" marL="171450" rtl="0" algn="l">
              <a:lnSpc>
                <a:spcPct val="60000"/>
              </a:lnSpc>
              <a:spcBef>
                <a:spcPts val="0"/>
              </a:spcBef>
              <a:spcAft>
                <a:spcPts val="0"/>
              </a:spcAft>
              <a:buSzPts val="1400"/>
              <a:buFont typeface="Noto Sans Symbols"/>
              <a:buNone/>
            </a:pPr>
            <a:r>
              <a:t/>
            </a:r>
            <a:endParaRPr sz="560"/>
          </a:p>
          <a:p>
            <a:pPr indent="0" lvl="0" marL="0" rtl="0" algn="l">
              <a:lnSpc>
                <a:spcPct val="60000"/>
              </a:lnSpc>
              <a:spcBef>
                <a:spcPts val="0"/>
              </a:spcBef>
              <a:spcAft>
                <a:spcPts val="0"/>
              </a:spcAft>
              <a:buSzPts val="1400"/>
              <a:buFont typeface="Noto Sans Symbols"/>
              <a:buNone/>
            </a:pPr>
            <a:r>
              <a:rPr lang="fr-FR" sz="560"/>
              <a:t>Communiqué de presse OFS OFFICE FÉDÉRAL DE LA STATISTIQUE OFS, ESPACE DE L’EUROPE 10, CH-2010 NEUCHÂTEL 2 </a:t>
            </a:r>
            <a:endParaRPr/>
          </a:p>
          <a:p>
            <a:pPr indent="0" lvl="0" marL="0" rtl="0" algn="l">
              <a:lnSpc>
                <a:spcPct val="60000"/>
              </a:lnSpc>
              <a:spcBef>
                <a:spcPts val="0"/>
              </a:spcBef>
              <a:spcAft>
                <a:spcPts val="0"/>
              </a:spcAft>
              <a:buSzPts val="1400"/>
              <a:buFont typeface="Noto Sans Symbols"/>
              <a:buNone/>
            </a:pPr>
            <a:r>
              <a:rPr lang="fr-FR" sz="560"/>
              <a:t>La part du gaz varie fortement selon le degré d’urbanisation de la commune. 30% des bâtiments étaient chauffés au gaz dans les communes urbaines contre seulement 4% dans les communes rurales. La proportion de pompes à chaleur était la plus haute dans le canton de Fribourg (32%) qui possède également le parc immobilier le plus récent, et la plus basse dans le canton de Bâle-Ville (3%), qui dispose des bâtiments les plus anciens. </a:t>
            </a:r>
            <a:endParaRPr/>
          </a:p>
          <a:p>
            <a:pPr indent="0" lvl="0" marL="0" rtl="0" algn="l">
              <a:lnSpc>
                <a:spcPct val="60000"/>
              </a:lnSpc>
              <a:spcBef>
                <a:spcPts val="0"/>
              </a:spcBef>
              <a:spcAft>
                <a:spcPts val="0"/>
              </a:spcAft>
              <a:buSzPts val="1400"/>
              <a:buFont typeface="Noto Sans Symbols"/>
              <a:buNone/>
            </a:pPr>
            <a:r>
              <a:t/>
            </a:r>
            <a:endParaRPr sz="560"/>
          </a:p>
          <a:p>
            <a:pPr indent="0" lvl="0" marL="0" rtl="0" algn="l">
              <a:lnSpc>
                <a:spcPct val="60000"/>
              </a:lnSpc>
              <a:spcBef>
                <a:spcPts val="0"/>
              </a:spcBef>
              <a:spcAft>
                <a:spcPts val="0"/>
              </a:spcAft>
              <a:buSzPts val="1400"/>
              <a:buFont typeface="Noto Sans Symbols"/>
              <a:buNone/>
            </a:pPr>
            <a:r>
              <a:rPr b="1" lang="fr-FR" sz="560"/>
              <a:t>À l’échelle de la population</a:t>
            </a:r>
            <a:r>
              <a:rPr lang="fr-FR" sz="560"/>
              <a:t>, en 2021, près de 40% des personnes se chauffaient au mazout. La part de la population se chauffant au gaz ou avec une pompe à chaleur était respectivement de 25% et 16%. La proportion de personnes se chauffant au mazout était la plus élevée dans les cantons du Tessin (54%) et de Glaris (50%). Les cantons de Genève et de Vaud présentaient les plus fortes proportions de personnes recourant au gaz pour se chauffer, avec respectivement 38% et 37%. La part de la population ayant recours à une pompe à chaleur pour le chauffage était la plus élevée dans les cantons d’Appenzell Rhodes-Intérieures (30%), de Fribourg et d’Uri (28% chacun).</a:t>
            </a:r>
            <a:endParaRPr/>
          </a:p>
          <a:p>
            <a:pPr indent="0" lvl="0" marL="0" rtl="0" algn="l">
              <a:lnSpc>
                <a:spcPct val="60000"/>
              </a:lnSpc>
              <a:spcBef>
                <a:spcPts val="0"/>
              </a:spcBef>
              <a:spcAft>
                <a:spcPts val="0"/>
              </a:spcAft>
              <a:buSzPts val="1400"/>
              <a:buFont typeface="Noto Sans Symbols"/>
              <a:buNone/>
            </a:pPr>
            <a:r>
              <a:t/>
            </a:r>
            <a:endParaRPr sz="560"/>
          </a:p>
          <a:p>
            <a:pPr indent="0" lvl="0" marL="0" rtl="0" algn="l">
              <a:lnSpc>
                <a:spcPct val="50000"/>
              </a:lnSpc>
              <a:spcBef>
                <a:spcPts val="0"/>
              </a:spcBef>
              <a:spcAft>
                <a:spcPts val="0"/>
              </a:spcAft>
              <a:buSzPts val="1400"/>
              <a:buNone/>
            </a:pPr>
            <a:r>
              <a:t/>
            </a:r>
            <a:endParaRPr sz="560"/>
          </a:p>
        </p:txBody>
      </p:sp>
      <p:sp>
        <p:nvSpPr>
          <p:cNvPr id="2363" name="Google Shape;2363;p5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0" name="Shape 2390"/>
        <p:cNvGrpSpPr/>
        <p:nvPr/>
      </p:nvGrpSpPr>
      <p:grpSpPr>
        <a:xfrm>
          <a:off x="0" y="0"/>
          <a:ext cx="0" cy="0"/>
          <a:chOff x="0" y="0"/>
          <a:chExt cx="0" cy="0"/>
        </a:xfrm>
      </p:grpSpPr>
      <p:sp>
        <p:nvSpPr>
          <p:cNvPr id="2391" name="Google Shape;2391;p5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2" name="Google Shape;2392;p5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80000"/>
              </a:lnSpc>
              <a:spcBef>
                <a:spcPts val="0"/>
              </a:spcBef>
              <a:spcAft>
                <a:spcPts val="0"/>
              </a:spcAft>
              <a:buSzPts val="1400"/>
              <a:buNone/>
            </a:pPr>
            <a:r>
              <a:rPr lang="fr-FR" sz="1100"/>
              <a:t>Stratégie: Comment réduire la consommation d’énergie</a:t>
            </a:r>
            <a:endParaRPr/>
          </a:p>
          <a:p>
            <a:pPr indent="0" lvl="0" marL="0" rtl="0" algn="l">
              <a:lnSpc>
                <a:spcPct val="80000"/>
              </a:lnSpc>
              <a:spcBef>
                <a:spcPts val="0"/>
              </a:spcBef>
              <a:spcAft>
                <a:spcPts val="0"/>
              </a:spcAft>
              <a:buSzPts val="1400"/>
              <a:buNone/>
            </a:pPr>
            <a:r>
              <a:t/>
            </a:r>
            <a:endParaRPr sz="1100"/>
          </a:p>
          <a:p>
            <a:pPr indent="0" lvl="0" marL="0" rtl="0" algn="l">
              <a:lnSpc>
                <a:spcPct val="80000"/>
              </a:lnSpc>
              <a:spcBef>
                <a:spcPts val="0"/>
              </a:spcBef>
              <a:spcAft>
                <a:spcPts val="0"/>
              </a:spcAft>
              <a:buSzPts val="1400"/>
              <a:buNone/>
            </a:pPr>
            <a:r>
              <a:rPr b="1" lang="fr-FR" sz="1100"/>
              <a:t>Proposition court terme pour les locataires et les propriétaires</a:t>
            </a:r>
            <a:endParaRPr sz="1100"/>
          </a:p>
          <a:p>
            <a:pPr indent="0" lvl="0" marL="0" rtl="0" algn="l">
              <a:lnSpc>
                <a:spcPct val="80000"/>
              </a:lnSpc>
              <a:spcBef>
                <a:spcPts val="0"/>
              </a:spcBef>
              <a:spcAft>
                <a:spcPts val="0"/>
              </a:spcAft>
              <a:buSzPts val="1400"/>
              <a:buNone/>
            </a:pPr>
            <a:r>
              <a:rPr lang="fr-FR" sz="1100"/>
              <a:t>Le PULL !</a:t>
            </a:r>
            <a:endParaRPr/>
          </a:p>
          <a:p>
            <a:pPr indent="0" lvl="0" marL="0" rtl="0" algn="just">
              <a:lnSpc>
                <a:spcPct val="80000"/>
              </a:lnSpc>
              <a:spcBef>
                <a:spcPts val="455"/>
              </a:spcBef>
              <a:spcAft>
                <a:spcPts val="0"/>
              </a:spcAft>
              <a:buSzPts val="1400"/>
              <a:buNone/>
            </a:pPr>
            <a:r>
              <a:rPr lang="fr-FR" sz="1100"/>
              <a:t>Une baisse de 1°C = économie </a:t>
            </a:r>
            <a:r>
              <a:rPr i="1" lang="fr-FR" sz="1100"/>
              <a:t>jusqu’à</a:t>
            </a:r>
            <a:r>
              <a:rPr lang="fr-FR" sz="1100"/>
              <a:t> 10% de la consommation en énergie pour le chauffage, en fonction de la température extérieure (la moyenne est autour de 7%).</a:t>
            </a:r>
            <a:endParaRPr/>
          </a:p>
          <a:p>
            <a:pPr indent="0" lvl="0" marL="0" rtl="0" algn="just">
              <a:lnSpc>
                <a:spcPct val="80000"/>
              </a:lnSpc>
              <a:spcBef>
                <a:spcPts val="455"/>
              </a:spcBef>
              <a:spcAft>
                <a:spcPts val="0"/>
              </a:spcAft>
              <a:buSzPts val="1400"/>
              <a:buNone/>
            </a:pPr>
            <a:r>
              <a:t/>
            </a:r>
            <a:endParaRPr i="1" sz="1100"/>
          </a:p>
          <a:p>
            <a:pPr indent="0" lvl="0" marL="0" rtl="0" algn="l">
              <a:lnSpc>
                <a:spcPct val="80000"/>
              </a:lnSpc>
              <a:spcBef>
                <a:spcPts val="0"/>
              </a:spcBef>
              <a:spcAft>
                <a:spcPts val="0"/>
              </a:spcAft>
              <a:buClr>
                <a:schemeClr val="dk1"/>
              </a:buClr>
              <a:buSzPts val="1020"/>
              <a:buNone/>
            </a:pPr>
            <a:r>
              <a:t/>
            </a:r>
            <a:endParaRPr i="1" sz="1100"/>
          </a:p>
          <a:p>
            <a:pPr indent="0" lvl="0" marL="0" rtl="0" algn="l">
              <a:lnSpc>
                <a:spcPct val="80000"/>
              </a:lnSpc>
              <a:spcBef>
                <a:spcPts val="0"/>
              </a:spcBef>
              <a:spcAft>
                <a:spcPts val="0"/>
              </a:spcAft>
              <a:buClr>
                <a:srgbClr val="595959"/>
              </a:buClr>
              <a:buSzPts val="1020"/>
              <a:buNone/>
            </a:pPr>
            <a:r>
              <a:rPr b="1" i="1" lang="fr-FR" sz="1100">
                <a:solidFill>
                  <a:srgbClr val="595959"/>
                </a:solidFill>
              </a:rPr>
              <a:t>-----</a:t>
            </a:r>
            <a:endParaRPr/>
          </a:p>
          <a:p>
            <a:pPr indent="0" lvl="0" marL="0" rtl="0" algn="l">
              <a:lnSpc>
                <a:spcPct val="80000"/>
              </a:lnSpc>
              <a:spcBef>
                <a:spcPts val="0"/>
              </a:spcBef>
              <a:spcAft>
                <a:spcPts val="0"/>
              </a:spcAft>
              <a:buClr>
                <a:schemeClr val="dk1"/>
              </a:buClr>
              <a:buSzPts val="1020"/>
              <a:buNone/>
            </a:pPr>
            <a:r>
              <a:t/>
            </a:r>
            <a:endParaRPr sz="1100">
              <a:solidFill>
                <a:srgbClr val="595959"/>
              </a:solidFill>
            </a:endParaRPr>
          </a:p>
          <a:p>
            <a:pPr indent="0" lvl="0" marL="0" rtl="0" algn="l">
              <a:lnSpc>
                <a:spcPct val="80000"/>
              </a:lnSpc>
              <a:spcBef>
                <a:spcPts val="0"/>
              </a:spcBef>
              <a:spcAft>
                <a:spcPts val="0"/>
              </a:spcAft>
              <a:buClr>
                <a:srgbClr val="595959"/>
              </a:buClr>
              <a:buSzPts val="1020"/>
              <a:buNone/>
            </a:pPr>
            <a:r>
              <a:rPr b="1" i="1" lang="fr-FR" sz="1100">
                <a:solidFill>
                  <a:srgbClr val="595959"/>
                </a:solidFill>
              </a:rPr>
              <a:t>COMMENTAIRES</a:t>
            </a:r>
            <a:endParaRPr i="1" sz="1100">
              <a:solidFill>
                <a:srgbClr val="595959"/>
              </a:solidFill>
            </a:endParaRPr>
          </a:p>
          <a:p>
            <a:pPr indent="0" lvl="0" marL="0" rtl="0" algn="just">
              <a:lnSpc>
                <a:spcPct val="80000"/>
              </a:lnSpc>
              <a:spcBef>
                <a:spcPts val="455"/>
              </a:spcBef>
              <a:spcAft>
                <a:spcPts val="0"/>
              </a:spcAft>
              <a:buSzPts val="1400"/>
              <a:buNone/>
            </a:pPr>
            <a:r>
              <a:t/>
            </a:r>
            <a:endParaRPr i="1" sz="1100"/>
          </a:p>
          <a:p>
            <a:pPr indent="0" lvl="0" marL="0" rtl="0" algn="just">
              <a:lnSpc>
                <a:spcPct val="80000"/>
              </a:lnSpc>
              <a:spcBef>
                <a:spcPts val="455"/>
              </a:spcBef>
              <a:spcAft>
                <a:spcPts val="0"/>
              </a:spcAft>
              <a:buSzPts val="1400"/>
              <a:buNone/>
            </a:pPr>
            <a:r>
              <a:rPr i="1" lang="fr-FR" sz="1100"/>
              <a:t>https://jancovici.com/changement-climatique/agir-individuellement/effectuer-sa-ba-pour-agir-contre-le-changement-climatique-quelques-ordres-de-grandeur</a:t>
            </a:r>
            <a:r>
              <a:rPr lang="fr-FR" sz="1100"/>
              <a:t>/</a:t>
            </a:r>
            <a:endParaRPr/>
          </a:p>
          <a:p>
            <a:pPr indent="0" lvl="0" marL="0" rtl="0" algn="just">
              <a:lnSpc>
                <a:spcPct val="80000"/>
              </a:lnSpc>
              <a:spcBef>
                <a:spcPts val="455"/>
              </a:spcBef>
              <a:spcAft>
                <a:spcPts val="0"/>
              </a:spcAft>
              <a:buSzPts val="1400"/>
              <a:buNone/>
            </a:pPr>
            <a:r>
              <a:t/>
            </a:r>
            <a:endParaRPr i="1" sz="1100"/>
          </a:p>
          <a:p>
            <a:pPr indent="0" lvl="0" marL="0" rtl="0" algn="just">
              <a:lnSpc>
                <a:spcPct val="80000"/>
              </a:lnSpc>
              <a:spcBef>
                <a:spcPts val="455"/>
              </a:spcBef>
              <a:spcAft>
                <a:spcPts val="0"/>
              </a:spcAft>
              <a:buSzPts val="1400"/>
              <a:buNone/>
            </a:pPr>
            <a:r>
              <a:rPr i="1" lang="fr-FR" sz="1100"/>
              <a:t>Règle générale : pour un bâtiment donné, les pertes thermiques, et donc les besoins de chauffage, sont proportionnels à l’écart de température entre air extérieur et air intérieur, donc</a:t>
            </a:r>
            <a:endParaRPr/>
          </a:p>
          <a:p>
            <a:pPr indent="-181100" lvl="0" marL="181100" rtl="0" algn="just">
              <a:lnSpc>
                <a:spcPct val="80000"/>
              </a:lnSpc>
              <a:spcBef>
                <a:spcPts val="455"/>
              </a:spcBef>
              <a:spcAft>
                <a:spcPts val="0"/>
              </a:spcAft>
              <a:buClr>
                <a:schemeClr val="dk1"/>
              </a:buClr>
              <a:buSzPts val="1020"/>
              <a:buFont typeface="Arial"/>
              <a:buChar char="•"/>
            </a:pPr>
            <a:r>
              <a:rPr i="1" lang="fr-FR" sz="1100"/>
              <a:t>s’il fait 10°C dehors, passer l’air intérieur de 20°C à 19°C, c’est baisser la température intérieure de (20-19)/(20-10)=1/10=10%, donc baisser les besoins de chauffage de 10% ;</a:t>
            </a:r>
            <a:endParaRPr/>
          </a:p>
          <a:p>
            <a:pPr indent="-181100" lvl="0" marL="181100" rtl="0" algn="just">
              <a:lnSpc>
                <a:spcPct val="80000"/>
              </a:lnSpc>
              <a:spcBef>
                <a:spcPts val="455"/>
              </a:spcBef>
              <a:spcAft>
                <a:spcPts val="0"/>
              </a:spcAft>
              <a:buClr>
                <a:schemeClr val="dk1"/>
              </a:buClr>
              <a:buSzPts val="1020"/>
              <a:buFont typeface="Arial"/>
              <a:buChar char="•"/>
            </a:pPr>
            <a:r>
              <a:rPr i="1" lang="fr-FR" sz="1100"/>
              <a:t>s’il fait   6°C dehors, passer l’air intérieur de 20°C à 19°C, c’est baisser la température intérieure de (20-19)/(20-  6)=1/14=  7%, donc baisser les besoins de chauffage de 7% ;</a:t>
            </a:r>
            <a:endParaRPr/>
          </a:p>
          <a:p>
            <a:pPr indent="-181100" lvl="0" marL="181100" rtl="0" algn="just">
              <a:lnSpc>
                <a:spcPct val="80000"/>
              </a:lnSpc>
              <a:spcBef>
                <a:spcPts val="455"/>
              </a:spcBef>
              <a:spcAft>
                <a:spcPts val="0"/>
              </a:spcAft>
              <a:buClr>
                <a:schemeClr val="dk1"/>
              </a:buClr>
              <a:buSzPts val="1020"/>
              <a:buFont typeface="Arial"/>
              <a:buChar char="•"/>
            </a:pPr>
            <a:r>
              <a:rPr i="1" lang="fr-FR" sz="1100"/>
              <a:t>s’il fait   0°C dehors, passer l’air intérieur de 20°C à 19°C, c’est baisser la température intérieure de (20-19)/(20-  0)=1/20=  5%, donc baisser les besoins de chauffage de 5%.</a:t>
            </a:r>
            <a:endParaRPr/>
          </a:p>
          <a:p>
            <a:pPr indent="0" lvl="0" marL="0" rtl="0" algn="just">
              <a:lnSpc>
                <a:spcPct val="80000"/>
              </a:lnSpc>
              <a:spcBef>
                <a:spcPts val="455"/>
              </a:spcBef>
              <a:spcAft>
                <a:spcPts val="0"/>
              </a:spcAft>
              <a:buSzPts val="1400"/>
              <a:buNone/>
            </a:pPr>
            <a:r>
              <a:t/>
            </a:r>
            <a:endParaRPr sz="1100"/>
          </a:p>
          <a:p>
            <a:pPr indent="0" lvl="0" marL="0" rtl="0" algn="l">
              <a:lnSpc>
                <a:spcPct val="80000"/>
              </a:lnSpc>
              <a:spcBef>
                <a:spcPts val="0"/>
              </a:spcBef>
              <a:spcAft>
                <a:spcPts val="0"/>
              </a:spcAft>
              <a:buSzPts val="1400"/>
              <a:buNone/>
            </a:pPr>
            <a:r>
              <a:t/>
            </a:r>
            <a:endParaRPr sz="1100"/>
          </a:p>
        </p:txBody>
      </p:sp>
      <p:sp>
        <p:nvSpPr>
          <p:cNvPr id="2393" name="Google Shape;2393;p5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p18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2413" name="Google Shape;2413;p18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p5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8" name="Google Shape;2418;p5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SzPts val="1400"/>
              <a:buNone/>
            </a:pPr>
            <a:r>
              <a:t/>
            </a:r>
            <a:endParaRPr b="1" sz="700" u="sng"/>
          </a:p>
          <a:p>
            <a:pPr indent="0" lvl="0" marL="0" rtl="0" algn="l">
              <a:lnSpc>
                <a:spcPct val="60000"/>
              </a:lnSpc>
              <a:spcBef>
                <a:spcPts val="0"/>
              </a:spcBef>
              <a:spcAft>
                <a:spcPts val="0"/>
              </a:spcAft>
              <a:buSzPts val="1400"/>
              <a:buNone/>
            </a:pPr>
            <a:r>
              <a:rPr b="1" lang="fr-FR" sz="700"/>
              <a:t>Proposition moyen terme propriétaire/locataire – proposition 1</a:t>
            </a:r>
            <a:endParaRPr sz="700"/>
          </a:p>
          <a:p>
            <a:pPr indent="0" lvl="0" marL="0" rtl="0" algn="l">
              <a:lnSpc>
                <a:spcPct val="60000"/>
              </a:lnSpc>
              <a:spcBef>
                <a:spcPts val="0"/>
              </a:spcBef>
              <a:spcAft>
                <a:spcPts val="0"/>
              </a:spcAft>
              <a:buSzPts val="1400"/>
              <a:buNone/>
            </a:pPr>
            <a:r>
              <a:rPr b="1" lang="fr-FR" sz="700"/>
              <a:t>Moyen terme</a:t>
            </a:r>
            <a:r>
              <a:rPr lang="fr-FR" sz="700"/>
              <a:t>, lors du déménagement. Choisir un logement qui consomme peu d’énergie et qui émet peu de CO</a:t>
            </a:r>
            <a:r>
              <a:rPr baseline="-25000" lang="fr-FR" sz="700"/>
              <a:t>2</a:t>
            </a:r>
            <a:r>
              <a:rPr lang="fr-FR" sz="700"/>
              <a:t>. Avantage collatéral ⇒ baisse facture énergétique.</a:t>
            </a:r>
            <a:endParaRPr sz="700"/>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a:t>Comment peut-on savoir si un logement consomme peu d’énergie ? </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a:t>En SUISSE : L'étiquette-énergie</a:t>
            </a:r>
            <a:endParaRPr/>
          </a:p>
          <a:p>
            <a:pPr indent="0" lvl="0" marL="0" rtl="0" algn="l">
              <a:lnSpc>
                <a:spcPct val="60000"/>
              </a:lnSpc>
              <a:spcBef>
                <a:spcPts val="0"/>
              </a:spcBef>
              <a:spcAft>
                <a:spcPts val="0"/>
              </a:spcAft>
              <a:buSzPts val="1400"/>
              <a:buNone/>
            </a:pPr>
            <a:r>
              <a:rPr lang="fr-FR" sz="700"/>
              <a:t>Le CECB évalue deux caractéristiques avec la logique de l'étiquette énergie :</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u="sng"/>
              <a:t>L'efficacité de l'enveloppe du bâtiment</a:t>
            </a:r>
            <a:endParaRPr/>
          </a:p>
          <a:p>
            <a:pPr indent="0" lvl="0" marL="0" rtl="0" algn="l">
              <a:lnSpc>
                <a:spcPct val="60000"/>
              </a:lnSpc>
              <a:spcBef>
                <a:spcPts val="0"/>
              </a:spcBef>
              <a:spcAft>
                <a:spcPts val="0"/>
              </a:spcAft>
              <a:buSzPts val="1400"/>
              <a:buNone/>
            </a:pPr>
            <a:r>
              <a:rPr lang="fr-FR" sz="700"/>
              <a:t>L'efficacité de l'enveloppe du bâtiment exprime la qualité de la protection thermique de cette enveloppe. Cela comprend l'isolation thermique des murs extérieurs, toiture, planchers, ainsi que la qualité des fenêtres. Les ponts thermiques (par ex. balcons) et la forme du bâtiment sont également pris en compte.</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a:t>L'efficacité de l'enveloppe du bâtiment est le paramètre le plus important pour évaluer le besoin en chauffage d'un bâtiment.</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u="sng"/>
              <a:t>Efficacité énergétique globale</a:t>
            </a:r>
            <a:endParaRPr/>
          </a:p>
          <a:p>
            <a:pPr indent="0" lvl="0" marL="0" rtl="0" algn="l">
              <a:lnSpc>
                <a:spcPct val="60000"/>
              </a:lnSpc>
              <a:spcBef>
                <a:spcPts val="0"/>
              </a:spcBef>
              <a:spcAft>
                <a:spcPts val="0"/>
              </a:spcAft>
              <a:buSzPts val="1400"/>
              <a:buNone/>
            </a:pPr>
            <a:r>
              <a:rPr lang="fr-FR" sz="700"/>
              <a:t>L'efficacité énergétique globale d'un bâtiment comprend non seulement les besoins en énergie pour le chauffage, mais également les installations techniques du bâtiment - c'est-à-dire la production de chaleur, y compris pour l'eau chaude sanitaire, le besoin en électricité et la production propre d'électricité. Les agents énergétiques utilisés sont pondérés : Le recours à des énergies renouvelables et/ou à une pompe à chaleur conduit à une meilleure évaluation.</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lang="fr-FR" sz="700"/>
              <a:t>Méthode de calcul</a:t>
            </a:r>
            <a:endParaRPr/>
          </a:p>
          <a:p>
            <a:pPr indent="0" lvl="0" marL="0" rtl="0" algn="l">
              <a:lnSpc>
                <a:spcPct val="60000"/>
              </a:lnSpc>
              <a:spcBef>
                <a:spcPts val="0"/>
              </a:spcBef>
              <a:spcAft>
                <a:spcPts val="0"/>
              </a:spcAft>
              <a:buSzPts val="1400"/>
              <a:buNone/>
            </a:pPr>
            <a:r>
              <a:rPr lang="fr-FR" sz="700"/>
              <a:t>Grâce à un outil en ligne, l’expert CECB évalue la performance énergétique du bâtiment dans sept classes allant de A à G, d’abord pour son enveloppe, puis pour son efficacité énergétique globale.</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i="1" lang="fr-FR" sz="700"/>
              <a:t>Source : https://www.cecb.ch/le-cecb/quest-ce-que-le-cecb/</a:t>
            </a:r>
            <a:endParaRPr/>
          </a:p>
          <a:p>
            <a:pPr indent="0" lvl="0" marL="0" rtl="0" algn="l">
              <a:lnSpc>
                <a:spcPct val="60000"/>
              </a:lnSpc>
              <a:spcBef>
                <a:spcPts val="0"/>
              </a:spcBef>
              <a:spcAft>
                <a:spcPts val="0"/>
              </a:spcAft>
              <a:buSzPts val="1400"/>
              <a:buNone/>
            </a:pPr>
            <a:r>
              <a:rPr lang="fr-FR" sz="700"/>
              <a:t>-------</a:t>
            </a:r>
            <a:endParaRPr/>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t/>
            </a:r>
            <a:endParaRPr sz="700"/>
          </a:p>
          <a:p>
            <a:pPr indent="0" lvl="0" marL="0" rtl="0" algn="l">
              <a:lnSpc>
                <a:spcPct val="60000"/>
              </a:lnSpc>
              <a:spcBef>
                <a:spcPts val="0"/>
              </a:spcBef>
              <a:spcAft>
                <a:spcPts val="0"/>
              </a:spcAft>
              <a:buSzPts val="1400"/>
              <a:buNone/>
            </a:pPr>
            <a:r>
              <a:rPr i="1" lang="fr-FR" sz="700"/>
              <a:t>En France : Avec le DPE (diagnostic de performance énergétique)/ (Certificat d’énergie en Belgique) qui est obligatoire. </a:t>
            </a:r>
            <a:endParaRPr i="1" sz="700"/>
          </a:p>
          <a:p>
            <a:pPr indent="0" lvl="0" marL="0" rtl="0" algn="l">
              <a:lnSpc>
                <a:spcPct val="60000"/>
              </a:lnSpc>
              <a:spcBef>
                <a:spcPts val="0"/>
              </a:spcBef>
              <a:spcAft>
                <a:spcPts val="0"/>
              </a:spcAft>
              <a:buSzPts val="1400"/>
              <a:buNone/>
            </a:pPr>
            <a:r>
              <a:rPr i="1" lang="fr-FR" sz="700"/>
              <a:t>Le certificat d’énergie comprend </a:t>
            </a:r>
            <a:r>
              <a:rPr b="1" i="1" lang="fr-FR" sz="700"/>
              <a:t>un diagramme de consommation spécifique d’énergie primaire et un diagramme d’émissions de CO</a:t>
            </a:r>
            <a:r>
              <a:rPr b="1" baseline="-25000" i="1" lang="fr-FR" sz="700"/>
              <a:t>2</a:t>
            </a:r>
            <a:r>
              <a:rPr b="1" i="1" lang="fr-FR" sz="700"/>
              <a:t> spécifique.</a:t>
            </a:r>
            <a:r>
              <a:rPr i="1" lang="fr-FR" sz="700"/>
              <a:t> </a:t>
            </a:r>
            <a:endParaRPr i="1" sz="700"/>
          </a:p>
          <a:p>
            <a:pPr indent="0" lvl="0" marL="0" rtl="0" algn="l">
              <a:lnSpc>
                <a:spcPct val="60000"/>
              </a:lnSpc>
              <a:spcBef>
                <a:spcPts val="0"/>
              </a:spcBef>
              <a:spcAft>
                <a:spcPts val="0"/>
              </a:spcAft>
              <a:buSzPts val="1400"/>
              <a:buNone/>
            </a:pPr>
            <a:r>
              <a:rPr b="1" i="1" lang="fr-FR" sz="700"/>
              <a:t>Diagramme de consommation spécifique d’énergie primaire (en kWh/m²/an).   </a:t>
            </a:r>
            <a:r>
              <a:rPr i="1" lang="fr-FR" sz="700"/>
              <a:t>Les logements sont classés de A et G : G correspond à une passoire thermique, et A aux bâtiments qui consomment le moins. Les bâtiments classés A sont appelés BBC = Bâtiment Basse Consommation (à vérifier. Quid de HQE? Bâtiment passif?). 80% des logements en France sont entre D et F (moy. 200 kWh/m</a:t>
            </a:r>
            <a:r>
              <a:rPr baseline="30000" i="1" lang="fr-FR" sz="700"/>
              <a:t>2</a:t>
            </a:r>
            <a:r>
              <a:rPr i="1" lang="fr-FR" sz="700"/>
              <a:t>/an = D) (sourcer: facilement trouvable sur internet)</a:t>
            </a:r>
            <a:endParaRPr i="1" sz="700"/>
          </a:p>
          <a:p>
            <a:pPr indent="0" lvl="0" marL="0" rtl="0" algn="l">
              <a:lnSpc>
                <a:spcPct val="60000"/>
              </a:lnSpc>
              <a:spcBef>
                <a:spcPts val="0"/>
              </a:spcBef>
              <a:spcAft>
                <a:spcPts val="0"/>
              </a:spcAft>
              <a:buSzPts val="1400"/>
              <a:buNone/>
            </a:pPr>
            <a:r>
              <a:rPr b="1" i="1" lang="fr-FR" sz="700"/>
              <a:t>Cette consommation est convertie en diagramme d’émissions de CO</a:t>
            </a:r>
            <a:r>
              <a:rPr b="1" baseline="-25000" i="1" lang="fr-FR" sz="700"/>
              <a:t>2</a:t>
            </a:r>
            <a:r>
              <a:rPr b="1" i="1" lang="fr-FR" sz="700"/>
              <a:t> spécifique (en kg de CO</a:t>
            </a:r>
            <a:r>
              <a:rPr b="1" baseline="-25000" i="1" lang="fr-FR" sz="700"/>
              <a:t>2</a:t>
            </a:r>
            <a:r>
              <a:rPr b="1" i="1" lang="fr-FR" sz="700"/>
              <a:t> par m</a:t>
            </a:r>
            <a:r>
              <a:rPr b="1" baseline="30000" i="1" lang="fr-FR" sz="700"/>
              <a:t>2</a:t>
            </a:r>
            <a:r>
              <a:rPr b="1" i="1" lang="fr-FR" sz="700"/>
              <a:t>) :</a:t>
            </a:r>
            <a:r>
              <a:rPr i="1" lang="fr-FR" sz="700"/>
              <a:t> Les logements sont classés de A à I. De la même façon qu’auparavant les logements classés A sont les moins émetteurs de GES.</a:t>
            </a:r>
            <a:endParaRPr i="1" sz="700"/>
          </a:p>
          <a:p>
            <a:pPr indent="0" lvl="0" marL="0" rtl="0" algn="l">
              <a:lnSpc>
                <a:spcPct val="60000"/>
              </a:lnSpc>
              <a:spcBef>
                <a:spcPts val="0"/>
              </a:spcBef>
              <a:spcAft>
                <a:spcPts val="0"/>
              </a:spcAft>
              <a:buSzPts val="1400"/>
              <a:buNone/>
            </a:pPr>
            <a:r>
              <a:t/>
            </a:r>
            <a:endParaRPr i="1" sz="700"/>
          </a:p>
          <a:p>
            <a:pPr indent="0" lvl="0" marL="0" rtl="0" algn="l">
              <a:lnSpc>
                <a:spcPct val="60000"/>
              </a:lnSpc>
              <a:spcBef>
                <a:spcPts val="0"/>
              </a:spcBef>
              <a:spcAft>
                <a:spcPts val="0"/>
              </a:spcAft>
              <a:buClr>
                <a:schemeClr val="dk1"/>
              </a:buClr>
              <a:buSzPts val="930"/>
              <a:buNone/>
            </a:pPr>
            <a:r>
              <a:t/>
            </a:r>
            <a:endParaRPr i="1" sz="700"/>
          </a:p>
          <a:p>
            <a:pPr indent="0" lvl="0" marL="0" rtl="0" algn="l">
              <a:lnSpc>
                <a:spcPct val="60000"/>
              </a:lnSpc>
              <a:spcBef>
                <a:spcPts val="0"/>
              </a:spcBef>
              <a:spcAft>
                <a:spcPts val="0"/>
              </a:spcAft>
              <a:buClr>
                <a:srgbClr val="595959"/>
              </a:buClr>
              <a:buSzPts val="930"/>
              <a:buNone/>
            </a:pPr>
            <a:r>
              <a:rPr b="1" i="1" lang="fr-FR" sz="700">
                <a:solidFill>
                  <a:srgbClr val="595959"/>
                </a:solidFill>
              </a:rPr>
              <a:t>-----</a:t>
            </a:r>
            <a:endParaRPr sz="700"/>
          </a:p>
          <a:p>
            <a:pPr indent="0" lvl="0" marL="0" rtl="0" algn="l">
              <a:lnSpc>
                <a:spcPct val="60000"/>
              </a:lnSpc>
              <a:spcBef>
                <a:spcPts val="0"/>
              </a:spcBef>
              <a:spcAft>
                <a:spcPts val="0"/>
              </a:spcAft>
              <a:buClr>
                <a:schemeClr val="dk1"/>
              </a:buClr>
              <a:buSzPts val="930"/>
              <a:buNone/>
            </a:pPr>
            <a:r>
              <a:t/>
            </a:r>
            <a:endParaRPr sz="700">
              <a:solidFill>
                <a:srgbClr val="595959"/>
              </a:solidFill>
            </a:endParaRPr>
          </a:p>
          <a:p>
            <a:pPr indent="0" lvl="0" marL="0" rtl="0" algn="l">
              <a:lnSpc>
                <a:spcPct val="60000"/>
              </a:lnSpc>
              <a:spcBef>
                <a:spcPts val="0"/>
              </a:spcBef>
              <a:spcAft>
                <a:spcPts val="0"/>
              </a:spcAft>
              <a:buClr>
                <a:srgbClr val="595959"/>
              </a:buClr>
              <a:buSzPts val="930"/>
              <a:buNone/>
            </a:pPr>
            <a:r>
              <a:rPr b="1" i="1" lang="fr-FR" sz="700">
                <a:solidFill>
                  <a:srgbClr val="595959"/>
                </a:solidFill>
              </a:rPr>
              <a:t>COMMENTAIRES</a:t>
            </a:r>
            <a:endParaRPr i="1" sz="700">
              <a:solidFill>
                <a:srgbClr val="595959"/>
              </a:solidFill>
            </a:endParaRPr>
          </a:p>
          <a:p>
            <a:pPr indent="0" lvl="0" marL="0" rtl="0" algn="l">
              <a:lnSpc>
                <a:spcPct val="60000"/>
              </a:lnSpc>
              <a:spcBef>
                <a:spcPts val="0"/>
              </a:spcBef>
              <a:spcAft>
                <a:spcPts val="0"/>
              </a:spcAft>
              <a:buClr>
                <a:schemeClr val="dk1"/>
              </a:buClr>
              <a:buSzPts val="620"/>
              <a:buNone/>
            </a:pPr>
            <a:r>
              <a:rPr i="1" lang="fr-FR" sz="700"/>
              <a:t>NB : GES en kg eq CO</a:t>
            </a:r>
            <a:r>
              <a:rPr baseline="-25000" i="1" lang="fr-FR" sz="700"/>
              <a:t>2</a:t>
            </a:r>
            <a:r>
              <a:rPr i="1" lang="fr-FR" sz="700"/>
              <a:t> par m</a:t>
            </a:r>
            <a:r>
              <a:rPr baseline="30000" i="1" lang="fr-FR" sz="700"/>
              <a:t>2</a:t>
            </a:r>
            <a:endParaRPr i="1" sz="700"/>
          </a:p>
          <a:p>
            <a:pPr indent="0" lvl="0" marL="0" rtl="0" algn="l">
              <a:lnSpc>
                <a:spcPct val="60000"/>
              </a:lnSpc>
              <a:spcBef>
                <a:spcPts val="0"/>
              </a:spcBef>
              <a:spcAft>
                <a:spcPts val="0"/>
              </a:spcAft>
              <a:buSzPts val="1400"/>
              <a:buNone/>
            </a:pPr>
            <a:r>
              <a:t/>
            </a:r>
            <a:endParaRPr i="1" sz="700"/>
          </a:p>
          <a:p>
            <a:pPr indent="0" lvl="0" marL="0" rtl="0" algn="l">
              <a:lnSpc>
                <a:spcPct val="60000"/>
              </a:lnSpc>
              <a:spcBef>
                <a:spcPts val="0"/>
              </a:spcBef>
              <a:spcAft>
                <a:spcPts val="0"/>
              </a:spcAft>
              <a:buSzPts val="1400"/>
              <a:buNone/>
            </a:pPr>
            <a:r>
              <a:rPr i="1" lang="fr-FR" sz="700"/>
              <a:t>Remarque backup :</a:t>
            </a:r>
            <a:endParaRPr sz="700"/>
          </a:p>
          <a:p>
            <a:pPr indent="0" lvl="0" marL="0" rtl="0" algn="l">
              <a:lnSpc>
                <a:spcPct val="60000"/>
              </a:lnSpc>
              <a:spcBef>
                <a:spcPts val="0"/>
              </a:spcBef>
              <a:spcAft>
                <a:spcPts val="0"/>
              </a:spcAft>
              <a:buSzPts val="1400"/>
              <a:buNone/>
            </a:pPr>
            <a:r>
              <a:rPr i="1" lang="fr-FR" sz="700"/>
              <a:t>Cette consommation spécifique Espec est le rapport entre la consommation annuelle totale d’énergie primaire et la </a:t>
            </a:r>
            <a:r>
              <a:rPr b="1" i="1" lang="fr-FR" sz="700"/>
              <a:t>surface de plancher chauffée</a:t>
            </a:r>
            <a:r>
              <a:rPr i="1" lang="fr-FR" sz="700"/>
              <a:t>. Elle s’exprime en kWh/m</a:t>
            </a:r>
            <a:r>
              <a:rPr baseline="30000" i="1" lang="fr-FR" sz="700"/>
              <a:t>2</a:t>
            </a:r>
            <a:r>
              <a:rPr i="1" lang="fr-FR" sz="700"/>
              <a:t>/an. C’est l’indicateur qui classifie les bâtiments selon leurs niveaux de consommation et permet la labellisation de ceux-ci suivant leur performance énergétique (de A++ à G).</a:t>
            </a:r>
            <a:endParaRPr sz="700"/>
          </a:p>
          <a:p>
            <a:pPr indent="0" lvl="0" marL="0" rtl="0" algn="l">
              <a:lnSpc>
                <a:spcPct val="60000"/>
              </a:lnSpc>
              <a:spcBef>
                <a:spcPts val="0"/>
              </a:spcBef>
              <a:spcAft>
                <a:spcPts val="0"/>
              </a:spcAft>
              <a:buSzPts val="1400"/>
              <a:buNone/>
            </a:pPr>
            <a:r>
              <a:rPr i="1" lang="fr-FR" sz="700"/>
              <a:t>Cette consommation est également convertie suivant les vecteurs énergétiques en kg de CO</a:t>
            </a:r>
            <a:r>
              <a:rPr baseline="-25000" i="1" lang="fr-FR" sz="700"/>
              <a:t>2</a:t>
            </a:r>
            <a:r>
              <a:rPr i="1" lang="fr-FR" sz="700"/>
              <a:t> par m</a:t>
            </a:r>
            <a:r>
              <a:rPr baseline="30000" i="1" lang="fr-FR" sz="700"/>
              <a:t>2</a:t>
            </a:r>
            <a:r>
              <a:rPr i="1" lang="fr-FR" sz="700"/>
              <a:t> par an pour donner les émissions annuelles de CO</a:t>
            </a:r>
            <a:r>
              <a:rPr baseline="-25000" i="1" lang="fr-FR" sz="700"/>
              <a:t>2</a:t>
            </a:r>
            <a:r>
              <a:rPr i="1" lang="fr-FR" sz="700"/>
              <a:t> par m</a:t>
            </a:r>
            <a:r>
              <a:rPr baseline="30000" i="1" lang="fr-FR" sz="700"/>
              <a:t>2</a:t>
            </a:r>
            <a:r>
              <a:rPr i="1" lang="fr-FR" sz="700"/>
              <a:t> de plancher chauffé.</a:t>
            </a:r>
            <a:endParaRPr sz="700"/>
          </a:p>
          <a:p>
            <a:pPr indent="0" lvl="0" marL="0" rtl="0" algn="l">
              <a:lnSpc>
                <a:spcPct val="60000"/>
              </a:lnSpc>
              <a:spcBef>
                <a:spcPts val="0"/>
              </a:spcBef>
              <a:spcAft>
                <a:spcPts val="0"/>
              </a:spcAft>
              <a:buSzPts val="1400"/>
              <a:buNone/>
            </a:pPr>
            <a:r>
              <a:t/>
            </a:r>
            <a:endParaRPr sz="700"/>
          </a:p>
        </p:txBody>
      </p:sp>
      <p:sp>
        <p:nvSpPr>
          <p:cNvPr id="2419" name="Google Shape;2419;p5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3" name="Shape 2433"/>
        <p:cNvGrpSpPr/>
        <p:nvPr/>
      </p:nvGrpSpPr>
      <p:grpSpPr>
        <a:xfrm>
          <a:off x="0" y="0"/>
          <a:ext cx="0" cy="0"/>
          <a:chOff x="0" y="0"/>
          <a:chExt cx="0" cy="0"/>
        </a:xfrm>
      </p:grpSpPr>
      <p:sp>
        <p:nvSpPr>
          <p:cNvPr id="2434" name="Google Shape;2434;p5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5" name="Google Shape;2435;p5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SzPts val="1400"/>
              <a:buNone/>
            </a:pPr>
            <a:r>
              <a:rPr b="1" lang="fr-FR" sz="1300"/>
              <a:t>Proposition moyen terme propriétaire/locataire – proposition 2</a:t>
            </a:r>
            <a:endParaRPr sz="1300"/>
          </a:p>
          <a:p>
            <a:pPr indent="0" lvl="0" marL="0" rtl="0" algn="l">
              <a:lnSpc>
                <a:spcPct val="100000"/>
              </a:lnSpc>
              <a:spcBef>
                <a:spcPts val="0"/>
              </a:spcBef>
              <a:spcAft>
                <a:spcPts val="0"/>
              </a:spcAft>
              <a:buSzPts val="1400"/>
              <a:buNone/>
            </a:pPr>
            <a:r>
              <a:rPr lang="fr-FR" sz="1300"/>
              <a:t>Les appartements sont beaucoup moins consommateurs d’énergie pour se chauffer à superficie égale (jusqu’à deux fois moins), car la surface en contact avec l’extérieur est proportionnellement plus faible que pour une maison (le reste est en contact avec un autre appartement, généralement aussi chauffé) </a:t>
            </a:r>
            <a:endParaRPr/>
          </a:p>
          <a:p>
            <a:pPr indent="0" lvl="0" marL="0" rtl="0" algn="l">
              <a:lnSpc>
                <a:spcPct val="100000"/>
              </a:lnSpc>
              <a:spcBef>
                <a:spcPts val="0"/>
              </a:spcBef>
              <a:spcAft>
                <a:spcPts val="0"/>
              </a:spcAft>
              <a:buSzPts val="1400"/>
              <a:buNone/>
            </a:pPr>
            <a:r>
              <a:t/>
            </a:r>
            <a:endParaRPr i="1" sz="1300"/>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rgbClr val="595959"/>
              </a:buClr>
              <a:buSzPts val="1200"/>
              <a:buNone/>
            </a:pPr>
            <a:r>
              <a:rPr b="1" i="1" lang="fr-FR" sz="1300">
                <a:solidFill>
                  <a:srgbClr val="595959"/>
                </a:solidFill>
              </a:rPr>
              <a:t>-----</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i="1" sz="1300">
              <a:solidFill>
                <a:srgbClr val="595959"/>
              </a:solidFill>
            </a:endParaRPr>
          </a:p>
          <a:p>
            <a:pPr indent="0" lvl="0" marL="0" rtl="0" algn="l">
              <a:lnSpc>
                <a:spcPct val="100000"/>
              </a:lnSpc>
              <a:spcBef>
                <a:spcPts val="0"/>
              </a:spcBef>
              <a:spcAft>
                <a:spcPts val="0"/>
              </a:spcAft>
              <a:buSzPts val="1400"/>
              <a:buNone/>
            </a:pPr>
            <a:r>
              <a:rPr i="1" lang="fr-FR" sz="1300"/>
              <a:t>Source: https://jancovici.com/changement-climatique/agir-individuellement/effectuer-sa-ba-pour-agir-contre-le-changement-climatique-quelques-ordres-de-grandeur</a:t>
            </a:r>
            <a:endParaRPr/>
          </a:p>
        </p:txBody>
      </p:sp>
      <p:sp>
        <p:nvSpPr>
          <p:cNvPr id="2436" name="Google Shape;2436;p5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457" name="Google Shape;457;p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7" name="Shape 2457"/>
        <p:cNvGrpSpPr/>
        <p:nvPr/>
      </p:nvGrpSpPr>
      <p:grpSpPr>
        <a:xfrm>
          <a:off x="0" y="0"/>
          <a:ext cx="0" cy="0"/>
          <a:chOff x="0" y="0"/>
          <a:chExt cx="0" cy="0"/>
        </a:xfrm>
      </p:grpSpPr>
      <p:sp>
        <p:nvSpPr>
          <p:cNvPr id="2458" name="Google Shape;2458;p6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9" name="Google Shape;2459;p6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SzPts val="1400"/>
              <a:buNone/>
            </a:pPr>
            <a:r>
              <a:rPr b="1" lang="fr-FR" sz="1300"/>
              <a:t>Proposition moyen/long terme propriétaire – proposition 3</a:t>
            </a:r>
            <a:endParaRPr sz="1300"/>
          </a:p>
          <a:p>
            <a:pPr indent="0" lvl="0" marL="0" rtl="0" algn="l">
              <a:lnSpc>
                <a:spcPct val="100000"/>
              </a:lnSpc>
              <a:spcBef>
                <a:spcPts val="0"/>
              </a:spcBef>
              <a:spcAft>
                <a:spcPts val="0"/>
              </a:spcAft>
              <a:buSzPts val="1400"/>
              <a:buNone/>
            </a:pPr>
            <a:r>
              <a:rPr lang="fr-FR" sz="1300"/>
              <a:t>Enfin le plus efficace pour réduire la consommation énergétique et les émissions de gaz à effet de serre, ce sont les travaux les travaux de rénovation énergétique qui seront réalisés par les propriétaires. Les travaux de rénovation énergétique seront de plus en plus entrepris par les propriétaires afin de se conformer à la réglementation. Mais attention, toutes les rénovations ne se valent pas: la plupart du temps, il vaut mieux commencer par l’isolation du toit et ou du ballons d’eau chaude que par le double vitrage.</a:t>
            </a:r>
            <a:endParaRPr/>
          </a:p>
          <a:p>
            <a:pPr indent="0" lvl="0" marL="0" rtl="0" algn="l">
              <a:lnSpc>
                <a:spcPct val="100000"/>
              </a:lnSpc>
              <a:spcBef>
                <a:spcPts val="0"/>
              </a:spcBef>
              <a:spcAft>
                <a:spcPts val="0"/>
              </a:spcAft>
              <a:buSzPts val="1400"/>
              <a:buNone/>
            </a:pPr>
            <a:r>
              <a:t/>
            </a:r>
            <a:endParaRPr sz="1300"/>
          </a:p>
          <a:p>
            <a:pPr indent="0" lvl="0" marL="0" rtl="0" algn="l">
              <a:lnSpc>
                <a:spcPct val="100000"/>
              </a:lnSpc>
              <a:spcBef>
                <a:spcPts val="0"/>
              </a:spcBef>
              <a:spcAft>
                <a:spcPts val="0"/>
              </a:spcAft>
              <a:buSzPts val="1400"/>
              <a:buNone/>
            </a:pPr>
            <a:r>
              <a:t/>
            </a:r>
            <a:endParaRPr sz="1300"/>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rgbClr val="595959"/>
              </a:buClr>
              <a:buSzPts val="1200"/>
              <a:buNone/>
            </a:pPr>
            <a:r>
              <a:rPr b="1" i="1" lang="fr-FR" sz="1300">
                <a:solidFill>
                  <a:srgbClr val="595959"/>
                </a:solidFill>
              </a:rPr>
              <a:t>-----</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b="1" i="1" lang="fr-FR" sz="1300">
                <a:solidFill>
                  <a:srgbClr val="595959"/>
                </a:solidFill>
              </a:rPr>
              <a:t>COMMENTAIRES</a:t>
            </a:r>
            <a:endParaRPr i="1" sz="1300">
              <a:solidFill>
                <a:srgbClr val="595959"/>
              </a:solidFill>
            </a:endParaRPr>
          </a:p>
          <a:p>
            <a:pPr indent="0" lvl="0" marL="0" rtl="0" algn="l">
              <a:lnSpc>
                <a:spcPct val="100000"/>
              </a:lnSpc>
              <a:spcBef>
                <a:spcPts val="0"/>
              </a:spcBef>
              <a:spcAft>
                <a:spcPts val="0"/>
              </a:spcAft>
              <a:buSzPts val="1400"/>
              <a:buNone/>
            </a:pPr>
            <a:r>
              <a:rPr i="1" lang="fr-FR" sz="1300"/>
              <a:t>En France, le secteur du bâtiment a l’objectif de baisser de 28 % ses consommations d’énergie à l’horizon 2030 par rapport à 2010 et une réduction de ses émissions de GES de 60 % à l’horizon 2028 par rapport à 1990 et d’au moins 90 % à l’horizon 2050. &gt;&gt; source: SNBC</a:t>
            </a:r>
            <a:endParaRPr b="0" i="1"/>
          </a:p>
        </p:txBody>
      </p:sp>
      <p:sp>
        <p:nvSpPr>
          <p:cNvPr id="2460" name="Google Shape;2460;p60: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p6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0" name="Google Shape;2480;p6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100000"/>
              </a:lnSpc>
              <a:spcBef>
                <a:spcPts val="0"/>
              </a:spcBef>
              <a:spcAft>
                <a:spcPts val="0"/>
              </a:spcAft>
              <a:buSzPts val="1400"/>
              <a:buNone/>
            </a:pPr>
            <a:r>
              <a:rPr b="0" lang="fr-FR">
                <a:solidFill>
                  <a:srgbClr val="595959"/>
                </a:solidFill>
              </a:rPr>
              <a:t>Solution 1 : Le PUUUUULLLLLLL!!!!!!!!! Mettez-en 2 s’il le faut !</a:t>
            </a:r>
            <a:endParaRPr/>
          </a:p>
          <a:p>
            <a:pPr indent="0" lvl="0" marL="0" rtl="0" algn="l">
              <a:lnSpc>
                <a:spcPct val="100000"/>
              </a:lnSpc>
              <a:spcBef>
                <a:spcPts val="0"/>
              </a:spcBef>
              <a:spcAft>
                <a:spcPts val="0"/>
              </a:spcAft>
              <a:buSzPts val="1400"/>
              <a:buNone/>
            </a:pPr>
            <a:r>
              <a:t/>
            </a:r>
            <a:endParaRPr b="0">
              <a:solidFill>
                <a:srgbClr val="595959"/>
              </a:solidFill>
            </a:endParaRPr>
          </a:p>
          <a:p>
            <a:pPr indent="0" lvl="0" marL="0" rtl="0" algn="l">
              <a:lnSpc>
                <a:spcPct val="100000"/>
              </a:lnSpc>
              <a:spcBef>
                <a:spcPts val="0"/>
              </a:spcBef>
              <a:spcAft>
                <a:spcPts val="0"/>
              </a:spcAft>
              <a:buSzPts val="1400"/>
              <a:buNone/>
            </a:pPr>
            <a:r>
              <a:rPr b="0" lang="fr-FR">
                <a:solidFill>
                  <a:srgbClr val="595959"/>
                </a:solidFill>
              </a:rPr>
              <a:t>Solution 2 : Choisir un meilleur logement</a:t>
            </a:r>
            <a:endParaRPr/>
          </a:p>
          <a:p>
            <a:pPr indent="0" lvl="0" marL="0" rtl="0" algn="l">
              <a:lnSpc>
                <a:spcPct val="100000"/>
              </a:lnSpc>
              <a:spcBef>
                <a:spcPts val="0"/>
              </a:spcBef>
              <a:spcAft>
                <a:spcPts val="0"/>
              </a:spcAft>
              <a:buSzPts val="1400"/>
              <a:buNone/>
            </a:pPr>
            <a:r>
              <a:t/>
            </a:r>
            <a:endParaRPr b="0">
              <a:solidFill>
                <a:srgbClr val="595959"/>
              </a:solidFill>
            </a:endParaRPr>
          </a:p>
          <a:p>
            <a:pPr indent="0" lvl="0" marL="0" rtl="0" algn="l">
              <a:lnSpc>
                <a:spcPct val="100000"/>
              </a:lnSpc>
              <a:spcBef>
                <a:spcPts val="0"/>
              </a:spcBef>
              <a:spcAft>
                <a:spcPts val="0"/>
              </a:spcAft>
              <a:buSzPts val="1400"/>
              <a:buNone/>
            </a:pPr>
            <a:r>
              <a:rPr b="0" lang="fr-FR">
                <a:solidFill>
                  <a:srgbClr val="595959"/>
                </a:solidFill>
              </a:rPr>
              <a:t>Solution 3 : L’ultime solution, à destination des propriétaires : la rénovation énergétique pour couper drastiquement dans les émissions liées au chauffage</a:t>
            </a:r>
            <a:endParaRPr/>
          </a:p>
          <a:p>
            <a:pPr indent="0" lvl="0" marL="0" rtl="0" algn="l">
              <a:lnSpc>
                <a:spcPct val="100000"/>
              </a:lnSpc>
              <a:spcBef>
                <a:spcPts val="0"/>
              </a:spcBef>
              <a:spcAft>
                <a:spcPts val="0"/>
              </a:spcAft>
              <a:buSzPts val="1400"/>
              <a:buNone/>
            </a:pPr>
            <a:r>
              <a:t/>
            </a:r>
            <a:endParaRPr b="0">
              <a:solidFill>
                <a:srgbClr val="595959"/>
              </a:solidFill>
            </a:endParaRPr>
          </a:p>
          <a:p>
            <a:pPr indent="0" lvl="0" marL="0" rtl="0" algn="l">
              <a:lnSpc>
                <a:spcPct val="100000"/>
              </a:lnSpc>
              <a:spcBef>
                <a:spcPts val="0"/>
              </a:spcBef>
              <a:spcAft>
                <a:spcPts val="0"/>
              </a:spcAft>
              <a:buSzPts val="1400"/>
              <a:buNone/>
            </a:pPr>
            <a:r>
              <a:rPr b="0" i="1" lang="fr-FR">
                <a:solidFill>
                  <a:srgbClr val="595959"/>
                </a:solidFill>
              </a:rPr>
              <a:t>Transition:</a:t>
            </a:r>
            <a:endParaRPr/>
          </a:p>
          <a:p>
            <a:pPr indent="0" lvl="0" marL="0" rtl="0" algn="l">
              <a:lnSpc>
                <a:spcPct val="100000"/>
              </a:lnSpc>
              <a:spcBef>
                <a:spcPts val="0"/>
              </a:spcBef>
              <a:spcAft>
                <a:spcPts val="0"/>
              </a:spcAft>
              <a:buSzPts val="1400"/>
              <a:buNone/>
            </a:pPr>
            <a:r>
              <a:rPr b="0" lang="fr-FR">
                <a:solidFill>
                  <a:srgbClr val="595959"/>
                </a:solidFill>
              </a:rPr>
              <a:t>Et je pense qu’il est temps de conclure…</a:t>
            </a:r>
            <a:endParaRPr/>
          </a:p>
        </p:txBody>
      </p:sp>
      <p:sp>
        <p:nvSpPr>
          <p:cNvPr id="2481" name="Google Shape;2481;p6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1" name="Shape 2511"/>
        <p:cNvGrpSpPr/>
        <p:nvPr/>
      </p:nvGrpSpPr>
      <p:grpSpPr>
        <a:xfrm>
          <a:off x="0" y="0"/>
          <a:ext cx="0" cy="0"/>
          <a:chOff x="0" y="0"/>
          <a:chExt cx="0" cy="0"/>
        </a:xfrm>
      </p:grpSpPr>
      <p:sp>
        <p:nvSpPr>
          <p:cNvPr id="2512" name="Google Shape;2512;p17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Transition: </a:t>
            </a:r>
            <a:r>
              <a:rPr lang="fr-FR"/>
              <a:t>Maintenant on va parler de notre activité du quotidien qui est la plus émettrice de gaz à effet de serre dans ce pays : les transports de personnes.</a:t>
            </a:r>
            <a:endParaRPr/>
          </a:p>
        </p:txBody>
      </p:sp>
      <p:sp>
        <p:nvSpPr>
          <p:cNvPr id="2513" name="Google Shape;2513;p17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p18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5" name="Google Shape;2525;p18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228600" lvl="0" marL="457200" marR="0" rtl="0" algn="l">
              <a:lnSpc>
                <a:spcPct val="100000"/>
              </a:lnSpc>
              <a:spcBef>
                <a:spcPts val="0"/>
              </a:spcBef>
              <a:spcAft>
                <a:spcPts val="0"/>
              </a:spcAft>
              <a:buClr>
                <a:srgbClr val="000000"/>
              </a:buClr>
              <a:buSzPts val="1400"/>
              <a:buFont typeface="Arial"/>
              <a:buNone/>
            </a:pPr>
            <a:r>
              <a:rPr lang="fr-FR"/>
              <a:t>Biens et services 3,5t</a:t>
            </a:r>
            <a:endParaRPr/>
          </a:p>
          <a:p>
            <a:pPr indent="-228600" lvl="0" marL="457200" marR="0" rtl="0" algn="l">
              <a:lnSpc>
                <a:spcPct val="100000"/>
              </a:lnSpc>
              <a:spcBef>
                <a:spcPts val="0"/>
              </a:spcBef>
              <a:spcAft>
                <a:spcPts val="0"/>
              </a:spcAft>
              <a:buClr>
                <a:srgbClr val="000000"/>
              </a:buClr>
              <a:buSzPts val="1400"/>
              <a:buFont typeface="Arial"/>
              <a:buNone/>
            </a:pPr>
            <a:r>
              <a:rPr lang="fr-FR"/>
              <a:t>Transport 3,5t dont avion 1,7t et voiture 1,7t</a:t>
            </a:r>
            <a:endParaRPr/>
          </a:p>
          <a:p>
            <a:pPr indent="-228600" lvl="0" marL="457200" marR="0" rtl="0" algn="l">
              <a:lnSpc>
                <a:spcPct val="100000"/>
              </a:lnSpc>
              <a:spcBef>
                <a:spcPts val="0"/>
              </a:spcBef>
              <a:spcAft>
                <a:spcPts val="0"/>
              </a:spcAft>
              <a:buClr>
                <a:srgbClr val="000000"/>
              </a:buClr>
              <a:buSzPts val="1400"/>
              <a:buFont typeface="Arial"/>
              <a:buNone/>
            </a:pPr>
            <a:r>
              <a:rPr lang="fr-FR"/>
              <a:t>Alimentation 1,7t dont 0,4t pour le bœuf et le veau et 0,26t pour les produits laitiers</a:t>
            </a:r>
            <a:endParaRPr/>
          </a:p>
          <a:p>
            <a:pPr indent="-228600" lvl="0" marL="457200" marR="0" rtl="0" algn="l">
              <a:lnSpc>
                <a:spcPct val="100000"/>
              </a:lnSpc>
              <a:spcBef>
                <a:spcPts val="0"/>
              </a:spcBef>
              <a:spcAft>
                <a:spcPts val="0"/>
              </a:spcAft>
              <a:buClr>
                <a:srgbClr val="000000"/>
              </a:buClr>
              <a:buSzPts val="1400"/>
              <a:buFont typeface="Arial"/>
              <a:buNone/>
            </a:pPr>
            <a:r>
              <a:rPr lang="fr-FR"/>
              <a:t>Logement 2,9t dont 1,5t pour le chauffage</a:t>
            </a:r>
            <a:endParaRPr/>
          </a:p>
          <a:p>
            <a:pPr indent="-228600" lvl="0" marL="457200" marR="0" rtl="0" algn="l">
              <a:lnSpc>
                <a:spcPct val="100000"/>
              </a:lnSpc>
              <a:spcBef>
                <a:spcPts val="0"/>
              </a:spcBef>
              <a:spcAft>
                <a:spcPts val="0"/>
              </a:spcAft>
              <a:buClr>
                <a:srgbClr val="000000"/>
              </a:buClr>
              <a:buSzPts val="1400"/>
              <a:buFont typeface="Arial"/>
              <a:buNone/>
            </a:pPr>
            <a:r>
              <a:rPr lang="fr-FR"/>
              <a:t>https://www.letemps.ch/sciences/environnement/en-graphiques-quelles-sont-les-actions-les-plus-efficaces-pour-reduire-son-empreinte-carbone</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526" name="Google Shape;2526;p18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4" name="Shape 2554"/>
        <p:cNvGrpSpPr/>
        <p:nvPr/>
      </p:nvGrpSpPr>
      <p:grpSpPr>
        <a:xfrm>
          <a:off x="0" y="0"/>
          <a:ext cx="0" cy="0"/>
          <a:chOff x="0" y="0"/>
          <a:chExt cx="0" cy="0"/>
        </a:xfrm>
      </p:grpSpPr>
      <p:sp>
        <p:nvSpPr>
          <p:cNvPr id="2555" name="Google Shape;2555;p6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6" name="Google Shape;2556;p6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90000"/>
              </a:lnSpc>
              <a:spcBef>
                <a:spcPts val="0"/>
              </a:spcBef>
              <a:spcAft>
                <a:spcPts val="0"/>
              </a:spcAft>
              <a:buClr>
                <a:schemeClr val="dk1"/>
              </a:buClr>
              <a:buSzPts val="1110"/>
              <a:buNone/>
            </a:pPr>
            <a:r>
              <a:rPr lang="fr-FR"/>
              <a:t>Voilà, on vient de vous présenter une douzaine d’initiatives qui vont vous permettre de réduire significativement votre empreinte carbone et d’avoir un impact concret sur le changement climatique. </a:t>
            </a:r>
            <a:endParaRPr/>
          </a:p>
          <a:p>
            <a:pPr indent="0" lvl="0" marL="0" rtl="0" algn="l">
              <a:lnSpc>
                <a:spcPct val="90000"/>
              </a:lnSpc>
              <a:spcBef>
                <a:spcPts val="0"/>
              </a:spcBef>
              <a:spcAft>
                <a:spcPts val="0"/>
              </a:spcAft>
              <a:buClr>
                <a:schemeClr val="dk1"/>
              </a:buClr>
              <a:buSzPts val="1110"/>
              <a:buNone/>
            </a:pPr>
            <a:r>
              <a:rPr lang="fr-FR"/>
              <a:t>Avec ces actions vous êtes sûr que vous allez réellement éviter d’envoyer des gaz à effet de serre dans l’atmosphère. Et c’est quelque chose que vous pouvez décider tout de suite, dès que vous sortez de cette salle : presque toutes les actions que nous vous avons proposées aujourd’hui, vous pouvez les appliquer immédiatement dans votre quotidien. </a:t>
            </a:r>
            <a:endParaRPr/>
          </a:p>
          <a:p>
            <a:pPr indent="0" lvl="0" marL="0" rtl="0" algn="l">
              <a:lnSpc>
                <a:spcPct val="90000"/>
              </a:lnSpc>
              <a:spcBef>
                <a:spcPts val="0"/>
              </a:spcBef>
              <a:spcAft>
                <a:spcPts val="0"/>
              </a:spcAft>
              <a:buClr>
                <a:schemeClr val="dk1"/>
              </a:buClr>
              <a:buSzPts val="1110"/>
              <a:buNone/>
            </a:pPr>
            <a:r>
              <a:t/>
            </a:r>
            <a:endParaRPr/>
          </a:p>
          <a:p>
            <a:pPr indent="0" lvl="0" marL="0" rtl="0" algn="l">
              <a:lnSpc>
                <a:spcPct val="90000"/>
              </a:lnSpc>
              <a:spcBef>
                <a:spcPts val="0"/>
              </a:spcBef>
              <a:spcAft>
                <a:spcPts val="0"/>
              </a:spcAft>
              <a:buClr>
                <a:schemeClr val="dk1"/>
              </a:buClr>
              <a:buSzPts val="1110"/>
              <a:buNone/>
            </a:pPr>
            <a:r>
              <a:rPr lang="fr-FR"/>
              <a:t>Donc vous pouvez avoir un impact, chacun de vous. Il suffit de le vouloir ! Et toutes ces actions mises bout à bout vont vous permettre de réduire vos émissions de gaz à effet de serre d’environ un tiers.  Evidemment, si vous avez déjà commencé à en mettre en œuvre certaines, bravo, vous avez déjà fait une partie du chemin. </a:t>
            </a:r>
            <a:endParaRPr/>
          </a:p>
          <a:p>
            <a:pPr indent="0" lvl="0" marL="0" rtl="0" algn="l">
              <a:lnSpc>
                <a:spcPct val="90000"/>
              </a:lnSpc>
              <a:spcBef>
                <a:spcPts val="0"/>
              </a:spcBef>
              <a:spcAft>
                <a:spcPts val="0"/>
              </a:spcAft>
              <a:buClr>
                <a:schemeClr val="dk1"/>
              </a:buClr>
              <a:buSzPts val="1110"/>
              <a:buNone/>
            </a:pPr>
            <a:r>
              <a:t/>
            </a:r>
            <a:endParaRPr/>
          </a:p>
          <a:p>
            <a:pPr indent="0" lvl="0" marL="0" rtl="0" algn="l">
              <a:lnSpc>
                <a:spcPct val="90000"/>
              </a:lnSpc>
              <a:spcBef>
                <a:spcPts val="0"/>
              </a:spcBef>
              <a:spcAft>
                <a:spcPts val="0"/>
              </a:spcAft>
              <a:buClr>
                <a:schemeClr val="dk1"/>
              </a:buClr>
              <a:buSzPts val="1110"/>
              <a:buNone/>
            </a:pPr>
            <a:r>
              <a:rPr lang="fr-FR"/>
              <a:t>Mais en réalité la mise en place de ces actions va bien au-delà de ces 1/3 d’émissions évitées… </a:t>
            </a:r>
            <a:endParaRPr/>
          </a:p>
          <a:p>
            <a:pPr indent="0" lvl="0" marL="0" rtl="0" algn="l">
              <a:lnSpc>
                <a:spcPct val="90000"/>
              </a:lnSpc>
              <a:spcBef>
                <a:spcPts val="0"/>
              </a:spcBef>
              <a:spcAft>
                <a:spcPts val="0"/>
              </a:spcAft>
              <a:buClr>
                <a:schemeClr val="dk1"/>
              </a:buClr>
              <a:buSzPts val="1110"/>
              <a:buNone/>
            </a:pPr>
            <a:r>
              <a:t/>
            </a:r>
            <a:endParaRPr i="1"/>
          </a:p>
          <a:p>
            <a:pPr indent="0" lvl="0" marL="0" rtl="0" algn="l">
              <a:lnSpc>
                <a:spcPct val="90000"/>
              </a:lnSpc>
              <a:spcBef>
                <a:spcPts val="0"/>
              </a:spcBef>
              <a:spcAft>
                <a:spcPts val="0"/>
              </a:spcAft>
              <a:buClr>
                <a:srgbClr val="595959"/>
              </a:buClr>
              <a:buSzPts val="1110"/>
              <a:buNone/>
            </a:pPr>
            <a:r>
              <a:rPr b="1" i="1" lang="fr-FR">
                <a:solidFill>
                  <a:srgbClr val="595959"/>
                </a:solidFill>
              </a:rPr>
              <a:t>-----</a:t>
            </a:r>
            <a:endParaRPr/>
          </a:p>
          <a:p>
            <a:pPr indent="0" lvl="0" marL="0" rtl="0" algn="l">
              <a:lnSpc>
                <a:spcPct val="90000"/>
              </a:lnSpc>
              <a:spcBef>
                <a:spcPts val="0"/>
              </a:spcBef>
              <a:spcAft>
                <a:spcPts val="0"/>
              </a:spcAft>
              <a:buClr>
                <a:schemeClr val="dk1"/>
              </a:buClr>
              <a:buSzPts val="1110"/>
              <a:buNone/>
            </a:pPr>
            <a:r>
              <a:t/>
            </a:r>
            <a:endParaRPr>
              <a:solidFill>
                <a:srgbClr val="595959"/>
              </a:solidFill>
            </a:endParaRPr>
          </a:p>
          <a:p>
            <a:pPr indent="0" lvl="0" marL="0" rtl="0" algn="l">
              <a:lnSpc>
                <a:spcPct val="90000"/>
              </a:lnSpc>
              <a:spcBef>
                <a:spcPts val="0"/>
              </a:spcBef>
              <a:spcAft>
                <a:spcPts val="0"/>
              </a:spcAft>
              <a:buClr>
                <a:srgbClr val="595959"/>
              </a:buClr>
              <a:buSzPts val="1110"/>
              <a:buNone/>
            </a:pPr>
            <a:r>
              <a:rPr b="1" i="1" lang="fr-FR">
                <a:solidFill>
                  <a:srgbClr val="595959"/>
                </a:solidFill>
              </a:rPr>
              <a:t>COMMENTAIRES</a:t>
            </a:r>
            <a:endParaRPr i="1">
              <a:solidFill>
                <a:srgbClr val="595959"/>
              </a:solidFill>
            </a:endParaRPr>
          </a:p>
          <a:p>
            <a:pPr indent="0" lvl="0" marL="0" rtl="0" algn="l">
              <a:lnSpc>
                <a:spcPct val="90000"/>
              </a:lnSpc>
              <a:spcBef>
                <a:spcPts val="0"/>
              </a:spcBef>
              <a:spcAft>
                <a:spcPts val="0"/>
              </a:spcAft>
              <a:buClr>
                <a:schemeClr val="dk1"/>
              </a:buClr>
              <a:buSzPts val="1110"/>
              <a:buNone/>
            </a:pPr>
            <a:r>
              <a:t/>
            </a:r>
            <a:endParaRPr/>
          </a:p>
          <a:p>
            <a:pPr indent="0" lvl="0" marL="0" rtl="0" algn="l">
              <a:lnSpc>
                <a:spcPct val="90000"/>
              </a:lnSpc>
              <a:spcBef>
                <a:spcPts val="0"/>
              </a:spcBef>
              <a:spcAft>
                <a:spcPts val="0"/>
              </a:spcAft>
              <a:buClr>
                <a:schemeClr val="dk1"/>
              </a:buClr>
              <a:buSzPts val="1110"/>
              <a:buNone/>
            </a:pPr>
            <a:r>
              <a:rPr i="1" lang="fr-FR"/>
              <a:t>Note: 1/3 sans compter la rénovation des logements</a:t>
            </a:r>
            <a:endParaRPr/>
          </a:p>
        </p:txBody>
      </p:sp>
      <p:sp>
        <p:nvSpPr>
          <p:cNvPr id="2557" name="Google Shape;2557;p6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4" name="Shape 2594"/>
        <p:cNvGrpSpPr/>
        <p:nvPr/>
      </p:nvGrpSpPr>
      <p:grpSpPr>
        <a:xfrm>
          <a:off x="0" y="0"/>
          <a:ext cx="0" cy="0"/>
          <a:chOff x="0" y="0"/>
          <a:chExt cx="0" cy="0"/>
        </a:xfrm>
      </p:grpSpPr>
      <p:sp>
        <p:nvSpPr>
          <p:cNvPr id="2595" name="Google Shape;2595;p6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6" name="Google Shape;2596;p6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Clr>
                <a:schemeClr val="dk1"/>
              </a:buClr>
              <a:buSzPts val="660"/>
              <a:buNone/>
            </a:pPr>
            <a:r>
              <a:rPr lang="fr-FR" sz="800"/>
              <a:t>En effet, quand vous diminuez vos émissions à l’échelle individuelle et que vous adoptez de nouvelles habitudes de vie, cela n’a pas seulement un impact dans votre quotidien. </a:t>
            </a:r>
            <a:r>
              <a:rPr b="1" lang="fr-FR" sz="800"/>
              <a:t>Vos actions vont aussi, indirectement, influencer la machine économique et la machine politique dont nous faisons partie, et déclencher les actions collectives qui en découlent</a:t>
            </a:r>
            <a:r>
              <a:rPr lang="fr-FR" sz="800"/>
              <a:t>.</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lang="fr-FR" sz="800"/>
              <a:t>Laissez-moi vous illustrer cela. Vous voyez ici les trois grandes catégories d’acteurs : les politiques, les entreprises et nous, les citoyens. On forme une sorte d’engrenage qui constitue la société. Si l'on souhaite aller vite dans une direction – et ici la direction dont on parle, c’est celle qui nous fait respecter la trajectoire des +2°C – pour que cela fonctionne, il faut que tous les engrenages se mettent à bouger. Citoyens compris !</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lang="fr-FR" sz="800"/>
              <a:t>La plupart des gens pensent que c’est d’abord aux politiques et aux entreprises de changer… Mais rappelez vous que : </a:t>
            </a:r>
            <a:endParaRPr sz="800"/>
          </a:p>
          <a:p>
            <a:pPr indent="0" lvl="0" marL="0" rtl="0" algn="l">
              <a:lnSpc>
                <a:spcPct val="60000"/>
              </a:lnSpc>
              <a:spcBef>
                <a:spcPts val="0"/>
              </a:spcBef>
              <a:spcAft>
                <a:spcPts val="0"/>
              </a:spcAft>
              <a:buClr>
                <a:schemeClr val="dk1"/>
              </a:buClr>
              <a:buSzPts val="660"/>
              <a:buNone/>
            </a:pPr>
            <a:r>
              <a:rPr lang="fr-FR" sz="800"/>
              <a:t>Aux yeux du politique, vous êtes l’</a:t>
            </a:r>
            <a:r>
              <a:rPr b="1" lang="fr-FR" sz="800"/>
              <a:t>électeur </a:t>
            </a:r>
            <a:r>
              <a:rPr lang="fr-FR" sz="800"/>
              <a:t>– vous avez le pouvoir du vote : pourquoi les politiques changeraient si nous, citoyens, nous ne soutenons pas les mesures de décarbonation nécessaires ?</a:t>
            </a:r>
            <a:endParaRPr sz="800"/>
          </a:p>
          <a:p>
            <a:pPr indent="0" lvl="0" marL="0" rtl="0" algn="l">
              <a:lnSpc>
                <a:spcPct val="60000"/>
              </a:lnSpc>
              <a:spcBef>
                <a:spcPts val="0"/>
              </a:spcBef>
              <a:spcAft>
                <a:spcPts val="0"/>
              </a:spcAft>
              <a:buClr>
                <a:schemeClr val="dk1"/>
              </a:buClr>
              <a:buSzPts val="660"/>
              <a:buNone/>
            </a:pPr>
            <a:r>
              <a:rPr lang="fr-FR" sz="800"/>
              <a:t>Aux yeux de l’entreprise, vous êtes le </a:t>
            </a:r>
            <a:r>
              <a:rPr b="1" lang="fr-FR" sz="800"/>
              <a:t>consommateur</a:t>
            </a:r>
            <a:r>
              <a:rPr lang="fr-FR" sz="800"/>
              <a:t> – vous avez le pouvoir de l’achat : pourquoi les entreprises changeraient et se mettraient à proposer des produits bas-carbone, si nous continuons à acheter ce qu’elles produisent sans rechigner ?</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lang="fr-FR" sz="800"/>
              <a:t>Non seulement </a:t>
            </a:r>
            <a:r>
              <a:rPr b="1" lang="fr-FR" sz="800"/>
              <a:t>nous sommes essentiels pour faire bouger les engrenages</a:t>
            </a:r>
            <a:r>
              <a:rPr lang="fr-FR" sz="800"/>
              <a:t>, mais plus que cela : </a:t>
            </a:r>
            <a:r>
              <a:rPr b="1" lang="fr-FR" sz="800"/>
              <a:t>nous avons aussi le pouvoir d’initier le mouvement et de l’orienter </a:t>
            </a:r>
            <a:r>
              <a:rPr lang="fr-FR" sz="800"/>
              <a:t>! Par chacune de nos actions ! </a:t>
            </a:r>
            <a:r>
              <a:rPr b="1" lang="fr-FR" sz="800"/>
              <a:t>[clic]</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b="1" lang="fr-FR" sz="800"/>
              <a:t>En tant que consommateur nous sommes la raison d’être des entreprises qui produisent des biens et des services</a:t>
            </a:r>
            <a:r>
              <a:rPr lang="fr-FR" sz="800"/>
              <a:t>. Or il y a des tas de gens qui surveillent de très près tout ce que nous achetons, comment nous les achetons et pourquoi nous les achetons</a:t>
            </a:r>
            <a:r>
              <a:rPr b="1" lang="fr-FR" sz="800"/>
              <a:t>. Modifiez votre façon de consommer, et l’économie de marché s’y adaptera, parce qu’elle a été construite pour ça</a:t>
            </a:r>
            <a:r>
              <a:rPr lang="fr-FR" sz="800"/>
              <a:t>.</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lang="fr-FR" sz="800"/>
              <a:t>Par exemple :</a:t>
            </a:r>
            <a:endParaRPr sz="800"/>
          </a:p>
          <a:p>
            <a:pPr indent="0" lvl="0" marL="0" rtl="0" algn="l">
              <a:lnSpc>
                <a:spcPct val="60000"/>
              </a:lnSpc>
              <a:spcBef>
                <a:spcPts val="0"/>
              </a:spcBef>
              <a:spcAft>
                <a:spcPts val="0"/>
              </a:spcAft>
              <a:buClr>
                <a:schemeClr val="dk1"/>
              </a:buClr>
              <a:buSzPts val="660"/>
              <a:buNone/>
            </a:pPr>
            <a:r>
              <a:rPr lang="fr-FR" sz="800"/>
              <a:t>- Si vous allez au restaurant et que vous prenez systématiquement des plats végétariens, le restaurateur qui observera cette tendance proposera de plus en plus de plats végétariens sur sa carte pour satisfaire la demande. Si vous décidez de n’acheter que des objets réparables, les entreprises devront s’adapter pour survivre, car nous serons de plus en plus nombreux à faire ces choix.</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lang="fr-FR" sz="800"/>
              <a:t>Bien sûr, notre plus grand pouvoir est sûrement celui que l’on a à travers nos achats.</a:t>
            </a:r>
            <a:endParaRPr sz="800"/>
          </a:p>
          <a:p>
            <a:pPr indent="0" lvl="0" marL="0" rtl="0" algn="l">
              <a:lnSpc>
                <a:spcPct val="60000"/>
              </a:lnSpc>
              <a:spcBef>
                <a:spcPts val="0"/>
              </a:spcBef>
              <a:spcAft>
                <a:spcPts val="0"/>
              </a:spcAft>
              <a:buClr>
                <a:schemeClr val="dk1"/>
              </a:buClr>
              <a:buSzPts val="660"/>
              <a:buNone/>
            </a:pPr>
            <a:r>
              <a:rPr lang="fr-FR" sz="800"/>
              <a:t>Mais </a:t>
            </a:r>
            <a:r>
              <a:rPr b="1" lang="fr-FR" sz="800"/>
              <a:t>nous avons aussi du pouvoir à travers notre épargne, et à travers notre bulletin de vote </a:t>
            </a:r>
            <a:r>
              <a:rPr lang="fr-FR" sz="800"/>
              <a:t>: </a:t>
            </a:r>
            <a:endParaRPr sz="800"/>
          </a:p>
          <a:p>
            <a:pPr indent="0" lvl="0" marL="0" rtl="0" algn="l">
              <a:lnSpc>
                <a:spcPct val="60000"/>
              </a:lnSpc>
              <a:spcBef>
                <a:spcPts val="0"/>
              </a:spcBef>
              <a:spcAft>
                <a:spcPts val="0"/>
              </a:spcAft>
              <a:buClr>
                <a:schemeClr val="dk1"/>
              </a:buClr>
              <a:buSzPts val="660"/>
              <a:buNone/>
            </a:pPr>
            <a:r>
              <a:rPr lang="fr-FR" sz="800"/>
              <a:t>- Si vous décidez de placer votre épargne dans des banques qui financent seulement des projets qui sont en accord avec la trajectoire des deux degrés, vous orientez et encouragez les investissements qui vont dans la bonne direction.</a:t>
            </a:r>
            <a:endParaRPr sz="800"/>
          </a:p>
          <a:p>
            <a:pPr indent="0" lvl="0" marL="0" rtl="0" algn="l">
              <a:lnSpc>
                <a:spcPct val="60000"/>
              </a:lnSpc>
              <a:spcBef>
                <a:spcPts val="0"/>
              </a:spcBef>
              <a:spcAft>
                <a:spcPts val="0"/>
              </a:spcAft>
              <a:buClr>
                <a:schemeClr val="dk1"/>
              </a:buClr>
              <a:buSzPts val="660"/>
              <a:buNone/>
            </a:pPr>
            <a:r>
              <a:rPr lang="fr-FR" sz="800"/>
              <a:t>- Si vous décidez de ne plus voter pour des candidats qui ne mettent pas la transition écologique et énergétique au cœur de leurs propositions, vous obligerez ces questions à faire partie du débat.</a:t>
            </a:r>
            <a:endParaRPr sz="800"/>
          </a:p>
          <a:p>
            <a:pPr indent="0" lvl="0" marL="0" rtl="0" algn="l">
              <a:lnSpc>
                <a:spcPct val="60000"/>
              </a:lnSpc>
              <a:spcBef>
                <a:spcPts val="0"/>
              </a:spcBef>
              <a:spcAft>
                <a:spcPts val="0"/>
              </a:spcAft>
              <a:buClr>
                <a:schemeClr val="dk1"/>
              </a:buClr>
              <a:buSzPts val="660"/>
              <a:buNone/>
            </a:pPr>
            <a:r>
              <a:rPr lang="fr-FR" sz="800"/>
              <a:t>Par exemple : si vous acceptez de diminuer votre vitesse de 110 km/h au lieu de 130 sur les autoroutes, n’est-il pas plus facile ensuite pour un gouvernement de porter cette mesure ? Ô combien impopulaire, une telle mesure a pourtant un impact très positif sur le climat – et sur votre portefeuille ! Et c’est un impact immédiat !</a:t>
            </a:r>
            <a:endParaRPr sz="800"/>
          </a:p>
          <a:p>
            <a:pPr indent="0" lvl="0" marL="0" rtl="0" algn="l">
              <a:lnSpc>
                <a:spcPct val="60000"/>
              </a:lnSpc>
              <a:spcBef>
                <a:spcPts val="0"/>
              </a:spcBef>
              <a:spcAft>
                <a:spcPts val="0"/>
              </a:spcAft>
              <a:buClr>
                <a:schemeClr val="dk1"/>
              </a:buClr>
              <a:buSzPts val="660"/>
              <a:buNone/>
            </a:pPr>
            <a:r>
              <a:t/>
            </a:r>
            <a:endParaRPr sz="800"/>
          </a:p>
          <a:p>
            <a:pPr indent="0" lvl="0" marL="0" rtl="0" algn="l">
              <a:lnSpc>
                <a:spcPct val="60000"/>
              </a:lnSpc>
              <a:spcBef>
                <a:spcPts val="0"/>
              </a:spcBef>
              <a:spcAft>
                <a:spcPts val="0"/>
              </a:spcAft>
              <a:buClr>
                <a:schemeClr val="dk1"/>
              </a:buClr>
              <a:buSzPts val="660"/>
              <a:buNone/>
            </a:pPr>
            <a:r>
              <a:rPr b="1" lang="fr-FR" sz="800"/>
              <a:t>Nous sommes au centre de l’engrenage. À chaque fois que nous mettons en œuvre une des actions que nous vous avons proposées, non seulement nous réduisons nos émissions directes, mais nous envoyons également à tous nos décideurs, économiques comme politiques, un signal qui dit que la société que nous voulons, c’est une société moins carbonée. Nous avons le pouvoir individuellement et collectivement d’initier un cercle vertueux. Si ce n’est pas nous qui enclenchons l’engrenage, personne ne le fera à notre place !</a:t>
            </a:r>
            <a:endParaRPr sz="800"/>
          </a:p>
        </p:txBody>
      </p:sp>
      <p:sp>
        <p:nvSpPr>
          <p:cNvPr id="2597" name="Google Shape;2597;p6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1" name="Shape 2611"/>
        <p:cNvGrpSpPr/>
        <p:nvPr/>
      </p:nvGrpSpPr>
      <p:grpSpPr>
        <a:xfrm>
          <a:off x="0" y="0"/>
          <a:ext cx="0" cy="0"/>
          <a:chOff x="0" y="0"/>
          <a:chExt cx="0" cy="0"/>
        </a:xfrm>
      </p:grpSpPr>
      <p:sp>
        <p:nvSpPr>
          <p:cNvPr id="2612" name="Google Shape;2612;p18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3" name="Google Shape;2613;p18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ctr">
              <a:lnSpc>
                <a:spcPct val="100000"/>
              </a:lnSpc>
              <a:spcBef>
                <a:spcPts val="0"/>
              </a:spcBef>
              <a:spcAft>
                <a:spcPts val="0"/>
              </a:spcAft>
              <a:buClr>
                <a:schemeClr val="dk1"/>
              </a:buClr>
              <a:buSzPts val="1100"/>
              <a:buFont typeface="Arial"/>
              <a:buNone/>
            </a:pPr>
            <a:r>
              <a:rPr lang="fr-FR" sz="1400">
                <a:latin typeface="Arial"/>
                <a:ea typeface="Arial"/>
                <a:cs typeface="Arial"/>
                <a:sym typeface="Arial"/>
              </a:rPr>
              <a:t>Eventuellement demander quelles émotions cette présentation suscite? prendre conscience que ce n’est pas facile d’affronter cette réalité. </a:t>
            </a:r>
            <a:endParaRPr sz="1400">
              <a:latin typeface="Arial"/>
              <a:ea typeface="Arial"/>
              <a:cs typeface="Arial"/>
              <a:sym typeface="Arial"/>
            </a:endParaRPr>
          </a:p>
          <a:p>
            <a:pPr indent="0" lvl="0" marL="0" rtl="0" algn="ctr">
              <a:lnSpc>
                <a:spcPct val="100000"/>
              </a:lnSpc>
              <a:spcBef>
                <a:spcPts val="0"/>
              </a:spcBef>
              <a:spcAft>
                <a:spcPts val="0"/>
              </a:spcAft>
              <a:buClr>
                <a:schemeClr val="dk1"/>
              </a:buClr>
              <a:buSzPts val="1100"/>
              <a:buFont typeface="Arial"/>
              <a:buNone/>
            </a:pPr>
            <a:r>
              <a:rPr lang="fr-FR" sz="1400">
                <a:latin typeface="Arial"/>
                <a:ea typeface="Arial"/>
                <a:cs typeface="Arial"/>
                <a:sym typeface="Arial"/>
              </a:rPr>
              <a:t>Toute cette citation sont liées au mécanisme de protection que notre cerveau met en place face à cette réalité.</a:t>
            </a:r>
            <a:endParaRPr sz="1400">
              <a:latin typeface="Arial"/>
              <a:ea typeface="Arial"/>
              <a:cs typeface="Arial"/>
              <a:sym typeface="Arial"/>
            </a:endParaRPr>
          </a:p>
          <a:p>
            <a:pPr indent="0" lvl="0" marL="0" rtl="0" algn="ctr">
              <a:lnSpc>
                <a:spcPct val="100000"/>
              </a:lnSpc>
              <a:spcBef>
                <a:spcPts val="0"/>
              </a:spcBef>
              <a:spcAft>
                <a:spcPts val="0"/>
              </a:spcAft>
              <a:buClr>
                <a:schemeClr val="dk1"/>
              </a:buClr>
              <a:buSzPts val="1100"/>
              <a:buFont typeface="Arial"/>
              <a:buNone/>
            </a:pPr>
            <a:r>
              <a:rPr lang="fr-FR" sz="1400">
                <a:latin typeface="Arial"/>
                <a:ea typeface="Arial"/>
                <a:cs typeface="Arial"/>
                <a:sym typeface="Arial"/>
              </a:rPr>
              <a:t>reconnaitre ses émotions aide à passer à l’action</a:t>
            </a:r>
            <a:endParaRPr sz="1400">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614" name="Google Shape;2614;p18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solidFill>
                  <a:schemeClr val="dk1"/>
                </a:solidFill>
                <a:latin typeface="Calibri"/>
                <a:ea typeface="Calibri"/>
                <a:cs typeface="Calibri"/>
                <a:sym typeface="Calibri"/>
              </a:rPr>
              <a:t>‹#›</a:t>
            </a:fld>
            <a:endParaRPr sz="13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4" name="Shape 2634"/>
        <p:cNvGrpSpPr/>
        <p:nvPr/>
      </p:nvGrpSpPr>
      <p:grpSpPr>
        <a:xfrm>
          <a:off x="0" y="0"/>
          <a:ext cx="0" cy="0"/>
          <a:chOff x="0" y="0"/>
          <a:chExt cx="0" cy="0"/>
        </a:xfrm>
      </p:grpSpPr>
      <p:sp>
        <p:nvSpPr>
          <p:cNvPr id="2635" name="Google Shape;2635;p6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6" name="Google Shape;2636;p6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rmAutofit/>
          </a:bodyPr>
          <a:lstStyle/>
          <a:p>
            <a:pPr indent="0" lvl="0" marL="0" rtl="0" algn="l">
              <a:lnSpc>
                <a:spcPct val="60000"/>
              </a:lnSpc>
              <a:spcBef>
                <a:spcPts val="0"/>
              </a:spcBef>
              <a:spcAft>
                <a:spcPts val="0"/>
              </a:spcAft>
              <a:buSzPts val="1400"/>
              <a:buNone/>
            </a:pPr>
            <a:r>
              <a:rPr lang="fr-FR" sz="600">
                <a:solidFill>
                  <a:srgbClr val="000000"/>
                </a:solidFill>
              </a:rPr>
              <a:t>Et ce cercle vertueux vers une société moins carbonée, ça pourrait ressembler à quoi, à l’échelle nationale ?</a:t>
            </a:r>
            <a:br>
              <a:rPr lang="fr-FR" sz="600">
                <a:solidFill>
                  <a:srgbClr val="000000"/>
                </a:solidFill>
              </a:rPr>
            </a:br>
            <a:br>
              <a:rPr lang="fr-FR" sz="600">
                <a:solidFill>
                  <a:srgbClr val="000000"/>
                </a:solidFill>
              </a:rPr>
            </a:br>
            <a:r>
              <a:rPr lang="fr-FR" sz="600">
                <a:solidFill>
                  <a:srgbClr val="000000"/>
                </a:solidFill>
              </a:rPr>
              <a:t>Car si, au quotidien, on utilise moins la voiture et plus le vélo, ça veut dire qu’à un moment ou à un autre, on aura besoin de fabriquer moins de voitures, d’en réviser moins tous les ans, et d’en réparer moins, et on aura besoin de plus de gens qui fabriquent, qui révisent et qui réparent les vélos. Si on mange moins de bœuf et plus de produits végétaux, et si en plus, on mange beaucoup plus de saison et local, peut-être faudra-t-il plus de gens qui, en France, travaillent dans les champs pour produire ce que nous mangeons.</a:t>
            </a:r>
            <a:br>
              <a:rPr lang="fr-FR" sz="600">
                <a:solidFill>
                  <a:srgbClr val="000000"/>
                </a:solidFill>
              </a:rPr>
            </a:br>
            <a:br>
              <a:rPr lang="fr-FR" sz="600">
                <a:solidFill>
                  <a:srgbClr val="000000"/>
                </a:solidFill>
              </a:rPr>
            </a:br>
            <a:r>
              <a:rPr b="1" lang="fr-FR" sz="600">
                <a:solidFill>
                  <a:srgbClr val="000000"/>
                </a:solidFill>
              </a:rPr>
              <a:t>Les actions individuelles vont pouvoir susciter ce changement, créer une pression sur nos gouvernants et nos entreprises pour le faire</a:t>
            </a:r>
            <a:r>
              <a:rPr lang="fr-FR" sz="600">
                <a:solidFill>
                  <a:srgbClr val="000000"/>
                </a:solidFill>
              </a:rPr>
              <a:t>. </a:t>
            </a:r>
            <a:r>
              <a:rPr b="1" lang="fr-FR" sz="600">
                <a:solidFill>
                  <a:srgbClr val="000000"/>
                </a:solidFill>
              </a:rPr>
              <a:t>Mais ce sont l’État, les collectivités, les entreprises qui devront le décider, puis le réaliser. </a:t>
            </a:r>
            <a:r>
              <a:rPr lang="fr-FR" sz="600">
                <a:solidFill>
                  <a:srgbClr val="000000"/>
                </a:solidFill>
              </a:rPr>
              <a:t>Ça veut aussi dire qu’une partie des Français devra changer complètement de métier et de secteur économique. Et pas de manière forcée : il va falloir aussi qu’ils le fassent en en ayant envie, y compris quand leur métier actuel leur plaît toujours… et y compris quand ça veut dire gagner un peu moins d’argent chaque mois.</a:t>
            </a:r>
            <a:br>
              <a:rPr lang="fr-FR" sz="600">
                <a:solidFill>
                  <a:srgbClr val="000000"/>
                </a:solidFill>
              </a:rPr>
            </a:br>
            <a:br>
              <a:rPr lang="fr-FR" sz="600">
                <a:solidFill>
                  <a:srgbClr val="000000"/>
                </a:solidFill>
              </a:rPr>
            </a:br>
            <a:r>
              <a:rPr b="1" lang="fr-FR" sz="600">
                <a:solidFill>
                  <a:srgbClr val="000000"/>
                </a:solidFill>
              </a:rPr>
              <a:t>De quoi une société décarbonée a-t-elle besoin ? De quelles compétences, de quelles productions, de quels emplois ? </a:t>
            </a:r>
            <a:r>
              <a:rPr b="1" i="1" lang="fr-FR" sz="600">
                <a:solidFill>
                  <a:srgbClr val="000000"/>
                </a:solidFill>
              </a:rPr>
              <a:t>[Clic]</a:t>
            </a:r>
            <a:r>
              <a:rPr b="1" lang="fr-FR" sz="600">
                <a:solidFill>
                  <a:srgbClr val="000000"/>
                </a:solidFill>
              </a:rPr>
              <a:t> </a:t>
            </a:r>
            <a:r>
              <a:rPr lang="fr-FR" sz="600">
                <a:solidFill>
                  <a:srgbClr val="000000"/>
                </a:solidFill>
              </a:rPr>
              <a:t>On parle ici de toute la société, y compris les services publics et la construction &amp; le gros œuvre, que nous avons laissé de côté dans cette présentation axée sur les actions individuelles, et dont il faudra aussi réduire fortement les émissions et la dépendance aux combustibles fossiles.</a:t>
            </a:r>
            <a:br>
              <a:rPr lang="fr-FR" sz="600">
                <a:solidFill>
                  <a:srgbClr val="000000"/>
                </a:solidFill>
              </a:rPr>
            </a:br>
            <a:br>
              <a:rPr lang="fr-FR" sz="600">
                <a:solidFill>
                  <a:srgbClr val="000000"/>
                </a:solidFill>
              </a:rPr>
            </a:br>
            <a:r>
              <a:rPr b="1" lang="fr-FR" sz="600">
                <a:solidFill>
                  <a:srgbClr val="000000"/>
                </a:solidFill>
              </a:rPr>
              <a:t>Ces questions sur les besoins, ce sont celles auxquelles le Shift Project a essayé de répondre </a:t>
            </a:r>
            <a:r>
              <a:rPr lang="fr-FR" sz="600">
                <a:solidFill>
                  <a:srgbClr val="000000"/>
                </a:solidFill>
              </a:rPr>
              <a:t>pendant les deux ans de la période Covid. </a:t>
            </a:r>
            <a:r>
              <a:rPr b="1" i="1" lang="fr-FR" sz="600">
                <a:solidFill>
                  <a:srgbClr val="000000"/>
                </a:solidFill>
              </a:rPr>
              <a:t>[Clic]</a:t>
            </a:r>
            <a:r>
              <a:rPr b="1" lang="fr-FR" sz="600">
                <a:solidFill>
                  <a:srgbClr val="000000"/>
                </a:solidFill>
              </a:rPr>
              <a:t> Cela a débouché sur sa proposition de Plan de transformation de l’économie française (PTEF), </a:t>
            </a:r>
            <a:r>
              <a:rPr lang="fr-FR" sz="600">
                <a:solidFill>
                  <a:srgbClr val="000000"/>
                </a:solidFill>
              </a:rPr>
              <a:t>dont vous avez peut-être entendu parler, car ce plan a commencé à avoir un certain écho dans les médias pendant la campagne des élections présidentielles 2022.</a:t>
            </a:r>
            <a:br>
              <a:rPr lang="fr-FR" sz="600">
                <a:solidFill>
                  <a:srgbClr val="000000"/>
                </a:solidFill>
              </a:rPr>
            </a:br>
            <a:br>
              <a:rPr lang="fr-FR" sz="600">
                <a:solidFill>
                  <a:srgbClr val="000000"/>
                </a:solidFill>
              </a:rPr>
            </a:br>
            <a:r>
              <a:rPr b="1" lang="fr-FR" sz="600">
                <a:solidFill>
                  <a:srgbClr val="000000"/>
                </a:solidFill>
              </a:rPr>
              <a:t>Ce plan de transformation, c’est une sorte de « programme politique » en marque blanche pour mettre en œuvre la décarbonation à l’échelle de la France, secteur par secteur, avec deux objectifs : vivre correctement dans un monde respectueux des limites planétaires et s’assurer que l’ensemble est cohérent. </a:t>
            </a:r>
            <a:r>
              <a:rPr lang="fr-FR" sz="600">
                <a:solidFill>
                  <a:srgbClr val="000000"/>
                </a:solidFill>
              </a:rPr>
              <a:t>La cohérence, c’est, par exemple, pour fabriquer des voitures – secteur automobile – il faut de l’acier – industrie lourde – donc il faut que l’industrie lourde bas-carbone soit capable de produire la quantité d’acier dont a besoin le secteur automobile bas-carbone, à la fois en termes de quantité d’acier, et aussi d’emplois, de compétences.</a:t>
            </a:r>
            <a:br>
              <a:rPr lang="fr-FR" sz="600">
                <a:solidFill>
                  <a:srgbClr val="000000"/>
                </a:solidFill>
              </a:rPr>
            </a:br>
            <a:br>
              <a:rPr lang="fr-FR" sz="600">
                <a:solidFill>
                  <a:srgbClr val="000000"/>
                </a:solidFill>
              </a:rPr>
            </a:br>
            <a:r>
              <a:rPr b="1" lang="fr-FR" sz="600">
                <a:solidFill>
                  <a:srgbClr val="000000"/>
                </a:solidFill>
              </a:rPr>
              <a:t>Plutôt que de se focaliser d’abord sur les questions d’argent, le parti-pris de ce plan, c’est d’essayer de répondre à des questions matérielles et humaines</a:t>
            </a:r>
            <a:r>
              <a:rPr lang="fr-FR" sz="600">
                <a:solidFill>
                  <a:srgbClr val="000000"/>
                </a:solidFill>
              </a:rPr>
              <a:t>, comme : combien de personnes aurons-nous besoin de nourrir, de loger, de soigner en 2050 ? Quels besoins de déplacements faudra-t-il assurer ? De quelles quantités de béton, d’acier, d’engrais aura-t-on besoin ? De quelle quantité d’énergie ? De quelles productions d’autres secteurs chaque secteur dépend-il ? De quelles compétences, de combien d’emplois chaque secteur aura-t-il besoin ? </a:t>
            </a:r>
            <a:r>
              <a:rPr b="1" lang="fr-FR" sz="600">
                <a:solidFill>
                  <a:srgbClr val="000000"/>
                </a:solidFill>
              </a:rPr>
              <a:t>L’idée du plan, c’est de répondre à ces questions de manière systémique.</a:t>
            </a:r>
            <a:r>
              <a:rPr lang="fr-FR" sz="600">
                <a:solidFill>
                  <a:srgbClr val="000000"/>
                </a:solidFill>
              </a:rPr>
              <a:t> Si on veut que tout le monde ait du boulot dans une France décarbonée et s’y sente utile, il va falloir faire des choix !</a:t>
            </a:r>
            <a:br>
              <a:rPr lang="fr-FR" sz="600">
                <a:solidFill>
                  <a:srgbClr val="000000"/>
                </a:solidFill>
              </a:rPr>
            </a:br>
            <a:br>
              <a:rPr lang="fr-FR" sz="600">
                <a:solidFill>
                  <a:srgbClr val="000000"/>
                </a:solidFill>
              </a:rPr>
            </a:br>
            <a:r>
              <a:rPr b="1" lang="fr-FR" sz="600">
                <a:solidFill>
                  <a:srgbClr val="000000"/>
                </a:solidFill>
              </a:rPr>
              <a:t>Le PTEF couvre une quinzaine de secteurs de l’économie </a:t>
            </a:r>
            <a:r>
              <a:rPr lang="fr-FR" sz="600">
                <a:solidFill>
                  <a:srgbClr val="000000"/>
                </a:solidFill>
              </a:rPr>
              <a:t>: mobilité, logement, numérique, santé, culture, administration publique, énergie, fret, industrie, emploi, finance (et j’en passe). Pour lancer chacun de ces secteurs dans une réduction sérieuse de ses émissions de GES, tout en favorisant la résilience et l’emploi, </a:t>
            </a:r>
            <a:r>
              <a:rPr b="1" lang="fr-FR" sz="600">
                <a:solidFill>
                  <a:srgbClr val="000000"/>
                </a:solidFill>
              </a:rPr>
              <a:t>le plan apporte des propositions concrètes, précises et chiffrées, à la fois pour le quinquennat et pour la suite</a:t>
            </a:r>
            <a:r>
              <a:rPr lang="fr-FR" sz="600">
                <a:solidFill>
                  <a:srgbClr val="000000"/>
                </a:solidFill>
              </a:rPr>
              <a:t>, qu’un gouvernement français peut prendre </a:t>
            </a:r>
            <a:r>
              <a:rPr b="1" lang="fr-FR" sz="600">
                <a:solidFill>
                  <a:srgbClr val="000000"/>
                </a:solidFill>
              </a:rPr>
              <a:t>sans dépendre de l’Europe ou du reste du monde</a:t>
            </a:r>
            <a:r>
              <a:rPr lang="fr-FR" sz="600">
                <a:solidFill>
                  <a:srgbClr val="000000"/>
                </a:solidFill>
              </a:rPr>
              <a:t>.</a:t>
            </a:r>
            <a:br>
              <a:rPr lang="fr-FR" sz="600">
                <a:solidFill>
                  <a:srgbClr val="000000"/>
                </a:solidFill>
              </a:rPr>
            </a:br>
            <a:br>
              <a:rPr lang="fr-FR" sz="600">
                <a:solidFill>
                  <a:srgbClr val="000000"/>
                </a:solidFill>
              </a:rPr>
            </a:br>
            <a:r>
              <a:rPr lang="fr-FR" sz="600">
                <a:solidFill>
                  <a:srgbClr val="000000"/>
                </a:solidFill>
              </a:rPr>
              <a:t>Par exemple, si on prend l’exemple de la santé, secteur qui pèse pour 8% des émissions nationales et quasiment 10% des emplois en France : le PTEF propose dans les 5 prochaines années de mettre en place une structure nationale de pilotage de la décarbonation du secteur, de raccourcir les chaines d’approvisionnement, d’optimiser les déplacements, de rénover thermiquement les hôpitaux, d’affiner la compréhension des flux physiques pour permettre des bilans carbone plus précis, et de déployer des politiques santé-environnement qui favorisent une plus grande sobriété d’usage. Rien que ça !</a:t>
            </a:r>
            <a:br>
              <a:rPr lang="fr-FR" sz="600">
                <a:solidFill>
                  <a:srgbClr val="000000"/>
                </a:solidFill>
              </a:rPr>
            </a:br>
            <a:br>
              <a:rPr lang="fr-FR" sz="600">
                <a:solidFill>
                  <a:srgbClr val="000000"/>
                </a:solidFill>
              </a:rPr>
            </a:br>
            <a:r>
              <a:rPr lang="fr-FR" sz="600">
                <a:solidFill>
                  <a:srgbClr val="000000"/>
                </a:solidFill>
              </a:rPr>
              <a:t>Alors bien sûr, là je vous le fais en une minute, mais si vous travaillez dans le domaine de la santé, je ne peux que vous recommander de lire les 155 pages du rapport complet, ou au moins sa synthèse. Et quel que soit votre secteur d’activité, </a:t>
            </a:r>
            <a:r>
              <a:rPr b="1" lang="fr-FR" sz="600">
                <a:solidFill>
                  <a:srgbClr val="000000"/>
                </a:solidFill>
              </a:rPr>
              <a:t>il y a certainement un des secteurs du PTEF qui vous concerne, sans oublier bien sûr la lecture du livre-synthèse, qui vous permettra d’en avoir la vision d’ensemble</a:t>
            </a:r>
            <a:r>
              <a:rPr lang="fr-FR" sz="600">
                <a:solidFill>
                  <a:srgbClr val="000000"/>
                </a:solidFill>
              </a:rPr>
              <a:t>. Vous trouverez le tout sur ilnousfautunplan.fr, tout attaché, ou si vous flashez ce QR-code.</a:t>
            </a:r>
            <a:br>
              <a:rPr lang="fr-FR" sz="600">
                <a:solidFill>
                  <a:srgbClr val="000000"/>
                </a:solidFill>
              </a:rPr>
            </a:br>
            <a:br>
              <a:rPr lang="fr-FR" sz="600">
                <a:solidFill>
                  <a:srgbClr val="000000"/>
                </a:solidFill>
              </a:rPr>
            </a:br>
            <a:r>
              <a:rPr lang="fr-FR" sz="600">
                <a:solidFill>
                  <a:srgbClr val="000000"/>
                </a:solidFill>
              </a:rPr>
              <a:t>Et toutes ces transformations vers une France bas-carbone, c’est par nos choix de consommation autant que notre vote que, tous ensemble, on peut le déclencher.</a:t>
            </a:r>
            <a:br>
              <a:rPr lang="fr-FR" sz="600">
                <a:solidFill>
                  <a:srgbClr val="000000"/>
                </a:solidFill>
              </a:rPr>
            </a:br>
            <a:br>
              <a:rPr lang="fr-FR" sz="600">
                <a:solidFill>
                  <a:srgbClr val="000000"/>
                </a:solidFill>
              </a:rPr>
            </a:br>
            <a:r>
              <a:rPr lang="fr-FR" sz="600">
                <a:solidFill>
                  <a:srgbClr val="000000"/>
                </a:solidFill>
              </a:rPr>
              <a:t>Voilà, </a:t>
            </a:r>
            <a:r>
              <a:rPr b="1" lang="fr-FR" sz="600">
                <a:solidFill>
                  <a:srgbClr val="000000"/>
                </a:solidFill>
              </a:rPr>
              <a:t>on espère donc vous avoir convaincu que vous pouvez agir, à votre échelle, que c’est important de le faire, et de le faire dès à présent.</a:t>
            </a:r>
            <a:r>
              <a:rPr lang="fr-FR" sz="600">
                <a:solidFill>
                  <a:srgbClr val="000000"/>
                </a:solidFill>
              </a:rPr>
              <a:t> Si c’est le cas, on va </a:t>
            </a:r>
            <a:r>
              <a:rPr b="1" lang="fr-FR" sz="600">
                <a:solidFill>
                  <a:srgbClr val="000000"/>
                </a:solidFill>
              </a:rPr>
              <a:t>conclure avec quelques derniers conseils pratiques.</a:t>
            </a:r>
            <a:endParaRPr sz="600"/>
          </a:p>
          <a:p>
            <a:pPr indent="0" lvl="0" marL="0" rtl="0" algn="l">
              <a:lnSpc>
                <a:spcPct val="60000"/>
              </a:lnSpc>
              <a:spcBef>
                <a:spcPts val="0"/>
              </a:spcBef>
              <a:spcAft>
                <a:spcPts val="0"/>
              </a:spcAft>
              <a:buSzPts val="1400"/>
              <a:buNone/>
            </a:pPr>
            <a:r>
              <a:t/>
            </a:r>
            <a:endParaRPr b="1" sz="600">
              <a:solidFill>
                <a:srgbClr val="000000"/>
              </a:solidFill>
            </a:endParaRPr>
          </a:p>
          <a:p>
            <a:pPr indent="0" lvl="0" marL="0" rtl="0" algn="l">
              <a:lnSpc>
                <a:spcPct val="60000"/>
              </a:lnSpc>
              <a:spcBef>
                <a:spcPts val="0"/>
              </a:spcBef>
              <a:spcAft>
                <a:spcPts val="0"/>
              </a:spcAft>
              <a:buClr>
                <a:schemeClr val="dk1"/>
              </a:buClr>
              <a:buSzPts val="480"/>
              <a:buNone/>
            </a:pPr>
            <a:r>
              <a:t/>
            </a:r>
            <a:endParaRPr i="1" sz="600"/>
          </a:p>
          <a:p>
            <a:pPr indent="0" lvl="0" marL="0" rtl="0" algn="l">
              <a:lnSpc>
                <a:spcPct val="60000"/>
              </a:lnSpc>
              <a:spcBef>
                <a:spcPts val="0"/>
              </a:spcBef>
              <a:spcAft>
                <a:spcPts val="0"/>
              </a:spcAft>
              <a:buClr>
                <a:srgbClr val="595959"/>
              </a:buClr>
              <a:buSzPts val="480"/>
              <a:buNone/>
            </a:pPr>
            <a:r>
              <a:rPr b="1" i="1" lang="fr-FR" sz="600">
                <a:solidFill>
                  <a:srgbClr val="595959"/>
                </a:solidFill>
              </a:rPr>
              <a:t>-----</a:t>
            </a:r>
            <a:endParaRPr sz="600"/>
          </a:p>
          <a:p>
            <a:pPr indent="0" lvl="0" marL="0" rtl="0" algn="l">
              <a:lnSpc>
                <a:spcPct val="60000"/>
              </a:lnSpc>
              <a:spcBef>
                <a:spcPts val="0"/>
              </a:spcBef>
              <a:spcAft>
                <a:spcPts val="0"/>
              </a:spcAft>
              <a:buClr>
                <a:schemeClr val="dk1"/>
              </a:buClr>
              <a:buSzPts val="480"/>
              <a:buNone/>
            </a:pPr>
            <a:r>
              <a:t/>
            </a:r>
            <a:endParaRPr sz="600">
              <a:solidFill>
                <a:srgbClr val="595959"/>
              </a:solidFill>
            </a:endParaRPr>
          </a:p>
          <a:p>
            <a:pPr indent="0" lvl="0" marL="0" rtl="0" algn="l">
              <a:lnSpc>
                <a:spcPct val="60000"/>
              </a:lnSpc>
              <a:spcBef>
                <a:spcPts val="0"/>
              </a:spcBef>
              <a:spcAft>
                <a:spcPts val="0"/>
              </a:spcAft>
              <a:buClr>
                <a:srgbClr val="595959"/>
              </a:buClr>
              <a:buSzPts val="480"/>
              <a:buNone/>
            </a:pPr>
            <a:r>
              <a:rPr b="1" i="1" lang="fr-FR" sz="600">
                <a:solidFill>
                  <a:srgbClr val="595959"/>
                </a:solidFill>
              </a:rPr>
              <a:t>COMMENTAIRES</a:t>
            </a:r>
            <a:endParaRPr i="1" sz="600">
              <a:solidFill>
                <a:srgbClr val="595959"/>
              </a:solidFill>
            </a:endParaRPr>
          </a:p>
          <a:p>
            <a:pPr indent="0" lvl="0" marL="0" rtl="0" algn="l">
              <a:lnSpc>
                <a:spcPct val="60000"/>
              </a:lnSpc>
              <a:spcBef>
                <a:spcPts val="0"/>
              </a:spcBef>
              <a:spcAft>
                <a:spcPts val="0"/>
              </a:spcAft>
              <a:buSzPts val="1400"/>
              <a:buNone/>
            </a:pPr>
            <a:r>
              <a:t/>
            </a:r>
            <a:endParaRPr b="1" sz="600">
              <a:solidFill>
                <a:srgbClr val="000000"/>
              </a:solidFill>
            </a:endParaRPr>
          </a:p>
          <a:p>
            <a:pPr indent="0" lvl="0" marL="0" rtl="0" algn="l">
              <a:lnSpc>
                <a:spcPct val="60000"/>
              </a:lnSpc>
              <a:spcBef>
                <a:spcPts val="0"/>
              </a:spcBef>
              <a:spcAft>
                <a:spcPts val="0"/>
              </a:spcAft>
              <a:buSzPts val="1400"/>
              <a:buNone/>
            </a:pPr>
            <a:r>
              <a:rPr b="1" i="1" lang="fr-FR" sz="600" u="sng">
                <a:solidFill>
                  <a:srgbClr val="000000"/>
                </a:solidFill>
              </a:rPr>
              <a:t>Message-clé</a:t>
            </a:r>
            <a:r>
              <a:rPr b="1" i="1" lang="fr-FR" sz="600">
                <a:solidFill>
                  <a:srgbClr val="000000"/>
                </a:solidFill>
              </a:rPr>
              <a:t> : </a:t>
            </a:r>
            <a:r>
              <a:rPr i="1" lang="fr-FR" sz="600">
                <a:solidFill>
                  <a:srgbClr val="000000"/>
                </a:solidFill>
              </a:rPr>
              <a:t>Le PTEF du Shift Project, c'est une proposition cohérente de ce que serait une France décarbonée, dans laquelle tous les Français ont du travail, et dans laquelle on s'assure que les besoins de chacun pour vivre sont assurés, dans un monde respectueux des limites planétaires et où notre confort matériel n'est pas trop différent de celui que nous connaissons aujourd'hui.</a:t>
            </a:r>
            <a:br>
              <a:rPr lang="fr-FR" sz="600">
                <a:solidFill>
                  <a:srgbClr val="000000"/>
                </a:solidFill>
              </a:rPr>
            </a:br>
            <a:endParaRPr sz="600"/>
          </a:p>
        </p:txBody>
      </p:sp>
      <p:sp>
        <p:nvSpPr>
          <p:cNvPr id="2637" name="Google Shape;2637;p6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9" name="Shape 2649"/>
        <p:cNvGrpSpPr/>
        <p:nvPr/>
      </p:nvGrpSpPr>
      <p:grpSpPr>
        <a:xfrm>
          <a:off x="0" y="0"/>
          <a:ext cx="0" cy="0"/>
          <a:chOff x="0" y="0"/>
          <a:chExt cx="0" cy="0"/>
        </a:xfrm>
      </p:grpSpPr>
      <p:sp>
        <p:nvSpPr>
          <p:cNvPr id="2650" name="Google Shape;2650;p6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1" name="Google Shape;2651;p6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lang="fr-FR">
                <a:solidFill>
                  <a:srgbClr val="595959"/>
                </a:solidFill>
              </a:rPr>
              <a:t>1. Prise de conscience</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r>
              <a:rPr lang="fr-FR">
                <a:solidFill>
                  <a:srgbClr val="595959"/>
                </a:solidFill>
              </a:rPr>
              <a:t> </a:t>
            </a:r>
            <a:r>
              <a:rPr b="1" lang="fr-FR">
                <a:solidFill>
                  <a:srgbClr val="595959"/>
                </a:solidFill>
              </a:rPr>
              <a:t>Prendre conscience d’un gros problème n’est pas toujours agréable, encore plus quand on est potentiellement une partie du problème</a:t>
            </a:r>
            <a:r>
              <a:rPr lang="fr-FR">
                <a:solidFill>
                  <a:srgbClr val="595959"/>
                </a:solidFill>
              </a:rPr>
              <a:t>. Colère, découragement, désespoir parfois, déni souvent, font partie des réactions classiques. Mais la prise de conscience est nécessaire justement parce qu’en général, elle donne envie de faire partie de la solution – dont font partie les actions qu’on vous a proposées ici. Alors </a:t>
            </a:r>
            <a:r>
              <a:rPr b="1" lang="fr-FR">
                <a:solidFill>
                  <a:srgbClr val="595959"/>
                </a:solidFill>
              </a:rPr>
              <a:t>quand le climat vous décourage ou vous désespère, rappelez-vous qu’on est tous passé par là, et que le meilleur remède qu’on ait trouvé, c’est de se responsabiliser et d’agir, encore et encore.</a:t>
            </a:r>
            <a:endParaRPr b="1" i="1">
              <a:solidFill>
                <a:srgbClr val="595959"/>
              </a:solidFill>
            </a:endParaRPr>
          </a:p>
          <a:p>
            <a:pPr indent="0" lvl="0" marL="0" rtl="0" algn="l">
              <a:lnSpc>
                <a:spcPct val="100000"/>
              </a:lnSpc>
              <a:spcBef>
                <a:spcPts val="0"/>
              </a:spcBef>
              <a:spcAft>
                <a:spcPts val="0"/>
              </a:spcAft>
              <a:buSzPts val="1400"/>
              <a:buNone/>
            </a:pPr>
            <a:r>
              <a:t/>
            </a:r>
            <a:endParaRPr/>
          </a:p>
        </p:txBody>
      </p:sp>
      <p:sp>
        <p:nvSpPr>
          <p:cNvPr id="2652" name="Google Shape;2652;p6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6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0" name="Google Shape;2660;p6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lang="fr-FR">
                <a:solidFill>
                  <a:srgbClr val="595959"/>
                </a:solidFill>
              </a:rPr>
              <a:t>2. Actions</a:t>
            </a:r>
            <a:endParaRPr/>
          </a:p>
          <a:p>
            <a:pPr indent="0" lvl="0" marL="0" rtl="0" algn="l">
              <a:lnSpc>
                <a:spcPct val="100000"/>
              </a:lnSpc>
              <a:spcBef>
                <a:spcPts val="0"/>
              </a:spcBef>
              <a:spcAft>
                <a:spcPts val="0"/>
              </a:spcAft>
              <a:buClr>
                <a:srgbClr val="595959"/>
              </a:buClr>
              <a:buSzPts val="1200"/>
              <a:buNone/>
            </a:pPr>
            <a:r>
              <a:rPr i="1" lang="fr-FR">
                <a:solidFill>
                  <a:srgbClr val="595959"/>
                </a:solidFill>
              </a:rPr>
              <a:t>[Clic]</a:t>
            </a:r>
            <a:r>
              <a:rPr lang="fr-FR">
                <a:solidFill>
                  <a:srgbClr val="595959"/>
                </a:solidFill>
              </a:rPr>
              <a:t> La méconnaissance d’actions personnelles simples à mettre en place et réellement efficaces est à l’évidence un frein au changement de comportement. Mais maintenant que vous en connaissez certaines, vous pourriez être tenté.e de vouloir faire tout ce qu’on vous a proposé ici, d’un coup. Déborder de volonté est une très bonne chose, mais </a:t>
            </a:r>
            <a:r>
              <a:rPr b="1" lang="fr-FR">
                <a:solidFill>
                  <a:srgbClr val="595959"/>
                </a:solidFill>
              </a:rPr>
              <a:t>changer nos habitudes n’est pas facile</a:t>
            </a:r>
            <a:r>
              <a:rPr lang="fr-FR">
                <a:solidFill>
                  <a:srgbClr val="595959"/>
                </a:solidFill>
              </a:rPr>
              <a:t>. </a:t>
            </a:r>
            <a:r>
              <a:rPr b="1" lang="fr-FR">
                <a:solidFill>
                  <a:srgbClr val="595959"/>
                </a:solidFill>
              </a:rPr>
              <a:t>En particulier lorsqu’elles touchent à d’aussi nombreux sujets</a:t>
            </a:r>
            <a:r>
              <a:rPr lang="fr-FR">
                <a:solidFill>
                  <a:srgbClr val="595959"/>
                </a:solidFill>
              </a:rPr>
              <a:t> : alimentation, logement, mobilité, etc. L’enthousiasme peut s’essouffler aux premiers obstacles rencontrés. </a:t>
            </a:r>
            <a:r>
              <a:rPr b="1" lang="fr-FR">
                <a:solidFill>
                  <a:srgbClr val="595959"/>
                </a:solidFill>
              </a:rPr>
              <a:t>Écoutez-vous, et n’allez pas trop vite en besogne si vous sentez des réticences, en vous ou autour de vous. Il vaut mieux faire les choses progressivement mais durablement, que brutalement et s’essouffler tout aussi vite. </a:t>
            </a:r>
            <a:r>
              <a:rPr i="1" lang="fr-FR">
                <a:solidFill>
                  <a:srgbClr val="595959"/>
                </a:solidFill>
              </a:rPr>
              <a:t>(ex. fille d’éleveurs qui réduit viande)</a:t>
            </a:r>
            <a:endParaRPr b="0" i="1">
              <a:solidFill>
                <a:srgbClr val="595959"/>
              </a:solidFill>
            </a:endParaRPr>
          </a:p>
          <a:p>
            <a:pPr indent="0" lvl="0" marL="0" rtl="0" algn="l">
              <a:lnSpc>
                <a:spcPct val="100000"/>
              </a:lnSpc>
              <a:spcBef>
                <a:spcPts val="0"/>
              </a:spcBef>
              <a:spcAft>
                <a:spcPts val="0"/>
              </a:spcAft>
              <a:buSzPts val="1400"/>
              <a:buNone/>
            </a:pPr>
            <a:r>
              <a:t/>
            </a:r>
            <a:endParaRPr/>
          </a:p>
        </p:txBody>
      </p:sp>
      <p:sp>
        <p:nvSpPr>
          <p:cNvPr id="2661" name="Google Shape;2661;p6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900"/>
              <a:buNone/>
            </a:pPr>
            <a:r>
              <a:rPr b="1" lang="fr-FR" sz="1000">
                <a:solidFill>
                  <a:srgbClr val="595959"/>
                </a:solidFill>
              </a:rPr>
              <a:t>Dans les notes de bas de diapos de cette présentation, les éléments du discours (le conducteur) sont indiqués en </a:t>
            </a:r>
            <a:r>
              <a:rPr lang="fr-FR" sz="1000">
                <a:solidFill>
                  <a:srgbClr val="595959"/>
                </a:solidFill>
              </a:rPr>
              <a:t>police normale</a:t>
            </a:r>
            <a:r>
              <a:rPr b="1" lang="fr-FR" sz="1000">
                <a:solidFill>
                  <a:srgbClr val="595959"/>
                </a:solidFill>
              </a:rPr>
              <a:t>, les commentaires à l’intention des conférenciers / concepteurs sont indiqués </a:t>
            </a:r>
            <a:r>
              <a:rPr i="1" lang="fr-FR" sz="1000">
                <a:solidFill>
                  <a:srgbClr val="595959"/>
                </a:solidFill>
              </a:rPr>
              <a:t>en italique</a:t>
            </a:r>
            <a:r>
              <a:rPr b="1" lang="fr-FR" sz="1000">
                <a:solidFill>
                  <a:srgbClr val="595959"/>
                </a:solidFill>
              </a:rPr>
              <a:t>, et les éléments à préparer / adapter en amont de chaque conférence </a:t>
            </a:r>
            <a:r>
              <a:rPr lang="fr-FR" sz="1000" u="sng">
                <a:solidFill>
                  <a:srgbClr val="595959"/>
                </a:solidFill>
              </a:rPr>
              <a:t>en souligné</a:t>
            </a:r>
            <a:r>
              <a:rPr b="1" lang="fr-FR" sz="1000">
                <a:solidFill>
                  <a:srgbClr val="595959"/>
                </a:solidFill>
              </a:rPr>
              <a:t>.</a:t>
            </a:r>
            <a:endParaRPr sz="1000"/>
          </a:p>
          <a:p>
            <a:pPr indent="0" lvl="0" marL="0" rtl="0" algn="l">
              <a:lnSpc>
                <a:spcPct val="100000"/>
              </a:lnSpc>
              <a:spcBef>
                <a:spcPts val="0"/>
              </a:spcBef>
              <a:spcAft>
                <a:spcPts val="0"/>
              </a:spcAft>
              <a:buClr>
                <a:srgbClr val="595959"/>
              </a:buClr>
              <a:buSzPts val="900"/>
              <a:buNone/>
            </a:pPr>
            <a:r>
              <a:t/>
            </a:r>
            <a:endParaRPr i="1" sz="1000">
              <a:solidFill>
                <a:srgbClr val="595959"/>
              </a:solidFill>
            </a:endParaRPr>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Présenter les conférenciers</a:t>
            </a:r>
            <a:endParaRPr sz="1000"/>
          </a:p>
          <a:p>
            <a:pPr indent="0" lvl="0" marL="0" rtl="0" algn="l">
              <a:lnSpc>
                <a:spcPct val="100000"/>
              </a:lnSpc>
              <a:spcBef>
                <a:spcPts val="0"/>
              </a:spcBef>
              <a:spcAft>
                <a:spcPts val="0"/>
              </a:spcAft>
              <a:buClr>
                <a:srgbClr val="595959"/>
              </a:buClr>
              <a:buSzPts val="900"/>
              <a:buNone/>
            </a:pPr>
            <a:r>
              <a:rPr lang="fr-FR" sz="1000">
                <a:solidFill>
                  <a:srgbClr val="595959"/>
                </a:solidFill>
              </a:rPr>
              <a:t>Nous sommes des bénévoles soutenant l’association The Shift Project, un laboratoire d’idées qui milite pour la décarbonation de l’économie.</a:t>
            </a:r>
            <a:endParaRPr sz="1000">
              <a:solidFill>
                <a:srgbClr val="595959"/>
              </a:solidFill>
            </a:endParaRPr>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Remerciements (demander </a:t>
            </a:r>
            <a:r>
              <a:rPr i="1" lang="fr-FR" sz="1000" u="sng">
                <a:solidFill>
                  <a:srgbClr val="595959"/>
                </a:solidFill>
              </a:rPr>
              <a:t>avant</a:t>
            </a:r>
            <a:r>
              <a:rPr i="1" lang="fr-FR" sz="1000">
                <a:solidFill>
                  <a:srgbClr val="595959"/>
                </a:solidFill>
              </a:rPr>
              <a:t> la conférence à l’organisateur </a:t>
            </a:r>
            <a:r>
              <a:rPr i="1" lang="fr-FR" sz="1000" u="sng">
                <a:solidFill>
                  <a:srgbClr val="595959"/>
                </a:solidFill>
              </a:rPr>
              <a:t>qui il faut remercier</a:t>
            </a:r>
            <a:r>
              <a:rPr i="1" lang="fr-FR" sz="1000">
                <a:solidFill>
                  <a:srgbClr val="595959"/>
                </a:solidFill>
              </a:rPr>
              <a:t> : lieu d’accueil, entité organisatrice, etc.)</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Annoncer la durée de la conférence et qu’il y aura des questions-réponses ensuite</a:t>
            </a:r>
            <a:endParaRPr sz="1000"/>
          </a:p>
          <a:p>
            <a:pPr indent="-181100" lvl="0" marL="181100" rtl="0" algn="l">
              <a:lnSpc>
                <a:spcPct val="100000"/>
              </a:lnSpc>
              <a:spcBef>
                <a:spcPts val="0"/>
              </a:spcBef>
              <a:spcAft>
                <a:spcPts val="0"/>
              </a:spcAft>
              <a:buClr>
                <a:srgbClr val="595959"/>
              </a:buClr>
              <a:buSzPts val="900"/>
              <a:buFont typeface="Arial"/>
              <a:buChar char="•"/>
            </a:pPr>
            <a:r>
              <a:rPr i="1" lang="fr-FR" sz="1000">
                <a:solidFill>
                  <a:srgbClr val="595959"/>
                </a:solidFill>
              </a:rPr>
              <a:t>[Option: 1</a:t>
            </a:r>
            <a:r>
              <a:rPr baseline="30000" i="1" lang="fr-FR" sz="1000">
                <a:solidFill>
                  <a:srgbClr val="595959"/>
                </a:solidFill>
              </a:rPr>
              <a:t>ère</a:t>
            </a:r>
            <a:r>
              <a:rPr i="1" lang="fr-FR" sz="1000">
                <a:solidFill>
                  <a:srgbClr val="595959"/>
                </a:solidFill>
              </a:rPr>
              <a:t> interaction immédiate avec le public</a:t>
            </a:r>
            <a:r>
              <a:rPr lang="fr-FR" sz="1000">
                <a:solidFill>
                  <a:srgbClr val="595959"/>
                </a:solidFill>
              </a:rPr>
              <a:t> « est-ce qu’il y a des sujets que vous souhaitez qu’on aborde / est-ce que vous avez des attentes particulières vis-à-vis de cette conférence ? » </a:t>
            </a:r>
            <a:r>
              <a:rPr i="1" lang="fr-FR" sz="1000">
                <a:solidFill>
                  <a:srgbClr val="595959"/>
                </a:solidFill>
              </a:rPr>
              <a:t>Dans ce cas, noter les réponses sur </a:t>
            </a:r>
            <a:r>
              <a:rPr i="1" lang="fr-FR" sz="1000" u="sng">
                <a:solidFill>
                  <a:srgbClr val="595959"/>
                </a:solidFill>
              </a:rPr>
              <a:t>un paperboard</a:t>
            </a:r>
            <a:r>
              <a:rPr i="1" lang="fr-FR" sz="1000">
                <a:solidFill>
                  <a:srgbClr val="595959"/>
                </a:solidFill>
              </a:rPr>
              <a:t> (à prévoir </a:t>
            </a:r>
            <a:r>
              <a:rPr i="1" lang="fr-FR" sz="1000" u="sng">
                <a:solidFill>
                  <a:srgbClr val="595959"/>
                </a:solidFill>
              </a:rPr>
              <a:t>avant</a:t>
            </a:r>
            <a:r>
              <a:rPr i="1" lang="fr-FR" sz="1000">
                <a:solidFill>
                  <a:srgbClr val="595959"/>
                </a:solidFill>
              </a:rPr>
              <a:t> la conférence), réagir éventuellement très brièvement dessus, notamment en annonçant ce qui ne sera pas traité et devra donc l’être dans les questions-réponses]</a:t>
            </a:r>
            <a:endParaRPr sz="1000"/>
          </a:p>
          <a:p>
            <a:pPr indent="0" lvl="0" marL="0" rtl="0" algn="l">
              <a:lnSpc>
                <a:spcPct val="100000"/>
              </a:lnSpc>
              <a:spcBef>
                <a:spcPts val="0"/>
              </a:spcBef>
              <a:spcAft>
                <a:spcPts val="0"/>
              </a:spcAft>
              <a:buClr>
                <a:srgbClr val="595959"/>
              </a:buClr>
              <a:buSzPts val="900"/>
              <a:buNone/>
            </a:pPr>
            <a:r>
              <a:t/>
            </a:r>
            <a:endParaRPr sz="1000">
              <a:solidFill>
                <a:srgbClr val="595959"/>
              </a:solidFill>
            </a:endParaRPr>
          </a:p>
          <a:p>
            <a:pPr indent="0" lvl="0" marL="0" rtl="0" algn="l">
              <a:lnSpc>
                <a:spcPct val="100000"/>
              </a:lnSpc>
              <a:spcBef>
                <a:spcPts val="0"/>
              </a:spcBef>
              <a:spcAft>
                <a:spcPts val="0"/>
              </a:spcAft>
              <a:buClr>
                <a:srgbClr val="595959"/>
              </a:buClr>
              <a:buSzPts val="900"/>
              <a:buNone/>
            </a:pPr>
            <a:r>
              <a:t/>
            </a:r>
            <a:endParaRPr sz="1000">
              <a:solidFill>
                <a:srgbClr val="595959"/>
              </a:solidFill>
            </a:endParaRPr>
          </a:p>
          <a:p>
            <a:pPr indent="0" lvl="0" marL="0" rtl="0" algn="l">
              <a:lnSpc>
                <a:spcPct val="100000"/>
              </a:lnSpc>
              <a:spcBef>
                <a:spcPts val="0"/>
              </a:spcBef>
              <a:spcAft>
                <a:spcPts val="0"/>
              </a:spcAft>
              <a:buClr>
                <a:schemeClr val="dk1"/>
              </a:buClr>
              <a:buSzPts val="1200"/>
              <a:buNone/>
            </a:pPr>
            <a:r>
              <a:rPr lang="fr-FR" sz="1000"/>
              <a:t>L'objet de cette conférence, c'est de répondre à la question : « qu’est-ce qu’on peut faire à l'échelle individuelle pour limiter le changement climatique ? » Pour ça, nous allons vous présenter un certain nombre de solutions à votre échelle, qui ont un réel impact et que vous pouvez prendre rapidement. Et on aura rempli notre objectif si vous sortez de cette salle en ayant envie d’agir à votre échelle en faveur du climat et en ayant décidé d'adopter un certain nombre des solutions que nous allons vous proposer. </a:t>
            </a:r>
            <a:endParaRPr sz="1000"/>
          </a:p>
          <a:p>
            <a:pPr indent="0" lvl="0" marL="0" rtl="0" algn="l">
              <a:lnSpc>
                <a:spcPct val="100000"/>
              </a:lnSpc>
              <a:spcBef>
                <a:spcPts val="0"/>
              </a:spcBef>
              <a:spcAft>
                <a:spcPts val="0"/>
              </a:spcAft>
              <a:buClr>
                <a:schemeClr val="dk1"/>
              </a:buClr>
              <a:buSzPts val="1200"/>
              <a:buNone/>
            </a:pPr>
            <a:r>
              <a:rPr lang="fr-FR" sz="1000"/>
              <a:t>Mais avant de pouvoir à parler solutions, il faut d'abord comprendre de quoi on parle et qu’est-ce que le changement climatique </a:t>
            </a:r>
            <a:r>
              <a:rPr i="1" lang="fr-FR" sz="1000"/>
              <a:t>[clic, slide suivante]</a:t>
            </a:r>
            <a:endParaRPr sz="1000"/>
          </a:p>
          <a:p>
            <a:pPr indent="0" lvl="0" marL="0" rtl="0" algn="l">
              <a:lnSpc>
                <a:spcPct val="100000"/>
              </a:lnSpc>
              <a:spcBef>
                <a:spcPts val="0"/>
              </a:spcBef>
              <a:spcAft>
                <a:spcPts val="0"/>
              </a:spcAft>
              <a:buClr>
                <a:srgbClr val="595959"/>
              </a:buClr>
              <a:buSzPts val="900"/>
              <a:buNone/>
            </a:pPr>
            <a:r>
              <a:t/>
            </a:r>
            <a:endParaRPr sz="1000"/>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sz="1000"/>
          </a:p>
          <a:p>
            <a:pPr indent="0" lvl="0" marL="0" rtl="0" algn="l">
              <a:lnSpc>
                <a:spcPct val="100000"/>
              </a:lnSpc>
              <a:spcBef>
                <a:spcPts val="0"/>
              </a:spcBef>
              <a:spcAft>
                <a:spcPts val="0"/>
              </a:spcAft>
              <a:buClr>
                <a:srgbClr val="595959"/>
              </a:buClr>
              <a:buSzPts val="900"/>
              <a:buNone/>
            </a:pPr>
            <a:r>
              <a:t/>
            </a:r>
            <a:endParaRPr sz="1000">
              <a:solidFill>
                <a:srgbClr val="595959"/>
              </a:solidFill>
            </a:endParaRPr>
          </a:p>
          <a:p>
            <a:pPr indent="0" lvl="0" marL="0" rtl="0" algn="l">
              <a:lnSpc>
                <a:spcPct val="100000"/>
              </a:lnSpc>
              <a:spcBef>
                <a:spcPts val="0"/>
              </a:spcBef>
              <a:spcAft>
                <a:spcPts val="0"/>
              </a:spcAft>
              <a:buClr>
                <a:srgbClr val="595959"/>
              </a:buClr>
              <a:buSzPts val="900"/>
              <a:buNone/>
            </a:pPr>
            <a:r>
              <a:rPr lang="fr-FR" sz="1000" u="sng">
                <a:solidFill>
                  <a:srgbClr val="595959"/>
                </a:solidFill>
              </a:rPr>
              <a:t>Synthèse des éléments à personnaliser / préparer avant chaque conférence</a:t>
            </a:r>
            <a:endParaRPr sz="1000">
              <a:solidFill>
                <a:srgbClr val="595959"/>
              </a:solidFill>
            </a:endParaRPr>
          </a:p>
          <a:p>
            <a:pPr indent="-120733" lvl="0" marL="181100" rtl="0" algn="l">
              <a:lnSpc>
                <a:spcPct val="100000"/>
              </a:lnSpc>
              <a:spcBef>
                <a:spcPts val="0"/>
              </a:spcBef>
              <a:spcAft>
                <a:spcPts val="0"/>
              </a:spcAft>
              <a:buClr>
                <a:srgbClr val="595959"/>
              </a:buClr>
              <a:buSzPts val="900"/>
              <a:buNone/>
            </a:pPr>
            <a:r>
              <a:t/>
            </a:r>
            <a:endParaRPr sz="1000" u="sng">
              <a:solidFill>
                <a:srgbClr val="595959"/>
              </a:solidFill>
            </a:endParaRPr>
          </a:p>
          <a:p>
            <a:pPr indent="-181100" lvl="0" marL="181100" rtl="0" algn="l">
              <a:lnSpc>
                <a:spcPct val="100000"/>
              </a:lnSpc>
              <a:spcBef>
                <a:spcPts val="0"/>
              </a:spcBef>
              <a:spcAft>
                <a:spcPts val="0"/>
              </a:spcAft>
              <a:buClr>
                <a:srgbClr val="595959"/>
              </a:buClr>
              <a:buSzPts val="900"/>
              <a:buFont typeface="Arial"/>
              <a:buChar char="•"/>
            </a:pPr>
            <a:r>
              <a:rPr lang="fr-FR" sz="1000" u="sng">
                <a:solidFill>
                  <a:srgbClr val="595959"/>
                </a:solidFill>
              </a:rPr>
              <a:t>Prépa logistique:</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Pour l’introduction de la conférence, qui faut-il remercier (organisateurs, partenaires, etc.) ? Pour les éventuels élus ou VIP présents, on peut simplement les remercier de leur présence.</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Horaires précis de la conférence, notamment: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La salle sera-t-elle disponible avant la conférence, et si oui combien de temps avant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Y a-t-il une heure à laquelle il faut avoir fini / évacué les lieux ?</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Disposition de la salle: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Quelle est la jauge de la salle ? (utile pour la communication notamment)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Les chaises seront-elles installées avant la conférence, ou faudra-t-il le faire en arrivant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Y aura-t-il un paperboard, avec stylos-feutres épais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Y a-t-il une horloge visible depuis l’endroit où seront les conférenciers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Quelle devrait être la luminosité de la salle pendant la conférence (pour la visibilité des supports projetés et pour la captation vidéos éventuelle)</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Penser à prendre un pointeur (compatible avec le PC utilisé !)</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Projection des supports:</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Y aura-t-il un projecteur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Si oui, quelle est la connectique (VGA, HDMI, etc.) et le(s) PC des Shifters est-il compatible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Où sera situé le projecteur et, surtout, le PC des Shifters qui lui sera relié (c’est sur le PC qu’est connecté l’éventuel pointeur)</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Captation: les organisateurs / les Shifters prévoient-ils une captation ? Si oui :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Pour la vidéo, faire un test de cadrage (les conférenciers se déplacent souvent), et s’assurer que les conditions de luminosité seront convenables. </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Pour le son, la difficulté est souvent d’avoir un son clair des conférenciers, surtout si la captation son est faite par la caméra (qui est généralement située loin d’eux), et de réussir à capter les questions/interventions du public. S’il y a des micros à disposition (pour les conférenciers et/ou le public), ces micros sont-ils également reliés à une sono dans la salle, ou ne servent-ils qu’à enregistrer ?</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Communication sur place:</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Envoyer un support de communication / affiche aux organisateurs pour qu’ils l’annoncent</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Demander qu’ils installent des affiches le jour de la conférence pour guider vers la salle où elle a lieu</a:t>
            </a:r>
            <a:endParaRPr sz="1000"/>
          </a:p>
          <a:p>
            <a:pPr indent="-181100" lvl="2" marL="1146965" rtl="0" algn="l">
              <a:lnSpc>
                <a:spcPct val="100000"/>
              </a:lnSpc>
              <a:spcBef>
                <a:spcPts val="0"/>
              </a:spcBef>
              <a:spcAft>
                <a:spcPts val="0"/>
              </a:spcAft>
              <a:buClr>
                <a:srgbClr val="595959"/>
              </a:buClr>
              <a:buSzPts val="900"/>
              <a:buFont typeface="Arial"/>
              <a:buChar char="•"/>
            </a:pPr>
            <a:r>
              <a:rPr lang="fr-FR" sz="1000" u="sng">
                <a:solidFill>
                  <a:srgbClr val="595959"/>
                </a:solidFill>
              </a:rPr>
              <a:t>Apporter des documents avec lesquels le public peut repartir : exemplaires du Manifeste et/ou du livre Décarbonons à vendre, des calendrier des saisons fruits &amp; légumes, une synthèse des actions à mener (diapo à créer)</a:t>
            </a:r>
            <a:endParaRPr sz="1000"/>
          </a:p>
          <a:p>
            <a:pPr indent="-120733" lvl="0" marL="181100" rtl="0" algn="l">
              <a:lnSpc>
                <a:spcPct val="100000"/>
              </a:lnSpc>
              <a:spcBef>
                <a:spcPts val="0"/>
              </a:spcBef>
              <a:spcAft>
                <a:spcPts val="0"/>
              </a:spcAft>
              <a:buClr>
                <a:srgbClr val="595959"/>
              </a:buClr>
              <a:buSzPts val="900"/>
              <a:buNone/>
            </a:pPr>
            <a:r>
              <a:t/>
            </a:r>
            <a:endParaRPr sz="1000" u="sng">
              <a:solidFill>
                <a:srgbClr val="595959"/>
              </a:solidFill>
            </a:endParaRPr>
          </a:p>
          <a:p>
            <a:pPr indent="-181100" lvl="0" marL="181100" rtl="0" algn="l">
              <a:lnSpc>
                <a:spcPct val="100000"/>
              </a:lnSpc>
              <a:spcBef>
                <a:spcPts val="0"/>
              </a:spcBef>
              <a:spcAft>
                <a:spcPts val="0"/>
              </a:spcAft>
              <a:buClr>
                <a:srgbClr val="595959"/>
              </a:buClr>
              <a:buSzPts val="900"/>
              <a:buFont typeface="Arial"/>
              <a:buChar char="•"/>
            </a:pPr>
            <a:r>
              <a:rPr lang="fr-FR" sz="1000" u="sng">
                <a:solidFill>
                  <a:srgbClr val="595959"/>
                </a:solidFill>
              </a:rPr>
              <a:t>Adaptation des supports au contexte de la conférence</a:t>
            </a:r>
            <a:endParaRPr sz="1000"/>
          </a:p>
          <a:p>
            <a:pPr indent="0" lvl="0" marL="0" rtl="0" algn="l">
              <a:lnSpc>
                <a:spcPct val="100000"/>
              </a:lnSpc>
              <a:spcBef>
                <a:spcPts val="0"/>
              </a:spcBef>
              <a:spcAft>
                <a:spcPts val="0"/>
              </a:spcAft>
              <a:buClr>
                <a:srgbClr val="595959"/>
              </a:buClr>
              <a:buSzPts val="900"/>
              <a:buNone/>
            </a:pPr>
            <a:r>
              <a:rPr lang="fr-FR" sz="1000" u="sng">
                <a:solidFill>
                  <a:srgbClr val="595959"/>
                </a:solidFill>
              </a:rPr>
              <a:t>Cf. les éléments soulignés dans les commentaires des diapos, et notamment :</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Imaginez… +5°C »: équivalent de la population Française il y a 20 000 ans (à Paris = 1 arrondissement)</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Le fabuleux destin de mon téléphone »: changer la carte muette de la France si conférence à l’étranger</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Le carbone, et moi, et moi, et moi… »: si conférence à l’étranger, trouver l’empreinte carbone moyenne locale</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Pour une fois le problème n’est pas le chocolat »: distance 240 km (à Paris = équivalent aller-simple Paris-Tours)</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Retour sur les bancs de l’école » et carte « biens de conso » : quelles sont les solutions de recyclage / rénovation près / dans l’agglomération du lieu de conférence ?</a:t>
            </a:r>
            <a:endParaRPr sz="1000"/>
          </a:p>
          <a:p>
            <a:pPr indent="-181099" lvl="1" marL="664033" rtl="0" algn="l">
              <a:lnSpc>
                <a:spcPct val="100000"/>
              </a:lnSpc>
              <a:spcBef>
                <a:spcPts val="0"/>
              </a:spcBef>
              <a:spcAft>
                <a:spcPts val="0"/>
              </a:spcAft>
              <a:buClr>
                <a:srgbClr val="595959"/>
              </a:buClr>
              <a:buSzPts val="900"/>
              <a:buFont typeface="Arial"/>
              <a:buChar char="•"/>
            </a:pPr>
            <a:r>
              <a:rPr lang="fr-FR" sz="1000" u="sng">
                <a:solidFill>
                  <a:srgbClr val="595959"/>
                </a:solidFill>
              </a:rPr>
              <a:t>Diapo « Quelle est la bête noire du transport ? » : distance 12 700 km (à Paris =  équivalent Paris-Bali)</a:t>
            </a:r>
            <a:endParaRPr sz="1000"/>
          </a:p>
          <a:p>
            <a:pPr indent="0" lvl="0" marL="0" rtl="0" algn="l">
              <a:lnSpc>
                <a:spcPct val="100000"/>
              </a:lnSpc>
              <a:spcBef>
                <a:spcPts val="0"/>
              </a:spcBef>
              <a:spcAft>
                <a:spcPts val="0"/>
              </a:spcAft>
              <a:buSzPts val="1400"/>
              <a:buNone/>
            </a:pPr>
            <a:r>
              <a:t/>
            </a:r>
            <a:endParaRPr/>
          </a:p>
        </p:txBody>
      </p:sp>
      <p:sp>
        <p:nvSpPr>
          <p:cNvPr id="468" name="Google Shape;468;p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7" name="Shape 2667"/>
        <p:cNvGrpSpPr/>
        <p:nvPr/>
      </p:nvGrpSpPr>
      <p:grpSpPr>
        <a:xfrm>
          <a:off x="0" y="0"/>
          <a:ext cx="0" cy="0"/>
          <a:chOff x="0" y="0"/>
          <a:chExt cx="0" cy="0"/>
        </a:xfrm>
      </p:grpSpPr>
      <p:sp>
        <p:nvSpPr>
          <p:cNvPr id="2668" name="Google Shape;2668;p67: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9" name="Google Shape;2669;p67: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b="1" lang="fr-FR" sz="1000">
                <a:solidFill>
                  <a:srgbClr val="595959"/>
                </a:solidFill>
              </a:rPr>
              <a:t>3. Initier l’action des autres : donner l’exemple</a:t>
            </a:r>
            <a:endParaRPr sz="1000">
              <a:solidFill>
                <a:srgbClr val="595959"/>
              </a:solidFill>
            </a:endParaRPr>
          </a:p>
          <a:p>
            <a:pPr indent="0" lvl="0" marL="0" rtl="0" algn="l">
              <a:lnSpc>
                <a:spcPct val="100000"/>
              </a:lnSpc>
              <a:spcBef>
                <a:spcPts val="0"/>
              </a:spcBef>
              <a:spcAft>
                <a:spcPts val="0"/>
              </a:spcAft>
              <a:buClr>
                <a:schemeClr val="dk1"/>
              </a:buClr>
              <a:buSzPts val="1200"/>
              <a:buNone/>
            </a:pPr>
            <a:r>
              <a:rPr i="1" lang="fr-FR" sz="1000"/>
              <a:t>[Clic]</a:t>
            </a:r>
            <a:r>
              <a:rPr lang="fr-FR" sz="1000"/>
              <a:t> Tout au long de cette présentation, nous vous avons parlé de ce que vous, vous pouviez faire sur votre mode de vie personnel. Votre façon de vivre, c’est vous qui en êtes le premier décideur. Mais tout cela concerne aussi les autres : votre entourage, et tous ceux que vous rencontrez. Vous aurez sans doute envie de les convaincre. Et </a:t>
            </a:r>
            <a:r>
              <a:rPr b="1" lang="fr-FR" sz="1000"/>
              <a:t>vous vous demanderez quel est votre meilleur argument.</a:t>
            </a:r>
            <a:r>
              <a:rPr b="1" i="1" lang="fr-FR" sz="1000"/>
              <a:t> </a:t>
            </a:r>
            <a:endParaRPr sz="1000"/>
          </a:p>
          <a:p>
            <a:pPr indent="0" lvl="0" marL="0" rtl="0" algn="l">
              <a:lnSpc>
                <a:spcPct val="100000"/>
              </a:lnSpc>
              <a:spcBef>
                <a:spcPts val="0"/>
              </a:spcBef>
              <a:spcAft>
                <a:spcPts val="0"/>
              </a:spcAft>
              <a:buClr>
                <a:schemeClr val="dk1"/>
              </a:buClr>
              <a:buSzPts val="1200"/>
              <a:buNone/>
            </a:pPr>
            <a:r>
              <a:t/>
            </a:r>
            <a:endParaRPr i="1" sz="1000"/>
          </a:p>
          <a:p>
            <a:pPr indent="0" lvl="0" marL="0" rtl="0" algn="l">
              <a:lnSpc>
                <a:spcPct val="100000"/>
              </a:lnSpc>
              <a:spcBef>
                <a:spcPts val="0"/>
              </a:spcBef>
              <a:spcAft>
                <a:spcPts val="0"/>
              </a:spcAft>
              <a:buClr>
                <a:schemeClr val="dk1"/>
              </a:buClr>
              <a:buSzPts val="1200"/>
              <a:buNone/>
            </a:pPr>
            <a:r>
              <a:rPr i="1" lang="fr-FR" sz="1000"/>
              <a:t>[Exercice optionnel en commentaires à insérer ici – seulement en présentiel]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Vous pourrez avoir tous les arguments possibles, mais il faut être conscient que </a:t>
            </a:r>
            <a:r>
              <a:rPr b="1" lang="fr-FR" sz="1000"/>
              <a:t>ce que vous faites - vos actes - a beaucoup plus d’importance que tout ce que vous pouvez dire</a:t>
            </a:r>
            <a:r>
              <a:rPr lang="fr-FR" sz="1000"/>
              <a:t>. Si, en sortant de cette salle, vous dites « oui, le climat, c’est important, il faut faire quelque chose, il faut consommer moins, être plus sobre, etc. », mais que dans le même temps, vous ne changez rien à votre manière de vivre, que vous consommez toujours autant, personne ne sera dupe, personne ne vous croira, et autour de vous, rien ne changera. </a:t>
            </a:r>
            <a:r>
              <a:rPr b="1" lang="fr-FR" sz="1000"/>
              <a:t>Le meilleur argument pour convaincre c’est de montrer l’exemple !</a:t>
            </a:r>
            <a:endParaRPr b="1" i="1"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rgbClr val="595959"/>
              </a:buClr>
              <a:buSzPts val="1200"/>
              <a:buNone/>
            </a:pPr>
            <a:r>
              <a:rPr b="1" i="1" lang="fr-FR" sz="1000">
                <a:solidFill>
                  <a:srgbClr val="595959"/>
                </a:solidFill>
              </a:rPr>
              <a:t>-----</a:t>
            </a:r>
            <a:endParaRPr sz="1000"/>
          </a:p>
          <a:p>
            <a:pPr indent="0" lvl="0" marL="0" rtl="0" algn="l">
              <a:lnSpc>
                <a:spcPct val="100000"/>
              </a:lnSpc>
              <a:spcBef>
                <a:spcPts val="0"/>
              </a:spcBef>
              <a:spcAft>
                <a:spcPts val="0"/>
              </a:spcAft>
              <a:buClr>
                <a:schemeClr val="dk1"/>
              </a:buClr>
              <a:buSzPts val="1200"/>
              <a:buNone/>
            </a:pPr>
            <a:r>
              <a:t/>
            </a:r>
            <a:endParaRPr sz="1000">
              <a:solidFill>
                <a:srgbClr val="595959"/>
              </a:solidFill>
            </a:endParaRPr>
          </a:p>
          <a:p>
            <a:pPr indent="0" lvl="0" marL="0" rtl="0" algn="l">
              <a:lnSpc>
                <a:spcPct val="100000"/>
              </a:lnSpc>
              <a:spcBef>
                <a:spcPts val="0"/>
              </a:spcBef>
              <a:spcAft>
                <a:spcPts val="0"/>
              </a:spcAft>
              <a:buClr>
                <a:srgbClr val="595959"/>
              </a:buClr>
              <a:buSzPts val="1200"/>
              <a:buNone/>
            </a:pPr>
            <a:r>
              <a:rPr b="1" i="1" lang="fr-FR" sz="1000">
                <a:solidFill>
                  <a:srgbClr val="595959"/>
                </a:solidFill>
              </a:rPr>
              <a:t>COMMENTAIRES</a:t>
            </a:r>
            <a:endParaRPr i="1" sz="1000">
              <a:solidFill>
                <a:srgbClr val="595959"/>
              </a:solidFill>
            </a:endParaRPr>
          </a:p>
          <a:p>
            <a:pPr indent="0" lvl="0" marL="0" rtl="0" algn="l">
              <a:lnSpc>
                <a:spcPct val="100000"/>
              </a:lnSpc>
              <a:spcBef>
                <a:spcPts val="0"/>
              </a:spcBef>
              <a:spcAft>
                <a:spcPts val="0"/>
              </a:spcAft>
              <a:buClr>
                <a:schemeClr val="dk1"/>
              </a:buClr>
              <a:buSzPts val="1200"/>
              <a:buNone/>
            </a:pPr>
            <a:r>
              <a:t/>
            </a:r>
            <a:endParaRPr sz="1000"/>
          </a:p>
          <a:p>
            <a:pPr indent="0" lvl="0" marL="0" rtl="0" algn="l">
              <a:lnSpc>
                <a:spcPct val="100000"/>
              </a:lnSpc>
              <a:spcBef>
                <a:spcPts val="0"/>
              </a:spcBef>
              <a:spcAft>
                <a:spcPts val="0"/>
              </a:spcAft>
              <a:buClr>
                <a:schemeClr val="dk1"/>
              </a:buClr>
              <a:buSzPts val="1200"/>
              <a:buNone/>
            </a:pPr>
            <a:r>
              <a:rPr lang="fr-FR" sz="1000"/>
              <a:t>[Exercice optionnel à insérer: </a:t>
            </a:r>
            <a:endParaRPr sz="1000"/>
          </a:p>
          <a:p>
            <a:pPr indent="0" lvl="0" marL="0" rtl="0" algn="l">
              <a:lnSpc>
                <a:spcPct val="100000"/>
              </a:lnSpc>
              <a:spcBef>
                <a:spcPts val="0"/>
              </a:spcBef>
              <a:spcAft>
                <a:spcPts val="0"/>
              </a:spcAft>
              <a:buClr>
                <a:schemeClr val="dk1"/>
              </a:buClr>
              <a:buSzPts val="1200"/>
              <a:buNone/>
            </a:pPr>
            <a:r>
              <a:rPr lang="fr-FR" sz="1000"/>
              <a:t>Si vous permettez, je vais finir par un petit exercice rapide, très simple, qui, en fait, est la chose la plus importante de cette conférence. Si vous ne devez vous rappeler que d’une seule chose de toute cette conférence, c’est de celle-là. Je vais demander à chacun d’entre vous de frapper dans ses mains, juste une fois, tout le monde en même temps – ne le faites pas encore, pour l’instant, j’explique juste… et rassurez-vous, ce n’est pas une manière fourbe de me faire applaudir. Je vais compter jusqu’à 3, lentement : un… deux… trois… et ensuite, je dirai « clap ! ». Au moment précis où je dis « clap ! », chacun de vous va frapper dans ses mains une fois. Si on réussit tous, alors dehors, ils entendront un énorme bruit, et un seul. OK ? Alors allons-y. </a:t>
            </a:r>
            <a:r>
              <a:rPr i="1" lang="fr-FR" sz="1000"/>
              <a:t>(Le conférencier place ses mains face à face, prêt à les frapper l’une contre l’autre)</a:t>
            </a:r>
            <a:r>
              <a:rPr lang="fr-FR" sz="1000"/>
              <a:t> Un… deux… trois… </a:t>
            </a:r>
            <a:r>
              <a:rPr i="1" lang="fr-FR" sz="1000"/>
              <a:t>(Le conférencier frappe dans ses mains immédiatement après avoir dit « trois »)</a:t>
            </a:r>
            <a:r>
              <a:rPr lang="fr-FR" sz="1000"/>
              <a:t> … clap. </a:t>
            </a:r>
            <a:r>
              <a:rPr i="1" lang="fr-FR" sz="1000"/>
              <a:t>(S’attendre à des rires, car malgré le rythme régulier du « un, deux, trois, clap », la plupart des spectateurs auront frappé dans leurs mains quand le conférencier l’a fait et non quand il a dit clap.)</a:t>
            </a:r>
            <a:r>
              <a:rPr lang="fr-FR" sz="1000"/>
              <a:t> Ceci vous montre une chose très importante : ce que vous faites, vos actes, a beaucoup plus d’importance que tout ce que vous pouvez dire. Qu’est-ce qui s’est passé, là ? Je vous ai dit de faire une chose bien précise, vous l’avez parfaitement comprise – et c’est ça que vous vouliez faire, il n’y a aucun doute possible ! Sauf que… je me suis comporté différemment, et ce à quoi la plupart d’entre vous a prêté attention, ce n’est pas à ce que j’ai dit, c’est à ce que j'ai fait. Et… </a:t>
            </a:r>
            <a:r>
              <a:rPr i="1" lang="fr-FR" sz="1000"/>
              <a:t>(le conférencier montrant l’image projetée derrière soi)</a:t>
            </a:r>
            <a:r>
              <a:rPr lang="fr-FR" sz="1000"/>
              <a:t> pour toutes ces questions de climat, de faire attention à ce qu’on consomme, de faire preuve de sobriété, c’est exactement pareil : si, en sortant de cette salle, vous dites « oui, le climat, c’est important, il faut faire quelque chose, il faut consommer moins, être plus sobre, etc. », mais que dans le même temps, vous ne changez rien à votre manière de vivre, que vous consommez toujours autant, personne ne sera dupe, personne ne vous croira, et autour de vous, rien ne changera.]</a:t>
            </a:r>
            <a:endParaRPr sz="1000"/>
          </a:p>
        </p:txBody>
      </p:sp>
      <p:sp>
        <p:nvSpPr>
          <p:cNvPr id="2670" name="Google Shape;2670;p67: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p68: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8" name="Google Shape;2678;p68: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2679" name="Google Shape;2679;p68: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p69: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5" name="Google Shape;2695;p69: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2696" name="Google Shape;2696;p69: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1" name="Shape 2701"/>
        <p:cNvGrpSpPr/>
        <p:nvPr/>
      </p:nvGrpSpPr>
      <p:grpSpPr>
        <a:xfrm>
          <a:off x="0" y="0"/>
          <a:ext cx="0" cy="0"/>
          <a:chOff x="0" y="0"/>
          <a:chExt cx="0" cy="0"/>
        </a:xfrm>
      </p:grpSpPr>
      <p:sp>
        <p:nvSpPr>
          <p:cNvPr id="2702" name="Google Shape;2702;p70: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SzPts val="1400"/>
              <a:buNone/>
            </a:pPr>
            <a:r>
              <a:t/>
            </a:r>
            <a:endParaRPr/>
          </a:p>
        </p:txBody>
      </p:sp>
      <p:sp>
        <p:nvSpPr>
          <p:cNvPr id="2703" name="Google Shape;2703;p70: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1" name="Shape 2711"/>
        <p:cNvGrpSpPr/>
        <p:nvPr/>
      </p:nvGrpSpPr>
      <p:grpSpPr>
        <a:xfrm>
          <a:off x="0" y="0"/>
          <a:ext cx="0" cy="0"/>
          <a:chOff x="0" y="0"/>
          <a:chExt cx="0" cy="0"/>
        </a:xfrm>
      </p:grpSpPr>
      <p:sp>
        <p:nvSpPr>
          <p:cNvPr id="2712" name="Google Shape;2712;p71: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3" name="Google Shape;2713;p71: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[Slide d’accroche optionnelle, plutôt adaptée à un public d’adultes suffisamment âgés pour être installés dans leur vie (voire avoir des enfants).]</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lang="fr-FR"/>
              <a:t>En VO : </a:t>
            </a:r>
            <a:r>
              <a:rPr i="1" lang="fr-FR"/>
              <a:t>“It is difficult to get a man to understand something, when his salary depends on his not understanding it.”</a:t>
            </a:r>
            <a:endParaRPr/>
          </a:p>
          <a:p>
            <a:pPr indent="0" lvl="0" marL="0" rtl="0" algn="l">
              <a:lnSpc>
                <a:spcPct val="100000"/>
              </a:lnSpc>
              <a:spcBef>
                <a:spcPts val="0"/>
              </a:spcBef>
              <a:spcAft>
                <a:spcPts val="0"/>
              </a:spcAft>
              <a:buClr>
                <a:schemeClr val="dk1"/>
              </a:buClr>
              <a:buSzPts val="1200"/>
              <a:buNone/>
            </a:pPr>
            <a:r>
              <a:rPr lang="fr-FR"/>
              <a:t>Cette citation provient d’un livre d’un écrivain et journaliste américain qui s’appelle Upton Sinclair, dans lequel il raconte sa campagne électorale pour devenir gouverneur de Californie en 1934. </a:t>
            </a:r>
            <a:r>
              <a:rPr i="1" lang="fr-FR"/>
              <a:t>[Certains d’entre vous connaissent peut-être le film </a:t>
            </a:r>
            <a:r>
              <a:rPr i="0" lang="fr-FR"/>
              <a:t>There Will Be Blood</a:t>
            </a:r>
            <a:r>
              <a:rPr i="1" lang="fr-FR"/>
              <a:t>, avec Daniel Day-Lewis, sorti en 2007 : le film est inspiré d’un autre des livres d’Upton Sinclair, </a:t>
            </a:r>
            <a:r>
              <a:rPr i="0" lang="fr-FR"/>
              <a:t>Oil!</a:t>
            </a:r>
            <a:r>
              <a:rPr i="1" lang="fr-FR"/>
              <a:t>.]</a:t>
            </a:r>
            <a:endParaRPr/>
          </a:p>
          <a:p>
            <a:pPr indent="0" lvl="0" marL="0" rtl="0" algn="l">
              <a:lnSpc>
                <a:spcPct val="100000"/>
              </a:lnSpc>
              <a:spcBef>
                <a:spcPts val="0"/>
              </a:spcBef>
              <a:spcAft>
                <a:spcPts val="0"/>
              </a:spcAft>
              <a:buClr>
                <a:schemeClr val="dk1"/>
              </a:buClr>
              <a:buSzPts val="1200"/>
              <a:buNone/>
            </a:pPr>
            <a:r>
              <a:rPr i="0" lang="fr-FR"/>
              <a:t>Je l’aime bien, cette citation, parce qu’en fait, elle s’applique à de nombreuses situations.</a:t>
            </a:r>
            <a:endParaRPr/>
          </a:p>
          <a:p>
            <a:pPr indent="0" lvl="0" marL="0" rtl="0" algn="l">
              <a:lnSpc>
                <a:spcPct val="100000"/>
              </a:lnSpc>
              <a:spcBef>
                <a:spcPts val="0"/>
              </a:spcBef>
              <a:spcAft>
                <a:spcPts val="0"/>
              </a:spcAft>
              <a:buClr>
                <a:schemeClr val="dk1"/>
              </a:buClr>
              <a:buSzPts val="1200"/>
              <a:buNone/>
            </a:pPr>
            <a:r>
              <a:rPr i="0" lang="fr-FR"/>
              <a:t>Mais ne vous inquiétez pas, on n'a</a:t>
            </a:r>
            <a:r>
              <a:rPr lang="fr-FR"/>
              <a:t> pas l'intention de vous demander de changer votre salaire. On va juste vous proposer de changer bien plus que ça… </a:t>
            </a:r>
            <a:r>
              <a:rPr i="1" lang="fr-FR"/>
              <a:t>[clin d’œil puis clic]</a:t>
            </a:r>
            <a:r>
              <a:rPr i="0" lang="fr-FR"/>
              <a:t> Et en plus, bonne nouvelle : ce nouveau style de vie, on a de bonnes raisons de penser qu’il est meilleur que l’actuel, et que malgré les apparences, vous allez le préférer à l’actuel !</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rgbClr val="595959"/>
              </a:buClr>
              <a:buSzPts val="900"/>
              <a:buNone/>
            </a:pPr>
            <a:r>
              <a:rPr i="0" lang="fr-FR">
                <a:solidFill>
                  <a:srgbClr val="595959"/>
                </a:solidFill>
              </a:rPr>
              <a:t>Notre objectif aujourd’hui est qu’à l’issue de cette conférence, vous ayez envie d’agir en faveur du climat, et que vous sachiez comment le faire. On ne va pas se demander comment sauver la planète, mais comment vous, vous pouvez agir, simplement et à votre échelle. Et pour ça, on va vous présenter des actions que vous pourrez appliquer pour la plupart dès aujourd’hui, en sortant d’ici.</a:t>
            </a:r>
            <a:endParaRPr/>
          </a:p>
          <a:p>
            <a:pPr indent="0" lvl="0" marL="0" rtl="0" algn="l">
              <a:lnSpc>
                <a:spcPct val="100000"/>
              </a:lnSpc>
              <a:spcBef>
                <a:spcPts val="0"/>
              </a:spcBef>
              <a:spcAft>
                <a:spcPts val="0"/>
              </a:spcAft>
              <a:buClr>
                <a:schemeClr val="dk1"/>
              </a:buClr>
              <a:buSzPts val="1200"/>
              <a:buNone/>
            </a:pPr>
            <a:r>
              <a:rPr lang="fr-FR"/>
              <a:t>L'objet de cette conférence, c'est de répondre à la question : « qu’est-ce qu’on peut faire à l'échelle individuelle pour limiter le changement climatique ? » Pour ça, nous allons vous présenter un certain nombre de solutions à votre échelle, qui comptent et que vous pouvez prendre rapidement. Et on aura rempli notre objectif si vous sortez de cette salle en ayant envie d’agir à votre échelle en faveur du climat et en ayant décidé d'adopter un certain nombre des solutions que nous allons vous proposer. </a:t>
            </a:r>
            <a:endParaRPr/>
          </a:p>
          <a:p>
            <a:pPr indent="0" lvl="0" marL="0" rtl="0" algn="l">
              <a:lnSpc>
                <a:spcPct val="100000"/>
              </a:lnSpc>
              <a:spcBef>
                <a:spcPts val="0"/>
              </a:spcBef>
              <a:spcAft>
                <a:spcPts val="0"/>
              </a:spcAft>
              <a:buClr>
                <a:schemeClr val="dk1"/>
              </a:buClr>
              <a:buSzPts val="1200"/>
              <a:buNone/>
            </a:pPr>
            <a:r>
              <a:rPr lang="fr-FR"/>
              <a:t>Mais avant de pouvoir à parler solutions, il faut d'abord savoir de quoi on parle </a:t>
            </a:r>
            <a:r>
              <a:rPr i="1" lang="fr-FR"/>
              <a:t>[clic, slide suivante]</a:t>
            </a:r>
            <a:endParaRPr/>
          </a:p>
          <a:p>
            <a:pPr indent="0" lvl="0" marL="0" rtl="0" algn="l">
              <a:lnSpc>
                <a:spcPct val="100000"/>
              </a:lnSpc>
              <a:spcBef>
                <a:spcPts val="0"/>
              </a:spcBef>
              <a:spcAft>
                <a:spcPts val="0"/>
              </a:spcAft>
              <a:buClr>
                <a:schemeClr val="dk1"/>
              </a:buClr>
              <a:buSzPts val="1200"/>
              <a:buNone/>
            </a:pPr>
            <a:r>
              <a:t/>
            </a:r>
            <a:endParaRPr/>
          </a:p>
          <a:p>
            <a:pPr indent="0" lvl="0" marL="0" rtl="0" algn="l">
              <a:lnSpc>
                <a:spcPct val="100000"/>
              </a:lnSpc>
              <a:spcBef>
                <a:spcPts val="0"/>
              </a:spcBef>
              <a:spcAft>
                <a:spcPts val="0"/>
              </a:spcAft>
              <a:buClr>
                <a:schemeClr val="dk1"/>
              </a:buClr>
              <a:buSzPts val="1200"/>
              <a:buNone/>
            </a:pPr>
            <a:r>
              <a:rPr i="1" lang="fr-FR"/>
              <a:t>Citation originale « It is difficult to get a man to understand something, when his salary depends on his not understanding it.”. </a:t>
            </a:r>
            <a:endParaRPr/>
          </a:p>
          <a:p>
            <a:pPr indent="0" lvl="0" marL="0" rtl="0" algn="l">
              <a:lnSpc>
                <a:spcPct val="100000"/>
              </a:lnSpc>
              <a:spcBef>
                <a:spcPts val="0"/>
              </a:spcBef>
              <a:spcAft>
                <a:spcPts val="0"/>
              </a:spcAft>
              <a:buClr>
                <a:schemeClr val="dk1"/>
              </a:buClr>
              <a:buSzPts val="1200"/>
              <a:buNone/>
            </a:pPr>
            <a:r>
              <a:rPr i="1" lang="fr-FR"/>
              <a:t>Cette citation provient de la campagne électorale d’Upton Sinclair en 1934 pour devenir gouverneur de Californie. On la trouve notamment dans le livre écrit à cette occasion, “I, Candidate for Governor: And How I Got Licked” (p. 109 de l’édition University of California Press, Berkeley: https://books.google.fr/books?id=OqqpXJy-fRwC&amp;pg=PA109 )</a:t>
            </a:r>
            <a:endParaRPr/>
          </a:p>
          <a:p>
            <a:pPr indent="0" lvl="0" marL="0" rtl="0" algn="l">
              <a:lnSpc>
                <a:spcPct val="100000"/>
              </a:lnSpc>
              <a:spcBef>
                <a:spcPts val="0"/>
              </a:spcBef>
              <a:spcAft>
                <a:spcPts val="0"/>
              </a:spcAft>
              <a:buClr>
                <a:schemeClr val="dk1"/>
              </a:buClr>
              <a:buSzPts val="1200"/>
              <a:buNone/>
            </a:pPr>
            <a:r>
              <a:t/>
            </a:r>
            <a:endParaRPr i="1"/>
          </a:p>
          <a:p>
            <a:pPr indent="0" lvl="0" marL="0" rtl="0" algn="l">
              <a:lnSpc>
                <a:spcPct val="100000"/>
              </a:lnSpc>
              <a:spcBef>
                <a:spcPts val="0"/>
              </a:spcBef>
              <a:spcAft>
                <a:spcPts val="0"/>
              </a:spcAft>
              <a:buClr>
                <a:schemeClr val="dk1"/>
              </a:buClr>
              <a:buSzPts val="1200"/>
              <a:buNone/>
            </a:pPr>
            <a:r>
              <a:rPr i="1" lang="fr-FR"/>
              <a:t>Upton Sinclair est un écrivain, journaliste et homme politique socialiste américain de la première moitié du XX</a:t>
            </a:r>
            <a:r>
              <a:rPr baseline="30000" i="1" lang="fr-FR"/>
              <a:t>e</a:t>
            </a:r>
            <a:r>
              <a:rPr i="1" lang="fr-FR"/>
              <a:t> siècle (20/09/1878 Baltimore – 25/11/1968 New Jersey).</a:t>
            </a:r>
            <a:endParaRPr/>
          </a:p>
          <a:p>
            <a:pPr indent="0" lvl="0" marL="0" rtl="0" algn="l">
              <a:lnSpc>
                <a:spcPct val="100000"/>
              </a:lnSpc>
              <a:spcBef>
                <a:spcPts val="0"/>
              </a:spcBef>
              <a:spcAft>
                <a:spcPts val="0"/>
              </a:spcAft>
              <a:buClr>
                <a:schemeClr val="dk1"/>
              </a:buClr>
              <a:buSzPts val="1200"/>
              <a:buNone/>
            </a:pPr>
            <a:r>
              <a:rPr i="1" lang="fr-FR"/>
              <a:t>Il est notamment l’auteur de :</a:t>
            </a:r>
            <a:endParaRPr/>
          </a:p>
          <a:p>
            <a:pPr indent="-181100" lvl="0" marL="181100" rtl="0" algn="l">
              <a:lnSpc>
                <a:spcPct val="100000"/>
              </a:lnSpc>
              <a:spcBef>
                <a:spcPts val="0"/>
              </a:spcBef>
              <a:spcAft>
                <a:spcPts val="0"/>
              </a:spcAft>
              <a:buClr>
                <a:srgbClr val="595959"/>
              </a:buClr>
              <a:buSzPts val="900"/>
              <a:buFont typeface="Calibri"/>
              <a:buChar char="-"/>
            </a:pPr>
            <a:r>
              <a:rPr i="1" lang="fr-FR"/>
              <a:t>The Jungle (1905), qui dénonce les conditions d'abattage des bêtes et du conditionnement de la viande à Chicago. Suite à ce roman, qui fit réagir notamment Roosevelt, les ventes de viande américaine auraient été divisées par 2.</a:t>
            </a:r>
            <a:endParaRPr/>
          </a:p>
          <a:p>
            <a:pPr indent="-181100" lvl="0" marL="181100" rtl="0" algn="l">
              <a:lnSpc>
                <a:spcPct val="100000"/>
              </a:lnSpc>
              <a:spcBef>
                <a:spcPts val="0"/>
              </a:spcBef>
              <a:spcAft>
                <a:spcPts val="0"/>
              </a:spcAft>
              <a:buClr>
                <a:srgbClr val="595959"/>
              </a:buClr>
              <a:buSzPts val="900"/>
              <a:buFont typeface="Calibri"/>
              <a:buChar char="-"/>
            </a:pPr>
            <a:r>
              <a:rPr i="1" lang="fr-FR"/>
              <a:t>Oil! (1927). Le roman a été adapté au cinéma par Paul Thomas Anderson en 2007 sous le titre There Will Be Blood. Le rôle principal vaut l’Oscar du meilleur acteur 2008 à Daniel Day-Lewis, qui campe un foreur pétrolier misanthrope devenu magnat du pétrole au début du XX</a:t>
            </a:r>
            <a:r>
              <a:rPr baseline="30000" i="1" lang="fr-FR"/>
              <a:t>e</a:t>
            </a:r>
            <a:r>
              <a:rPr i="1" lang="fr-FR"/>
              <a:t> siècle, et dont le film raconte les succès et vicissitudes</a:t>
            </a:r>
            <a:endParaRPr/>
          </a:p>
          <a:p>
            <a:pPr indent="-181100" lvl="0" marL="181100" rtl="0" algn="l">
              <a:lnSpc>
                <a:spcPct val="100000"/>
              </a:lnSpc>
              <a:spcBef>
                <a:spcPts val="0"/>
              </a:spcBef>
              <a:spcAft>
                <a:spcPts val="0"/>
              </a:spcAft>
              <a:buClr>
                <a:srgbClr val="595959"/>
              </a:buClr>
              <a:buSzPts val="900"/>
              <a:buFont typeface="Calibri"/>
              <a:buChar char="-"/>
            </a:pPr>
            <a:r>
              <a:rPr i="1" lang="fr-FR"/>
              <a:t>La série des « Lanny Budd », du nom du personnage principal des 11 romans publiés de 1940 à 1953. Le 3</a:t>
            </a:r>
            <a:r>
              <a:rPr baseline="30000" i="1" lang="fr-FR"/>
              <a:t>ème</a:t>
            </a:r>
            <a:r>
              <a:rPr i="1" lang="fr-FR"/>
              <a:t> volume, Les Griffes du Dragon, vaut à Upton Sinclair le prix Pulitzer du roman en 1943</a:t>
            </a:r>
            <a:endParaRPr/>
          </a:p>
          <a:p>
            <a:pPr indent="0" lvl="0" marL="0" rtl="0" algn="l">
              <a:lnSpc>
                <a:spcPct val="100000"/>
              </a:lnSpc>
              <a:spcBef>
                <a:spcPts val="0"/>
              </a:spcBef>
              <a:spcAft>
                <a:spcPts val="0"/>
              </a:spcAft>
              <a:buClr>
                <a:schemeClr val="dk1"/>
              </a:buClr>
              <a:buSzPts val="1200"/>
              <a:buNone/>
            </a:pPr>
            <a:r>
              <a:rPr i="1" lang="fr-FR"/>
              <a:t>https://en.wikipedia.org/wiki/Upton_Sinclair</a:t>
            </a:r>
            <a:endParaRPr/>
          </a:p>
          <a:p>
            <a:pPr indent="0" lvl="0" marL="0" rtl="0" algn="l">
              <a:lnSpc>
                <a:spcPct val="100000"/>
              </a:lnSpc>
              <a:spcBef>
                <a:spcPts val="0"/>
              </a:spcBef>
              <a:spcAft>
                <a:spcPts val="0"/>
              </a:spcAft>
              <a:buSzPts val="1400"/>
              <a:buNone/>
            </a:pPr>
            <a:r>
              <a:t/>
            </a:r>
            <a:endParaRPr/>
          </a:p>
        </p:txBody>
      </p:sp>
      <p:sp>
        <p:nvSpPr>
          <p:cNvPr id="2714" name="Google Shape;2714;p71: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5" name="Shape 2725"/>
        <p:cNvGrpSpPr/>
        <p:nvPr/>
      </p:nvGrpSpPr>
      <p:grpSpPr>
        <a:xfrm>
          <a:off x="0" y="0"/>
          <a:ext cx="0" cy="0"/>
          <a:chOff x="0" y="0"/>
          <a:chExt cx="0" cy="0"/>
        </a:xfrm>
      </p:grpSpPr>
      <p:sp>
        <p:nvSpPr>
          <p:cNvPr id="2726" name="Google Shape;2726;p72: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7" name="Google Shape;2727;p72: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[Slide d’accroche optionnelle, plutôt adaptée à un public lycéen ou étudiant. Va avec la slide suivante.]</a:t>
            </a:r>
            <a:endParaRPr/>
          </a:p>
          <a:p>
            <a:pPr indent="0" lvl="0" marL="0" rtl="0" algn="l">
              <a:lnSpc>
                <a:spcPct val="100000"/>
              </a:lnSpc>
              <a:spcBef>
                <a:spcPts val="0"/>
              </a:spcBef>
              <a:spcAft>
                <a:spcPts val="0"/>
              </a:spcAft>
              <a:buClr>
                <a:schemeClr val="dk1"/>
              </a:buClr>
              <a:buSzPts val="1200"/>
              <a:buNone/>
            </a:pPr>
            <a:r>
              <a:t/>
            </a:r>
            <a:endParaRPr i="0">
              <a:solidFill>
                <a:srgbClr val="595959"/>
              </a:solidFill>
            </a:endParaRPr>
          </a:p>
          <a:p>
            <a:pPr indent="0" lvl="0" marL="0" rtl="0" algn="l">
              <a:lnSpc>
                <a:spcPct val="100000"/>
              </a:lnSpc>
              <a:spcBef>
                <a:spcPts val="0"/>
              </a:spcBef>
              <a:spcAft>
                <a:spcPts val="0"/>
              </a:spcAft>
              <a:buSzPts val="1400"/>
              <a:buNone/>
            </a:pPr>
            <a:r>
              <a:t/>
            </a:r>
            <a:endParaRPr/>
          </a:p>
        </p:txBody>
      </p:sp>
      <p:sp>
        <p:nvSpPr>
          <p:cNvPr id="2728" name="Google Shape;2728;p72: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3" name="Shape 2733"/>
        <p:cNvGrpSpPr/>
        <p:nvPr/>
      </p:nvGrpSpPr>
      <p:grpSpPr>
        <a:xfrm>
          <a:off x="0" y="0"/>
          <a:ext cx="0" cy="0"/>
          <a:chOff x="0" y="0"/>
          <a:chExt cx="0" cy="0"/>
        </a:xfrm>
      </p:grpSpPr>
      <p:sp>
        <p:nvSpPr>
          <p:cNvPr id="2734" name="Google Shape;2734;p73: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5" name="Google Shape;2735;p73: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[Seconde slide d’accroche optionnelle plutôt adaptée à un public lycéen ou étudiant. Va avec la slide précédente.]</a:t>
            </a:r>
            <a:endParaRPr/>
          </a:p>
          <a:p>
            <a:pPr indent="0" lvl="0" marL="0" rtl="0" algn="l">
              <a:lnSpc>
                <a:spcPct val="100000"/>
              </a:lnSpc>
              <a:spcBef>
                <a:spcPts val="0"/>
              </a:spcBef>
              <a:spcAft>
                <a:spcPts val="0"/>
              </a:spcAft>
              <a:buSzPts val="1400"/>
              <a:buNone/>
            </a:pPr>
            <a:r>
              <a:t/>
            </a:r>
            <a:endParaRPr/>
          </a:p>
        </p:txBody>
      </p:sp>
      <p:sp>
        <p:nvSpPr>
          <p:cNvPr id="2736" name="Google Shape;2736;p73: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9" name="Shape 2749"/>
        <p:cNvGrpSpPr/>
        <p:nvPr/>
      </p:nvGrpSpPr>
      <p:grpSpPr>
        <a:xfrm>
          <a:off x="0" y="0"/>
          <a:ext cx="0" cy="0"/>
          <a:chOff x="0" y="0"/>
          <a:chExt cx="0" cy="0"/>
        </a:xfrm>
      </p:grpSpPr>
      <p:sp>
        <p:nvSpPr>
          <p:cNvPr id="2750" name="Google Shape;2750;p74: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1" name="Google Shape;2751;p74: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sz="1300"/>
              <a:t>[Slide optionnelle - à introduire entre la slide « </a:t>
            </a:r>
            <a:r>
              <a:rPr i="1" lang="fr-FR"/>
              <a:t>Quelques degrés de plus en moyenne, ça fait quoi ? » et la slide demandant au public d’imaginer un monde à −5°C &gt; vous pouvez l’introduire en expliquant qu’il faut bien avoir en tête qu’on parle de +2°C en termes climatiques et non météorologiques]</a:t>
            </a:r>
            <a:endParaRPr/>
          </a:p>
          <a:p>
            <a:pPr indent="0" lvl="0" marL="0" rtl="0" algn="l">
              <a:lnSpc>
                <a:spcPct val="100000"/>
              </a:lnSpc>
              <a:spcBef>
                <a:spcPts val="0"/>
              </a:spcBef>
              <a:spcAft>
                <a:spcPts val="0"/>
              </a:spcAft>
              <a:buSzPts val="1400"/>
              <a:buNone/>
            </a:pPr>
            <a:r>
              <a:t/>
            </a:r>
            <a:endParaRPr i="1" sz="1300"/>
          </a:p>
          <a:p>
            <a:pPr indent="0" lvl="0" marL="0" rtl="0" algn="l">
              <a:lnSpc>
                <a:spcPct val="100000"/>
              </a:lnSpc>
              <a:spcBef>
                <a:spcPts val="0"/>
              </a:spcBef>
              <a:spcAft>
                <a:spcPts val="0"/>
              </a:spcAft>
              <a:buSzPts val="1400"/>
              <a:buNone/>
            </a:pPr>
            <a:r>
              <a:rPr i="1" lang="fr-FR" sz="1300"/>
              <a:t>Point Clé :</a:t>
            </a:r>
            <a:endParaRPr/>
          </a:p>
          <a:p>
            <a:pPr indent="0" lvl="0" marL="0" rtl="0" algn="l">
              <a:lnSpc>
                <a:spcPct val="100000"/>
              </a:lnSpc>
              <a:spcBef>
                <a:spcPts val="0"/>
              </a:spcBef>
              <a:spcAft>
                <a:spcPts val="0"/>
              </a:spcAft>
              <a:buSzPts val="1400"/>
              <a:buNone/>
            </a:pPr>
            <a:r>
              <a:rPr i="1" lang="fr-FR" sz="1300"/>
              <a:t>- définir le climat</a:t>
            </a:r>
            <a:endParaRPr/>
          </a:p>
          <a:p>
            <a:pPr indent="0" lvl="0" marL="0" rtl="0" algn="l">
              <a:lnSpc>
                <a:spcPct val="100000"/>
              </a:lnSpc>
              <a:spcBef>
                <a:spcPts val="0"/>
              </a:spcBef>
              <a:spcAft>
                <a:spcPts val="0"/>
              </a:spcAft>
              <a:buSzPts val="1400"/>
              <a:buNone/>
            </a:pPr>
            <a:r>
              <a:rPr i="1" lang="fr-FR" sz="1300"/>
              <a:t>Illustre les exemples avec le climat qui varie</a:t>
            </a:r>
            <a:endParaRPr/>
          </a:p>
          <a:p>
            <a:pPr indent="0" lvl="0" marL="0" rtl="0" algn="l">
              <a:lnSpc>
                <a:spcPct val="100000"/>
              </a:lnSpc>
              <a:spcBef>
                <a:spcPts val="0"/>
              </a:spcBef>
              <a:spcAft>
                <a:spcPts val="0"/>
              </a:spcAft>
              <a:buSzPts val="1400"/>
              <a:buNone/>
            </a:pPr>
            <a:r>
              <a:t/>
            </a:r>
            <a:endParaRPr sz="1300"/>
          </a:p>
          <a:p>
            <a:pPr indent="0" lvl="0" marL="0" rtl="0" algn="l">
              <a:lnSpc>
                <a:spcPct val="100000"/>
              </a:lnSpc>
              <a:spcBef>
                <a:spcPts val="0"/>
              </a:spcBef>
              <a:spcAft>
                <a:spcPts val="0"/>
              </a:spcAft>
              <a:buSzPts val="1400"/>
              <a:buNone/>
            </a:pPr>
            <a:r>
              <a:rPr lang="fr-FR" sz="1300"/>
              <a:t>--</a:t>
            </a:r>
            <a:endParaRPr/>
          </a:p>
          <a:p>
            <a:pPr indent="0" lvl="0" marL="0" rtl="0" algn="l">
              <a:lnSpc>
                <a:spcPct val="100000"/>
              </a:lnSpc>
              <a:spcBef>
                <a:spcPts val="0"/>
              </a:spcBef>
              <a:spcAft>
                <a:spcPts val="0"/>
              </a:spcAft>
              <a:buSzPts val="1400"/>
              <a:buNone/>
            </a:pPr>
            <a:br>
              <a:rPr lang="fr-FR" sz="1300"/>
            </a:br>
            <a:r>
              <a:rPr lang="fr-FR" sz="1300"/>
              <a:t>1-2°C plus chaud, ça peut paraître peu. Rien qu’entre l’hiver et l’été, la température, à Paris </a:t>
            </a:r>
            <a:r>
              <a:rPr i="1" lang="fr-FR" sz="1300"/>
              <a:t>(adapter à votre ville)</a:t>
            </a:r>
            <a:r>
              <a:rPr lang="fr-FR" sz="1300"/>
              <a:t>, peut varier de l’ordre de 40°C ! Mais ça, c’est de la météo.</a:t>
            </a:r>
            <a:endParaRPr/>
          </a:p>
          <a:p>
            <a:pPr indent="0" lvl="0" marL="0" rtl="0" algn="l">
              <a:lnSpc>
                <a:spcPct val="100000"/>
              </a:lnSpc>
              <a:spcBef>
                <a:spcPts val="0"/>
              </a:spcBef>
              <a:spcAft>
                <a:spcPts val="0"/>
              </a:spcAft>
              <a:buSzPts val="1400"/>
              <a:buNone/>
            </a:pPr>
            <a:r>
              <a:rPr lang="fr-FR" sz="1300"/>
              <a:t>1 à 2°C plus chaud, c’est 1 à 2°C d’augmentation de la température moyenne à la surface de la Terre, ce n’est pas pareil. Cela va induire une modification du climat. </a:t>
            </a:r>
            <a:endParaRPr/>
          </a:p>
          <a:p>
            <a:pPr indent="0" lvl="0" marL="0" rtl="0" algn="l">
              <a:lnSpc>
                <a:spcPct val="100000"/>
              </a:lnSpc>
              <a:spcBef>
                <a:spcPts val="0"/>
              </a:spcBef>
              <a:spcAft>
                <a:spcPts val="0"/>
              </a:spcAft>
              <a:buSzPts val="1400"/>
              <a:buNone/>
            </a:pPr>
            <a:br>
              <a:rPr lang="fr-FR" sz="1300"/>
            </a:br>
            <a:r>
              <a:rPr lang="fr-FR" sz="1300"/>
              <a:t>Le climat, c’est un peu l’inverse de la météo. La météo, c’est le temps qu’il fait à un instant donné et qui cela peut énormément varier d’un jour à l’autre. </a:t>
            </a:r>
            <a:endParaRPr/>
          </a:p>
          <a:p>
            <a:pPr indent="0" lvl="0" marL="0" rtl="0" algn="l">
              <a:lnSpc>
                <a:spcPct val="100000"/>
              </a:lnSpc>
              <a:spcBef>
                <a:spcPts val="0"/>
              </a:spcBef>
              <a:spcAft>
                <a:spcPts val="0"/>
              </a:spcAft>
              <a:buSzPts val="1400"/>
              <a:buNone/>
            </a:pPr>
            <a:r>
              <a:rPr lang="fr-FR" sz="1300"/>
              <a:t>Le climat, lui définit la moyenne du temps qu’il a fait sur des périodes de temps de plusieurs années à un endroit donné. Le climat va aussi définir le type d’événements extrêmes qu’il fait à un endroit donné.</a:t>
            </a:r>
            <a:endParaRPr/>
          </a:p>
          <a:p>
            <a:pPr indent="0" lvl="0" marL="0" rtl="0" algn="l">
              <a:lnSpc>
                <a:spcPct val="100000"/>
              </a:lnSpc>
              <a:spcBef>
                <a:spcPts val="0"/>
              </a:spcBef>
              <a:spcAft>
                <a:spcPts val="0"/>
              </a:spcAft>
              <a:buSzPts val="1400"/>
              <a:buNone/>
            </a:pPr>
            <a:r>
              <a:rPr lang="fr-FR" sz="1300"/>
              <a:t>Exemple : En région parisienne, on a un climat de type semi-océanique qui – c’est en train de changer – se caractérisait par des hivers en moyenne plutôt doux, des étés qui étaient en moyenne plutôt doux et une pluviométrie qui était à peu près répartie équitablement tout du long de l’année. Dans ce climat, on avait très peu d’événements extrêmes de type sécheresse, canicule, tempête.</a:t>
            </a:r>
            <a:endParaRPr/>
          </a:p>
          <a:p>
            <a:pPr indent="0" lvl="0" marL="0" rtl="0" algn="l">
              <a:lnSpc>
                <a:spcPct val="100000"/>
              </a:lnSpc>
              <a:spcBef>
                <a:spcPts val="0"/>
              </a:spcBef>
              <a:spcAft>
                <a:spcPts val="0"/>
              </a:spcAft>
              <a:buSzPts val="1400"/>
              <a:buNone/>
            </a:pPr>
            <a:br>
              <a:rPr lang="fr-FR" sz="1300"/>
            </a:br>
            <a:r>
              <a:rPr lang="fr-FR" sz="1300"/>
              <a:t>Le type de climat va définir ensuite la manière dont la vie s’organise. </a:t>
            </a:r>
            <a:endParaRPr/>
          </a:p>
          <a:p>
            <a:pPr indent="0" lvl="0" marL="0" rtl="0" algn="l">
              <a:lnSpc>
                <a:spcPct val="100000"/>
              </a:lnSpc>
              <a:spcBef>
                <a:spcPts val="0"/>
              </a:spcBef>
              <a:spcAft>
                <a:spcPts val="0"/>
              </a:spcAft>
              <a:buSzPts val="1400"/>
              <a:buNone/>
            </a:pPr>
            <a:r>
              <a:rPr lang="fr-FR" sz="1300"/>
              <a:t>Il va définir le type d’écosystèmes qui peut vivre à cet endroit. Exemple : en région parisienne, on a des forêts de feuillus que l’on ne retrouve pas dans des climats plus méditerranéens.</a:t>
            </a:r>
            <a:endParaRPr/>
          </a:p>
          <a:p>
            <a:pPr indent="0" lvl="0" marL="0" rtl="0" algn="l">
              <a:lnSpc>
                <a:spcPct val="100000"/>
              </a:lnSpc>
              <a:spcBef>
                <a:spcPts val="0"/>
              </a:spcBef>
              <a:spcAft>
                <a:spcPts val="0"/>
              </a:spcAft>
              <a:buSzPts val="1400"/>
              <a:buNone/>
            </a:pPr>
            <a:r>
              <a:rPr lang="fr-FR" sz="1300"/>
              <a:t>Il va aussi impacter la manière dont vivent les humains. On ne vit pas de la même manière à Paris, à Chamonix ou à Honolulu. On ne mange pas les même choses, on ne s’habille pas de la même manière, on n’a pas les mêmes loisirs et les même besoins…</a:t>
            </a:r>
            <a:endParaRPr/>
          </a:p>
          <a:p>
            <a:pPr indent="0" lvl="0" marL="0" rtl="0" algn="l">
              <a:lnSpc>
                <a:spcPct val="100000"/>
              </a:lnSpc>
              <a:spcBef>
                <a:spcPts val="0"/>
              </a:spcBef>
              <a:spcAft>
                <a:spcPts val="0"/>
              </a:spcAft>
              <a:buSzPts val="1400"/>
              <a:buNone/>
            </a:pPr>
            <a:br>
              <a:rPr lang="fr-FR" sz="1300"/>
            </a:br>
            <a:r>
              <a:rPr lang="fr-FR" sz="1300"/>
              <a:t>Un climat qui change, c’est tout ceci qui change.</a:t>
            </a:r>
            <a:endParaRPr/>
          </a:p>
          <a:p>
            <a:pPr indent="0" lvl="0" marL="0" rtl="0" algn="l">
              <a:lnSpc>
                <a:spcPct val="100000"/>
              </a:lnSpc>
              <a:spcBef>
                <a:spcPts val="0"/>
              </a:spcBef>
              <a:spcAft>
                <a:spcPts val="0"/>
              </a:spcAft>
              <a:buSzPts val="1400"/>
              <a:buNone/>
            </a:pPr>
            <a:r>
              <a:t/>
            </a:r>
            <a:endParaRPr/>
          </a:p>
        </p:txBody>
      </p:sp>
      <p:sp>
        <p:nvSpPr>
          <p:cNvPr id="2752" name="Google Shape;2752;p74: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300"/>
              <a:buNone/>
            </a:pPr>
            <a:fld id="{00000000-1234-1234-1234-123412341234}" type="slidenum">
              <a:rPr lang="fr-FR" sz="1300">
                <a:latin typeface="Calibri"/>
                <a:ea typeface="Calibri"/>
                <a:cs typeface="Calibri"/>
                <a:sym typeface="Calibri"/>
              </a:rPr>
              <a:t>‹#›</a:t>
            </a:fld>
            <a:endParaRPr sz="1300">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p75: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2" name="Google Shape;2792;p75: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chemeClr val="dk1"/>
              </a:buClr>
              <a:buSzPts val="1200"/>
              <a:buNone/>
            </a:pPr>
            <a:r>
              <a:rPr i="1" lang="fr-FR"/>
              <a:t>[Cette slide et les 3 slides qui suivent forment le groupe de slides « zoom sur la composition de l’atmosphère ». Ce groupe de slides est optionnel. Attention à bien utiliser la quatrième slide du lot à la place de la slide « effet de serre » présente dans la présentation.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Parce que la Terre a une atmosphère ! C’est quoi, cette atmosphère ? Voyons cela en détail…</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Ce sont des gaz… mais quels gaz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793" name="Google Shape;2793;p75: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4" name="Shape 2864"/>
        <p:cNvGrpSpPr/>
        <p:nvPr/>
      </p:nvGrpSpPr>
      <p:grpSpPr>
        <a:xfrm>
          <a:off x="0" y="0"/>
          <a:ext cx="0" cy="0"/>
          <a:chOff x="0" y="0"/>
          <a:chExt cx="0" cy="0"/>
        </a:xfrm>
      </p:grpSpPr>
      <p:sp>
        <p:nvSpPr>
          <p:cNvPr id="2865" name="Google Shape;2865;p76:notes"/>
          <p:cNvSpPr/>
          <p:nvPr>
            <p:ph idx="2" type="sldImg"/>
          </p:nvPr>
        </p:nvSpPr>
        <p:spPr>
          <a:xfrm>
            <a:off x="439738" y="1252538"/>
            <a:ext cx="6007100" cy="33797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6" name="Google Shape;2866;p76:notes"/>
          <p:cNvSpPr txBox="1"/>
          <p:nvPr>
            <p:ph idx="1" type="body"/>
          </p:nvPr>
        </p:nvSpPr>
        <p:spPr>
          <a:xfrm>
            <a:off x="688658" y="4820741"/>
            <a:ext cx="5509260" cy="3944243"/>
          </a:xfrm>
          <a:prstGeom prst="rect">
            <a:avLst/>
          </a:prstGeom>
          <a:noFill/>
          <a:ln>
            <a:noFill/>
          </a:ln>
        </p:spPr>
        <p:txBody>
          <a:bodyPr anchorCtr="0" anchor="t" bIns="48250" lIns="96550" spcFirstLastPara="1" rIns="96550" wrap="square" tIns="48250">
            <a:noAutofit/>
          </a:bodyPr>
          <a:lstStyle/>
          <a:p>
            <a:pPr indent="0" lvl="0" marL="0" rtl="0" algn="l">
              <a:lnSpc>
                <a:spcPct val="100000"/>
              </a:lnSpc>
              <a:spcBef>
                <a:spcPts val="0"/>
              </a:spcBef>
              <a:spcAft>
                <a:spcPts val="0"/>
              </a:spcAft>
              <a:buClr>
                <a:srgbClr val="595959"/>
              </a:buClr>
              <a:buSzPts val="1200"/>
              <a:buNone/>
            </a:pPr>
            <a:r>
              <a:rPr i="1" lang="fr-FR" sz="1300">
                <a:solidFill>
                  <a:srgbClr val="595959"/>
                </a:solidFill>
              </a:rPr>
              <a:t>[Interaction]</a:t>
            </a:r>
            <a:r>
              <a:rPr lang="fr-FR" sz="1300">
                <a:solidFill>
                  <a:srgbClr val="595959"/>
                </a:solidFill>
              </a:rPr>
              <a:t> Savez-vous quels sont les deux constituants les plus abondants dans l’air que nous respirons ? (Ceux parmi vous qui ont une formation scientifique, merci de laisser parler les autres)</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[Bonnes réponses : l’oxygène et l’azote. (Les réponses « dioxygène » et « diazote » sont encore meilleures, mais on ne relèvera pas la différence entre « azote » et « diazote », et entre « oxygène » et « dioxygène »)</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L’oxygène sera probablement cité en premier, dans ce cas, cliquer une fois, en ajoutant « Bravo, c’est bien l’un des deux, et il y en a un qui est encore beaucoup abondant dans l’atmosphère que nous respirons : lequel est-ce ? », et chercher à obtenir la réponse « azote », puis on clique une fois.</a:t>
            </a:r>
            <a:br>
              <a:rPr i="1" lang="fr-FR" sz="1300">
                <a:solidFill>
                  <a:srgbClr val="595959"/>
                </a:solidFill>
              </a:rPr>
            </a:br>
            <a:r>
              <a:rPr i="1" lang="fr-FR" sz="1300">
                <a:solidFill>
                  <a:srgbClr val="595959"/>
                </a:solidFill>
              </a:rPr>
              <a:t>Si, par contre, l’azote est cité en premier, enchaîner par « bravo, le gaz le plus abondant dans notre atmosphère, c’est l’azote » et ajouter sans forcément attendre la réponse « et le second, c’est évidemment l’oxygène », et cliquer 2 fois.</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Pour toute autre réponse, soit c’est un des gaz qui apparaîtra dans cette slide, et dans ce cas, répondre « c’est effectivement l’un des gaz présents dans l’atmosphère, mais c’est loin d’être le plus abondant, on va le vois dans un instant » ; soit la réponse n’apparaît pas dans la slide, et dans ce cas, répondre « non ce gaz n’est pas dans l’atmosphère, ou bien en quantité vraiment infime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L’essentiel de l’atmosphère, c’est donc l’oxygène que nous respirons ; l’azote, encore plus abondant que l’oxygène ; et aussi </a:t>
            </a:r>
            <a:r>
              <a:rPr i="1" lang="fr-FR" sz="1300">
                <a:solidFill>
                  <a:srgbClr val="595959"/>
                </a:solidFill>
              </a:rPr>
              <a:t>[Clic]</a:t>
            </a:r>
            <a:r>
              <a:rPr lang="fr-FR" sz="1300">
                <a:solidFill>
                  <a:srgbClr val="595959"/>
                </a:solidFill>
              </a:rPr>
              <a:t> de l’eau sous forme de de vapeur, c’est-à-dire de gaz, invisible à l’œil nu – les nuages, c’est de l’eau liquide, sous forme de minuscules gouttelettes, ou solide, sous forme de cristaux de glace, pour les nuages fins les plus élevés.</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Ajoutez à cela un petit peu d’un gaz noble, c’est-à-dire chimiquement inerte, l’argon, et ça vous donne le contenu de notre atmosphère.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*Tout* le contenu de notre atmosphère ? Non, car il y a d’autres gaz présents en quantité très petite, voire infime, symbolisés par le trait très fin, tout là-haut. Vous le voyez ? Ces gaz, ce sont moins de zéro virgule zéro-cinq pour cent de l’atmosphère, autant dire trois fois rien, dans ce qu’on respire… et pourtant, on va voir qu’ils comptent pour vraiment beaucoup !</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Mais concrètement, ce trait fin, il contient quoi ? </a:t>
            </a:r>
            <a:r>
              <a:rPr i="1" lang="fr-FR" sz="1300">
                <a:solidFill>
                  <a:srgbClr val="595959"/>
                </a:solidFill>
              </a:rPr>
              <a:t>[Clic]</a:t>
            </a:r>
            <a:endParaRPr sz="1300">
              <a:solidFill>
                <a:srgbClr val="595959"/>
              </a:solidFill>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L’essentiel de ces trois fois rien, c’est le fameux CO</a:t>
            </a:r>
            <a:r>
              <a:rPr baseline="-25000" lang="fr-FR" sz="1300">
                <a:solidFill>
                  <a:srgbClr val="595959"/>
                </a:solidFill>
              </a:rPr>
              <a:t>2</a:t>
            </a:r>
            <a:r>
              <a:rPr lang="fr-FR" sz="1300">
                <a:solidFill>
                  <a:srgbClr val="595959"/>
                </a:solidFill>
              </a:rPr>
              <a:t>, qui représente aujourd’hui 0,0415 % de l’atmosphère - un chiffre qui augmente lentement, année après année. Bon, zéro virgule zéro 415, ça fait beaucoup de zéros et beaucoup de chiffres après la virgule. Du coup, pour que ce soit plus lisible, on a l’habitude de décaler la virgule de 4 chiffres vers la droite et de parler de « ppm », de « parties par million » </a:t>
            </a:r>
            <a:r>
              <a:rPr i="1" lang="fr-FR" sz="1300">
                <a:solidFill>
                  <a:srgbClr val="595959"/>
                </a:solidFill>
              </a:rPr>
              <a:t>[Clic]</a:t>
            </a:r>
            <a:r>
              <a:rPr lang="fr-FR" sz="1300">
                <a:solidFill>
                  <a:srgbClr val="595959"/>
                </a:solidFill>
              </a:rPr>
              <a:t>. 0,0415 %, c’est la même chose que 415 ppm – et les ppm, c’est ce que vous avez l’habitude d’entendre dans la presse quand on vous parle de quantité de CO</a:t>
            </a:r>
            <a:r>
              <a:rPr baseline="-25000" lang="fr-FR" sz="1300">
                <a:solidFill>
                  <a:srgbClr val="595959"/>
                </a:solidFill>
              </a:rPr>
              <a:t>2</a:t>
            </a:r>
            <a:r>
              <a:rPr lang="fr-FR" sz="1300">
                <a:solidFill>
                  <a:srgbClr val="595959"/>
                </a:solidFill>
              </a:rPr>
              <a:t> dans l’atmosphère.</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[Clic]</a:t>
            </a:r>
            <a:r>
              <a:rPr lang="fr-FR" sz="1300">
                <a:solidFill>
                  <a:srgbClr val="595959"/>
                </a:solidFill>
              </a:rPr>
              <a:t> Après le CO</a:t>
            </a:r>
            <a:r>
              <a:rPr baseline="-25000" lang="fr-FR" sz="1300">
                <a:solidFill>
                  <a:srgbClr val="595959"/>
                </a:solidFill>
              </a:rPr>
              <a:t>2</a:t>
            </a:r>
            <a:r>
              <a:rPr lang="fr-FR" sz="1300">
                <a:solidFill>
                  <a:srgbClr val="595959"/>
                </a:solidFill>
              </a:rPr>
              <a:t>, on trouve le néon – un autre gaz noble, chimiquement inerte. Ensuite, on trouve encore plein de gaz encore moins abondants, qui représentent en tout de l’ordre de 10 ppm. Lesquels ? </a:t>
            </a:r>
            <a:r>
              <a:rPr i="1" lang="fr-FR" sz="1300">
                <a:solidFill>
                  <a:srgbClr val="595959"/>
                </a:solidFill>
              </a:rPr>
              <a:t>[Clic]</a:t>
            </a:r>
            <a:endParaRPr/>
          </a:p>
          <a:p>
            <a:pPr indent="0" lvl="0" marL="0" rtl="0" algn="l">
              <a:lnSpc>
                <a:spcPct val="100000"/>
              </a:lnSpc>
              <a:spcBef>
                <a:spcPts val="0"/>
              </a:spcBef>
              <a:spcAft>
                <a:spcPts val="0"/>
              </a:spcAft>
              <a:buClr>
                <a:srgbClr val="595959"/>
              </a:buClr>
              <a:buSzPts val="1200"/>
              <a:buNone/>
            </a:pPr>
            <a:r>
              <a:rPr i="1" lang="fr-FR" sz="1300">
                <a:solidFill>
                  <a:srgbClr val="595959"/>
                </a:solidFill>
              </a:rPr>
              <a:t>[Info : on pourrait croire qu’on appelle certaines lampes en forme de tube des « néons » parce que ces tubes seraient remplis de gaz néon. En fait, c’est un abus de langage : les tubes les plus fréquents, blancs, sont fluorescents et utilisent d’autres gaz que le gaz néon. Un tube rempli de gaz néon ne peut être que de couleur rouge-orangé (et il n’est pas fluorescent).]</a:t>
            </a:r>
            <a:endParaRPr/>
          </a:p>
          <a:p>
            <a:pPr indent="0" lvl="0" marL="0" rtl="0" algn="l">
              <a:lnSpc>
                <a:spcPct val="100000"/>
              </a:lnSpc>
              <a:spcBef>
                <a:spcPts val="0"/>
              </a:spcBef>
              <a:spcAft>
                <a:spcPts val="0"/>
              </a:spcAft>
              <a:buClr>
                <a:schemeClr val="dk1"/>
              </a:buClr>
              <a:buSzPts val="1200"/>
              <a:buNone/>
            </a:pPr>
            <a:r>
              <a:t/>
            </a:r>
            <a:endParaRPr sz="1300">
              <a:solidFill>
                <a:srgbClr val="595959"/>
              </a:solidFill>
            </a:endParaRPr>
          </a:p>
          <a:p>
            <a:pPr indent="0" lvl="0" marL="0" rtl="0" algn="l">
              <a:lnSpc>
                <a:spcPct val="100000"/>
              </a:lnSpc>
              <a:spcBef>
                <a:spcPts val="0"/>
              </a:spcBef>
              <a:spcAft>
                <a:spcPts val="0"/>
              </a:spcAft>
              <a:buClr>
                <a:srgbClr val="595959"/>
              </a:buClr>
              <a:buSzPts val="1200"/>
              <a:buNone/>
            </a:pPr>
            <a:r>
              <a:rPr lang="fr-FR" sz="1300">
                <a:solidFill>
                  <a:srgbClr val="595959"/>
                </a:solidFill>
              </a:rPr>
              <a:t>D’abord, l’hélium, avec 5 ppm – encore un gaz noble. C’est un gaz très léger, qui sert par exemple à faire des ballons qui montent tout seuls.</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On a ensuite le méthane, appelé aussi gaz naturel, ou biogaz – les mineurs de charbon l’appellent le grisou : tout ça, c’est la même substance ! Il est présent dans l’air que l’on respire, à hauteur d’environ 1,8 ppm aujourd’hui </a:t>
            </a:r>
            <a:r>
              <a:rPr i="1" lang="fr-FR" sz="1300">
                <a:solidFill>
                  <a:srgbClr val="595959"/>
                </a:solidFill>
              </a:rPr>
              <a:t>(Source 2019 : M. Saunois, R. B. Jackson, P. Bousquet, B. Poulter et J. G. Canadell, « The growing role of methane in anthropogenic climate change », Environmental Research Letters, Volume 11, numéro 12, 12 décembre 2016)</a:t>
            </a:r>
            <a:r>
              <a:rPr lang="fr-FR" sz="1300">
                <a:solidFill>
                  <a:srgbClr val="595959"/>
                </a:solidFill>
              </a:rPr>
              <a:t>.</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Puis le krypton, encore un gaz noble, à hauteur d’un peu plus d’1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L’hydrogène, le même que celui qu’on voudrait utiliser dans les voitures à hydrogène, ou les avions à hydrogène, ou les trains à hydrogène, à hauteur de 0,6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 monoxyde d’azote, produit notamment par certains moteurs à explosion, à hauteur de 0,5 ppm.</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Le protoxyde d’azote, appelé aussi gaz hilarant, à cause de son effet euphorisant quand on le respire en grande quantité : à hauteur de 0,3 ppm – heureusement qu’on a arrêté d’utiliser les pour cent : vous imaginez, parler de 0,000 03 % ?</a:t>
            </a:r>
            <a:endParaRPr/>
          </a:p>
          <a:p>
            <a:pPr indent="0" lvl="0" marL="0" rtl="0" algn="l">
              <a:lnSpc>
                <a:spcPct val="100000"/>
              </a:lnSpc>
              <a:spcBef>
                <a:spcPts val="0"/>
              </a:spcBef>
              <a:spcAft>
                <a:spcPts val="0"/>
              </a:spcAft>
              <a:buClr>
                <a:srgbClr val="595959"/>
              </a:buClr>
              <a:buSzPts val="1200"/>
              <a:buNone/>
            </a:pPr>
            <a:r>
              <a:rPr lang="fr-FR" sz="1300">
                <a:solidFill>
                  <a:srgbClr val="595959"/>
                </a:solidFill>
              </a:rPr>
              <a:t>Et ensuite, on trouve quantité d’autres molécules – certaines naturellement, d’autres parce que les humains les y ont mis – dans des quantités tellement infimes qu’on ne les a même pas mis dans cette page. </a:t>
            </a:r>
            <a:r>
              <a:rPr i="1" lang="fr-FR" sz="1300">
                <a:solidFill>
                  <a:srgbClr val="595959"/>
                </a:solidFill>
              </a:rPr>
              <a:t>[Clic]</a:t>
            </a:r>
            <a:endParaRPr/>
          </a:p>
          <a:p>
            <a:pPr indent="0" lvl="0" marL="0" rtl="0" algn="l">
              <a:lnSpc>
                <a:spcPct val="100000"/>
              </a:lnSpc>
              <a:spcBef>
                <a:spcPts val="0"/>
              </a:spcBef>
              <a:spcAft>
                <a:spcPts val="0"/>
              </a:spcAft>
              <a:buSzPts val="1400"/>
              <a:buNone/>
            </a:pPr>
            <a:r>
              <a:t/>
            </a:r>
            <a:endParaRPr/>
          </a:p>
        </p:txBody>
      </p:sp>
      <p:sp>
        <p:nvSpPr>
          <p:cNvPr id="2867" name="Google Shape;2867;p76:notes"/>
          <p:cNvSpPr txBox="1"/>
          <p:nvPr>
            <p:ph idx="12" type="sldNum"/>
          </p:nvPr>
        </p:nvSpPr>
        <p:spPr>
          <a:xfrm>
            <a:off x="3900799" y="9514531"/>
            <a:ext cx="2984183" cy="502595"/>
          </a:xfrm>
          <a:prstGeom prst="rect">
            <a:avLst/>
          </a:prstGeom>
          <a:noFill/>
          <a:ln>
            <a:noFill/>
          </a:ln>
        </p:spPr>
        <p:txBody>
          <a:bodyPr anchorCtr="0" anchor="b" bIns="48250" lIns="96550" spcFirstLastPara="1" rIns="96550" wrap="square" tIns="4825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Texte">
    <p:spTree>
      <p:nvGrpSpPr>
        <p:cNvPr id="15" name="Shape 15"/>
        <p:cNvGrpSpPr/>
        <p:nvPr/>
      </p:nvGrpSpPr>
      <p:grpSpPr>
        <a:xfrm>
          <a:off x="0" y="0"/>
          <a:ext cx="0" cy="0"/>
          <a:chOff x="0" y="0"/>
          <a:chExt cx="0" cy="0"/>
        </a:xfrm>
      </p:grpSpPr>
      <p:sp>
        <p:nvSpPr>
          <p:cNvPr id="16" name="Google Shape;16;p103"/>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 name="Google Shape;17;p10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8" name="Google Shape;18;p10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éroulé">
  <p:cSld name="Déroulé">
    <p:spTree>
      <p:nvGrpSpPr>
        <p:cNvPr id="63" name="Shape 63"/>
        <p:cNvGrpSpPr/>
        <p:nvPr/>
      </p:nvGrpSpPr>
      <p:grpSpPr>
        <a:xfrm>
          <a:off x="0" y="0"/>
          <a:ext cx="0" cy="0"/>
          <a:chOff x="0" y="0"/>
          <a:chExt cx="0" cy="0"/>
        </a:xfrm>
      </p:grpSpPr>
      <p:sp>
        <p:nvSpPr>
          <p:cNvPr id="64" name="Google Shape;64;p127"/>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9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5" name="Google Shape;65;p12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66" name="Google Shape;66;p12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27"/>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8" name="Google Shape;68;p127"/>
          <p:cNvSpPr txBox="1"/>
          <p:nvPr>
            <p:ph idx="3" type="body"/>
          </p:nvPr>
        </p:nvSpPr>
        <p:spPr>
          <a:xfrm>
            <a:off x="825667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9" name="Google Shape;69;p127"/>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quipe">
  <p:cSld name="Equipe">
    <p:bg>
      <p:bgPr>
        <a:solidFill>
          <a:schemeClr val="lt1"/>
        </a:solidFill>
      </p:bgPr>
    </p:bg>
    <p:spTree>
      <p:nvGrpSpPr>
        <p:cNvPr id="70" name="Shape 70"/>
        <p:cNvGrpSpPr/>
        <p:nvPr/>
      </p:nvGrpSpPr>
      <p:grpSpPr>
        <a:xfrm>
          <a:off x="0" y="0"/>
          <a:ext cx="0" cy="0"/>
          <a:chOff x="0" y="0"/>
          <a:chExt cx="0" cy="0"/>
        </a:xfrm>
      </p:grpSpPr>
      <p:sp>
        <p:nvSpPr>
          <p:cNvPr id="71" name="Google Shape;71;p128"/>
          <p:cNvSpPr/>
          <p:nvPr>
            <p:ph idx="2" type="pic"/>
          </p:nvPr>
        </p:nvSpPr>
        <p:spPr>
          <a:xfrm>
            <a:off x="695325" y="1621990"/>
            <a:ext cx="1079500" cy="1080000"/>
          </a:xfrm>
          <a:prstGeom prst="ellipse">
            <a:avLst/>
          </a:prstGeom>
          <a:noFill/>
          <a:ln>
            <a:noFill/>
          </a:ln>
        </p:spPr>
      </p:sp>
      <p:sp>
        <p:nvSpPr>
          <p:cNvPr id="72" name="Google Shape;72;p128"/>
          <p:cNvSpPr/>
          <p:nvPr>
            <p:ph idx="3" type="pic"/>
          </p:nvPr>
        </p:nvSpPr>
        <p:spPr>
          <a:xfrm>
            <a:off x="695325" y="4490855"/>
            <a:ext cx="1079500" cy="1080000"/>
          </a:xfrm>
          <a:prstGeom prst="ellipse">
            <a:avLst/>
          </a:prstGeom>
          <a:noFill/>
          <a:ln>
            <a:noFill/>
          </a:ln>
        </p:spPr>
      </p:sp>
      <p:sp>
        <p:nvSpPr>
          <p:cNvPr id="73" name="Google Shape;73;p128"/>
          <p:cNvSpPr txBox="1"/>
          <p:nvPr>
            <p:ph idx="1" type="body"/>
          </p:nvPr>
        </p:nvSpPr>
        <p:spPr>
          <a:xfrm>
            <a:off x="2135188"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28"/>
          <p:cNvSpPr/>
          <p:nvPr>
            <p:ph idx="4" type="pic"/>
          </p:nvPr>
        </p:nvSpPr>
        <p:spPr>
          <a:xfrm>
            <a:off x="6096000" y="1621990"/>
            <a:ext cx="1079500" cy="1080000"/>
          </a:xfrm>
          <a:prstGeom prst="ellipse">
            <a:avLst/>
          </a:prstGeom>
          <a:noFill/>
          <a:ln>
            <a:noFill/>
          </a:ln>
        </p:spPr>
      </p:sp>
      <p:sp>
        <p:nvSpPr>
          <p:cNvPr id="75" name="Google Shape;75;p128"/>
          <p:cNvSpPr/>
          <p:nvPr>
            <p:ph idx="5" type="pic"/>
          </p:nvPr>
        </p:nvSpPr>
        <p:spPr>
          <a:xfrm>
            <a:off x="6096000" y="4490855"/>
            <a:ext cx="1079500" cy="1080000"/>
          </a:xfrm>
          <a:prstGeom prst="ellipse">
            <a:avLst/>
          </a:prstGeom>
          <a:noFill/>
          <a:ln>
            <a:noFill/>
          </a:ln>
        </p:spPr>
      </p:sp>
      <p:sp>
        <p:nvSpPr>
          <p:cNvPr id="76" name="Google Shape;76;p128"/>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28"/>
          <p:cNvSpPr/>
          <p:nvPr>
            <p:ph idx="6" type="pic"/>
          </p:nvPr>
        </p:nvSpPr>
        <p:spPr>
          <a:xfrm>
            <a:off x="695325" y="3055672"/>
            <a:ext cx="1079500" cy="1080000"/>
          </a:xfrm>
          <a:prstGeom prst="ellipse">
            <a:avLst/>
          </a:prstGeom>
          <a:noFill/>
          <a:ln>
            <a:noFill/>
          </a:ln>
        </p:spPr>
      </p:sp>
      <p:sp>
        <p:nvSpPr>
          <p:cNvPr id="78" name="Google Shape;78;p128"/>
          <p:cNvSpPr/>
          <p:nvPr>
            <p:ph idx="7" type="pic"/>
          </p:nvPr>
        </p:nvSpPr>
        <p:spPr>
          <a:xfrm>
            <a:off x="6096000" y="3055672"/>
            <a:ext cx="1079500" cy="1080000"/>
          </a:xfrm>
          <a:prstGeom prst="ellipse">
            <a:avLst/>
          </a:prstGeom>
          <a:noFill/>
          <a:ln>
            <a:noFill/>
          </a:ln>
        </p:spPr>
      </p:sp>
      <p:sp>
        <p:nvSpPr>
          <p:cNvPr id="79" name="Google Shape;79;p12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80" name="Google Shape;80;p128"/>
          <p:cNvSpPr txBox="1"/>
          <p:nvPr>
            <p:ph idx="8" type="body"/>
          </p:nvPr>
        </p:nvSpPr>
        <p:spPr>
          <a:xfrm>
            <a:off x="2135188"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1" name="Google Shape;81;p128"/>
          <p:cNvSpPr txBox="1"/>
          <p:nvPr>
            <p:ph idx="9" type="body"/>
          </p:nvPr>
        </p:nvSpPr>
        <p:spPr>
          <a:xfrm>
            <a:off x="2135188"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2" name="Google Shape;82;p128"/>
          <p:cNvSpPr txBox="1"/>
          <p:nvPr>
            <p:ph idx="13" type="body"/>
          </p:nvPr>
        </p:nvSpPr>
        <p:spPr>
          <a:xfrm>
            <a:off x="7535863"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3" name="Google Shape;83;p128"/>
          <p:cNvSpPr txBox="1"/>
          <p:nvPr>
            <p:ph idx="14" type="body"/>
          </p:nvPr>
        </p:nvSpPr>
        <p:spPr>
          <a:xfrm>
            <a:off x="7535863"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4" name="Google Shape;84;p128"/>
          <p:cNvSpPr txBox="1"/>
          <p:nvPr>
            <p:ph idx="15" type="body"/>
          </p:nvPr>
        </p:nvSpPr>
        <p:spPr>
          <a:xfrm>
            <a:off x="7535863"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5" name="Google Shape;85;p12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118">
          <p15:clr>
            <a:srgbClr val="FBAE40"/>
          </p15:clr>
        </p15:guide>
        <p15:guide id="2" pos="1345">
          <p15:clr>
            <a:srgbClr val="FBAE40"/>
          </p15:clr>
        </p15:guide>
        <p15:guide id="3" pos="3840">
          <p15:clr>
            <a:srgbClr val="FBAE40"/>
          </p15:clr>
        </p15:guide>
        <p15:guide id="4" pos="4747">
          <p15:clr>
            <a:srgbClr val="FBAE40"/>
          </p15:clr>
        </p15:guide>
        <p15:guide id="5" pos="45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1">
  <p:cSld name="Figure simple 1">
    <p:spTree>
      <p:nvGrpSpPr>
        <p:cNvPr id="86" name="Shape 86"/>
        <p:cNvGrpSpPr/>
        <p:nvPr/>
      </p:nvGrpSpPr>
      <p:grpSpPr>
        <a:xfrm>
          <a:off x="0" y="0"/>
          <a:ext cx="0" cy="0"/>
          <a:chOff x="0" y="0"/>
          <a:chExt cx="0" cy="0"/>
        </a:xfrm>
      </p:grpSpPr>
      <p:sp>
        <p:nvSpPr>
          <p:cNvPr id="87" name="Google Shape;87;p129"/>
          <p:cNvSpPr/>
          <p:nvPr/>
        </p:nvSpPr>
        <p:spPr>
          <a:xfrm>
            <a:off x="695325" y="729932"/>
            <a:ext cx="7200900" cy="5039041"/>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p129"/>
          <p:cNvSpPr txBox="1"/>
          <p:nvPr>
            <p:ph idx="1" type="body"/>
          </p:nvPr>
        </p:nvSpPr>
        <p:spPr>
          <a:xfrm>
            <a:off x="1055688" y="1089027"/>
            <a:ext cx="6480176" cy="431908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p129"/>
          <p:cNvSpPr txBox="1"/>
          <p:nvPr>
            <p:ph idx="2" type="body"/>
          </p:nvPr>
        </p:nvSpPr>
        <p:spPr>
          <a:xfrm>
            <a:off x="8256588" y="5408110"/>
            <a:ext cx="3240086" cy="358775"/>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p129"/>
          <p:cNvSpPr txBox="1"/>
          <p:nvPr>
            <p:ph idx="3" type="body"/>
          </p:nvPr>
        </p:nvSpPr>
        <p:spPr>
          <a:xfrm>
            <a:off x="8256589" y="728661"/>
            <a:ext cx="3240086" cy="4679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 name="Google Shape;91;p12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92" name="Google Shape;92;p12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974">
          <p15:clr>
            <a:srgbClr val="FBAE40"/>
          </p15:clr>
        </p15:guide>
        <p15:guide id="2" pos="5201">
          <p15:clr>
            <a:srgbClr val="FBAE40"/>
          </p15:clr>
        </p15:guide>
        <p15:guide id="3" pos="665">
          <p15:clr>
            <a:srgbClr val="FBAE40"/>
          </p15:clr>
        </p15:guide>
        <p15:guide id="4" pos="4747">
          <p15:clr>
            <a:srgbClr val="FBAE40"/>
          </p15:clr>
        </p15:guide>
        <p15:guide id="5" orient="horz" pos="686">
          <p15:clr>
            <a:srgbClr val="FBAE40"/>
          </p15:clr>
        </p15:guide>
        <p15:guide id="6" orient="horz" pos="340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2">
  <p:cSld name="Figure simple 2">
    <p:spTree>
      <p:nvGrpSpPr>
        <p:cNvPr id="93" name="Shape 93"/>
        <p:cNvGrpSpPr/>
        <p:nvPr/>
      </p:nvGrpSpPr>
      <p:grpSpPr>
        <a:xfrm>
          <a:off x="0" y="0"/>
          <a:ext cx="0" cy="0"/>
          <a:chOff x="0" y="0"/>
          <a:chExt cx="0" cy="0"/>
        </a:xfrm>
      </p:grpSpPr>
      <p:sp>
        <p:nvSpPr>
          <p:cNvPr id="94" name="Google Shape;94;p130"/>
          <p:cNvSpPr/>
          <p:nvPr/>
        </p:nvSpPr>
        <p:spPr>
          <a:xfrm>
            <a:off x="4295775" y="729932"/>
            <a:ext cx="7200900" cy="5039043"/>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 name="Google Shape;95;p130"/>
          <p:cNvSpPr txBox="1"/>
          <p:nvPr>
            <p:ph idx="1" type="body"/>
          </p:nvPr>
        </p:nvSpPr>
        <p:spPr>
          <a:xfrm>
            <a:off x="4656138" y="1090298"/>
            <a:ext cx="6480176" cy="431831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6" name="Google Shape;96;p130"/>
          <p:cNvSpPr txBox="1"/>
          <p:nvPr>
            <p:ph idx="2" type="body"/>
          </p:nvPr>
        </p:nvSpPr>
        <p:spPr>
          <a:xfrm>
            <a:off x="695325" y="5408613"/>
            <a:ext cx="3240088"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7" name="Google Shape;97;p130"/>
          <p:cNvSpPr txBox="1"/>
          <p:nvPr>
            <p:ph idx="3" type="body"/>
          </p:nvPr>
        </p:nvSpPr>
        <p:spPr>
          <a:xfrm>
            <a:off x="695325" y="729932"/>
            <a:ext cx="3240088" cy="467868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13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99" name="Google Shape;99;p13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2933">
          <p15:clr>
            <a:srgbClr val="FBAE40"/>
          </p15:clr>
        </p15:guide>
        <p15:guide id="2" pos="7015">
          <p15:clr>
            <a:srgbClr val="FBAE40"/>
          </p15:clr>
        </p15:guide>
        <p15:guide id="3" pos="2479">
          <p15:clr>
            <a:srgbClr val="FBAE40"/>
          </p15:clr>
        </p15:guide>
        <p15:guide id="4" pos="2706">
          <p15:clr>
            <a:srgbClr val="FBAE40"/>
          </p15:clr>
        </p15:guide>
        <p15:guide id="5" orient="horz" pos="686">
          <p15:clr>
            <a:srgbClr val="FBAE40"/>
          </p15:clr>
        </p15:guide>
        <p15:guide id="6" orient="horz" pos="340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p:cSld name="Comparaison">
    <p:spTree>
      <p:nvGrpSpPr>
        <p:cNvPr id="100" name="Shape 100"/>
        <p:cNvGrpSpPr/>
        <p:nvPr/>
      </p:nvGrpSpPr>
      <p:grpSpPr>
        <a:xfrm>
          <a:off x="0" y="0"/>
          <a:ext cx="0" cy="0"/>
          <a:chOff x="0" y="0"/>
          <a:chExt cx="0" cy="0"/>
        </a:xfrm>
      </p:grpSpPr>
      <p:sp>
        <p:nvSpPr>
          <p:cNvPr id="101" name="Google Shape;101;p131"/>
          <p:cNvSpPr/>
          <p:nvPr/>
        </p:nvSpPr>
        <p:spPr>
          <a:xfrm>
            <a:off x="695324" y="1808162"/>
            <a:ext cx="5221289" cy="39623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 name="Google Shape;102;p131"/>
          <p:cNvSpPr txBox="1"/>
          <p:nvPr>
            <p:ph idx="1" type="body"/>
          </p:nvPr>
        </p:nvSpPr>
        <p:spPr>
          <a:xfrm>
            <a:off x="1055688" y="2168524"/>
            <a:ext cx="4500562" cy="32416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p131"/>
          <p:cNvSpPr txBox="1"/>
          <p:nvPr>
            <p:ph idx="2" type="body"/>
          </p:nvPr>
        </p:nvSpPr>
        <p:spPr>
          <a:xfrm>
            <a:off x="6635750" y="2168116"/>
            <a:ext cx="4500563" cy="324208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4" name="Google Shape;104;p131"/>
          <p:cNvSpPr txBox="1"/>
          <p:nvPr>
            <p:ph idx="3" type="body"/>
          </p:nvPr>
        </p:nvSpPr>
        <p:spPr>
          <a:xfrm>
            <a:off x="695326" y="728662"/>
            <a:ext cx="6480174" cy="9020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5" name="Google Shape;105;p131"/>
          <p:cNvSpPr/>
          <p:nvPr/>
        </p:nvSpPr>
        <p:spPr>
          <a:xfrm>
            <a:off x="6275388" y="1807436"/>
            <a:ext cx="5221289" cy="39631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 name="Google Shape;106;p131"/>
          <p:cNvSpPr txBox="1"/>
          <p:nvPr>
            <p:ph idx="4" type="body"/>
          </p:nvPr>
        </p:nvSpPr>
        <p:spPr>
          <a:xfrm>
            <a:off x="695324" y="5772466"/>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7" name="Google Shape;107;p131"/>
          <p:cNvSpPr txBox="1"/>
          <p:nvPr>
            <p:ph idx="5" type="body"/>
          </p:nvPr>
        </p:nvSpPr>
        <p:spPr>
          <a:xfrm>
            <a:off x="6275388" y="5770562"/>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13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09" name="Google Shape;109;p13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7015">
          <p15:clr>
            <a:srgbClr val="FBAE40"/>
          </p15:clr>
        </p15:guide>
        <p15:guide id="2" pos="665">
          <p15:clr>
            <a:srgbClr val="FBAE40"/>
          </p15:clr>
        </p15:guide>
        <p15:guide id="3" orient="horz" pos="1366">
          <p15:clr>
            <a:srgbClr val="FBAE40"/>
          </p15:clr>
        </p15:guide>
        <p15:guide id="4" orient="horz" pos="3407">
          <p15:clr>
            <a:srgbClr val="FBAE40"/>
          </p15:clr>
        </p15:guide>
        <p15:guide id="5" pos="3953">
          <p15:clr>
            <a:srgbClr val="FBAE40"/>
          </p15:clr>
        </p15:guide>
        <p15:guide id="6" pos="3727">
          <p15:clr>
            <a:srgbClr val="FBAE40"/>
          </p15:clr>
        </p15:guide>
        <p15:guide id="7" orient="horz" pos="1139">
          <p15:clr>
            <a:srgbClr val="FBAE40"/>
          </p15:clr>
        </p15:guide>
        <p15:guide id="8" pos="3500">
          <p15:clr>
            <a:srgbClr val="FBAE40"/>
          </p15:clr>
        </p15:guide>
        <p15:guide id="9" pos="41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110" name="Shape 110"/>
        <p:cNvGrpSpPr/>
        <p:nvPr/>
      </p:nvGrpSpPr>
      <p:grpSpPr>
        <a:xfrm>
          <a:off x="0" y="0"/>
          <a:ext cx="0" cy="0"/>
          <a:chOff x="0" y="0"/>
          <a:chExt cx="0" cy="0"/>
        </a:xfrm>
      </p:grpSpPr>
      <p:sp>
        <p:nvSpPr>
          <p:cNvPr id="111" name="Google Shape;111;p132"/>
          <p:cNvSpPr/>
          <p:nvPr/>
        </p:nvSpPr>
        <p:spPr>
          <a:xfrm>
            <a:off x="695324" y="1808162"/>
            <a:ext cx="10440988" cy="39623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 name="Google Shape;112;p132"/>
          <p:cNvSpPr txBox="1"/>
          <p:nvPr>
            <p:ph idx="1" type="body"/>
          </p:nvPr>
        </p:nvSpPr>
        <p:spPr>
          <a:xfrm>
            <a:off x="1055688" y="2168524"/>
            <a:ext cx="9720260" cy="32416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3" name="Google Shape;113;p132"/>
          <p:cNvSpPr txBox="1"/>
          <p:nvPr>
            <p:ph idx="2" type="body"/>
          </p:nvPr>
        </p:nvSpPr>
        <p:spPr>
          <a:xfrm>
            <a:off x="695326" y="728662"/>
            <a:ext cx="10440986" cy="9020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ctr">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132"/>
          <p:cNvSpPr txBox="1"/>
          <p:nvPr>
            <p:ph idx="3" type="body"/>
          </p:nvPr>
        </p:nvSpPr>
        <p:spPr>
          <a:xfrm>
            <a:off x="695324" y="5772466"/>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13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16" name="Google Shape;116;p13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7015">
          <p15:clr>
            <a:srgbClr val="FBAE40"/>
          </p15:clr>
        </p15:guide>
        <p15:guide id="2" pos="665">
          <p15:clr>
            <a:srgbClr val="FBAE40"/>
          </p15:clr>
        </p15:guide>
        <p15:guide id="3" orient="horz" pos="1366">
          <p15:clr>
            <a:srgbClr val="FBAE40"/>
          </p15:clr>
        </p15:guide>
        <p15:guide id="4" orient="horz" pos="3407">
          <p15:clr>
            <a:srgbClr val="FBAE40"/>
          </p15:clr>
        </p15:guide>
        <p15:guide id="5" pos="3953">
          <p15:clr>
            <a:srgbClr val="FBAE40"/>
          </p15:clr>
        </p15:guide>
        <p15:guide id="6" pos="3727">
          <p15:clr>
            <a:srgbClr val="FBAE40"/>
          </p15:clr>
        </p15:guide>
        <p15:guide id="7" orient="horz" pos="1139">
          <p15:clr>
            <a:srgbClr val="FBAE40"/>
          </p15:clr>
        </p15:guide>
        <p15:guide id="8" pos="3500">
          <p15:clr>
            <a:srgbClr val="FBAE40"/>
          </p15:clr>
        </p15:guide>
        <p15:guide id="9" pos="41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aysage">
  <p:cSld name="Image format paysage">
    <p:spTree>
      <p:nvGrpSpPr>
        <p:cNvPr id="117" name="Shape 117"/>
        <p:cNvGrpSpPr/>
        <p:nvPr/>
      </p:nvGrpSpPr>
      <p:grpSpPr>
        <a:xfrm>
          <a:off x="0" y="0"/>
          <a:ext cx="0" cy="0"/>
          <a:chOff x="0" y="0"/>
          <a:chExt cx="0" cy="0"/>
        </a:xfrm>
      </p:grpSpPr>
      <p:sp>
        <p:nvSpPr>
          <p:cNvPr id="118" name="Google Shape;118;p133"/>
          <p:cNvSpPr/>
          <p:nvPr>
            <p:ph idx="2" type="pic"/>
          </p:nvPr>
        </p:nvSpPr>
        <p:spPr>
          <a:xfrm>
            <a:off x="-2" y="-2"/>
            <a:ext cx="7896227" cy="6489701"/>
          </a:xfrm>
          <a:prstGeom prst="rect">
            <a:avLst/>
          </a:prstGeom>
          <a:noFill/>
          <a:ln>
            <a:noFill/>
          </a:ln>
        </p:spPr>
      </p:sp>
      <p:sp>
        <p:nvSpPr>
          <p:cNvPr id="119" name="Google Shape;119;p133"/>
          <p:cNvSpPr txBox="1"/>
          <p:nvPr>
            <p:ph idx="1" type="body"/>
          </p:nvPr>
        </p:nvSpPr>
        <p:spPr>
          <a:xfrm>
            <a:off x="8435975" y="728661"/>
            <a:ext cx="3060700" cy="46811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0" name="Google Shape;120;p133"/>
          <p:cNvSpPr txBox="1"/>
          <p:nvPr>
            <p:ph idx="3" type="body"/>
          </p:nvPr>
        </p:nvSpPr>
        <p:spPr>
          <a:xfrm>
            <a:off x="8435973" y="5409801"/>
            <a:ext cx="3060701"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1" name="Google Shape;121;p13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22" name="Google Shape;122;p13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974">
          <p15:clr>
            <a:srgbClr val="FBAE40"/>
          </p15:clr>
        </p15:guide>
        <p15:guide id="2" pos="53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ortrait">
  <p:cSld name="Image format portrait">
    <p:spTree>
      <p:nvGrpSpPr>
        <p:cNvPr id="123" name="Shape 123"/>
        <p:cNvGrpSpPr/>
        <p:nvPr/>
      </p:nvGrpSpPr>
      <p:grpSpPr>
        <a:xfrm>
          <a:off x="0" y="0"/>
          <a:ext cx="0" cy="0"/>
          <a:chOff x="0" y="0"/>
          <a:chExt cx="0" cy="0"/>
        </a:xfrm>
      </p:grpSpPr>
      <p:sp>
        <p:nvSpPr>
          <p:cNvPr id="124" name="Google Shape;124;p134"/>
          <p:cNvSpPr/>
          <p:nvPr>
            <p:ph idx="2" type="pic"/>
          </p:nvPr>
        </p:nvSpPr>
        <p:spPr>
          <a:xfrm>
            <a:off x="7175500" y="-1"/>
            <a:ext cx="5016499" cy="6489701"/>
          </a:xfrm>
          <a:prstGeom prst="rect">
            <a:avLst/>
          </a:prstGeom>
          <a:noFill/>
          <a:ln>
            <a:noFill/>
          </a:ln>
        </p:spPr>
      </p:sp>
      <p:sp>
        <p:nvSpPr>
          <p:cNvPr id="125" name="Google Shape;125;p134"/>
          <p:cNvSpPr txBox="1"/>
          <p:nvPr>
            <p:ph idx="1" type="body"/>
          </p:nvPr>
        </p:nvSpPr>
        <p:spPr>
          <a:xfrm>
            <a:off x="695325" y="728661"/>
            <a:ext cx="5940425" cy="46815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6" name="Google Shape;126;p134"/>
          <p:cNvSpPr txBox="1"/>
          <p:nvPr>
            <p:ph idx="3" type="body"/>
          </p:nvPr>
        </p:nvSpPr>
        <p:spPr>
          <a:xfrm>
            <a:off x="695325" y="5410199"/>
            <a:ext cx="5940425"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13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28" name="Google Shape;128;p13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520">
          <p15:clr>
            <a:srgbClr val="FBAE40"/>
          </p15:clr>
        </p15:guide>
        <p15:guide id="2" pos="41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bleu">
  <p:cSld name="Diapositive de titre bleu">
    <p:bg>
      <p:bgPr>
        <a:solidFill>
          <a:schemeClr val="lt2"/>
        </a:solidFill>
      </p:bgPr>
    </p:bg>
    <p:spTree>
      <p:nvGrpSpPr>
        <p:cNvPr id="130" name="Shape 130"/>
        <p:cNvGrpSpPr/>
        <p:nvPr/>
      </p:nvGrpSpPr>
      <p:grpSpPr>
        <a:xfrm>
          <a:off x="0" y="0"/>
          <a:ext cx="0" cy="0"/>
          <a:chOff x="0" y="0"/>
          <a:chExt cx="0" cy="0"/>
        </a:xfrm>
      </p:grpSpPr>
      <p:sp>
        <p:nvSpPr>
          <p:cNvPr id="131" name="Google Shape;131;p108"/>
          <p:cNvSpPr/>
          <p:nvPr/>
        </p:nvSpPr>
        <p:spPr>
          <a:xfrm>
            <a:off x="5375274" y="0"/>
            <a:ext cx="681672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 name="Google Shape;132;p108"/>
          <p:cNvSpPr txBox="1"/>
          <p:nvPr>
            <p:ph idx="1" type="body"/>
          </p:nvPr>
        </p:nvSpPr>
        <p:spPr>
          <a:xfrm>
            <a:off x="695324" y="2184399"/>
            <a:ext cx="3960814" cy="3584575"/>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indent="-228600" lvl="1" marL="914400" marR="0" rtl="0" algn="l">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2pPr>
            <a:lvl3pPr indent="-228600" lvl="2" marL="1371600" marR="0" rtl="0" algn="l">
              <a:lnSpc>
                <a:spcPct val="100000"/>
              </a:lnSpc>
              <a:spcBef>
                <a:spcPts val="6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3" name="Google Shape;133;p108"/>
          <p:cNvSpPr/>
          <p:nvPr>
            <p:ph idx="2" type="pic"/>
          </p:nvPr>
        </p:nvSpPr>
        <p:spPr>
          <a:xfrm>
            <a:off x="5375274" y="0"/>
            <a:ext cx="6816726" cy="6858000"/>
          </a:xfrm>
          <a:prstGeom prst="rect">
            <a:avLst/>
          </a:prstGeom>
          <a:noFill/>
          <a:ln>
            <a:noFill/>
          </a:ln>
        </p:spPr>
      </p:sp>
      <p:pic>
        <p:nvPicPr>
          <p:cNvPr id="134" name="Google Shape;134;p108"/>
          <p:cNvPicPr preferRelativeResize="0"/>
          <p:nvPr/>
        </p:nvPicPr>
        <p:blipFill rotWithShape="1">
          <a:blip r:embed="rId2">
            <a:alphaModFix/>
          </a:blip>
          <a:srcRect b="0" l="0" r="0" t="0"/>
          <a:stretch/>
        </p:blipFill>
        <p:spPr>
          <a:xfrm>
            <a:off x="695325" y="728663"/>
            <a:ext cx="1080000" cy="544954"/>
          </a:xfrm>
          <a:prstGeom prst="rect">
            <a:avLst/>
          </a:prstGeom>
          <a:noFill/>
          <a:ln>
            <a:noFill/>
          </a:ln>
        </p:spPr>
      </p:pic>
    </p:spTree>
  </p:cSld>
  <p:clrMapOvr>
    <a:masterClrMapping/>
  </p:clrMapOvr>
  <p:extLst>
    <p:ext uri="{DCECCB84-F9BA-43D5-87BE-67443E8EF086}">
      <p15:sldGuideLst>
        <p15:guide id="1" pos="2933">
          <p15:clr>
            <a:srgbClr val="FBAE40"/>
          </p15:clr>
        </p15:guide>
        <p15:guide id="2" orient="horz" pos="36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bg>
      <p:bgPr>
        <a:solidFill>
          <a:schemeClr val="lt2"/>
        </a:solidFill>
      </p:bgPr>
    </p:bg>
    <p:spTree>
      <p:nvGrpSpPr>
        <p:cNvPr id="135" name="Shape 135"/>
        <p:cNvGrpSpPr/>
        <p:nvPr/>
      </p:nvGrpSpPr>
      <p:grpSpPr>
        <a:xfrm>
          <a:off x="0" y="0"/>
          <a:ext cx="0" cy="0"/>
          <a:chOff x="0" y="0"/>
          <a:chExt cx="0" cy="0"/>
        </a:xfrm>
      </p:grpSpPr>
      <p:sp>
        <p:nvSpPr>
          <p:cNvPr id="136" name="Google Shape;136;p136"/>
          <p:cNvSpPr/>
          <p:nvPr/>
        </p:nvSpPr>
        <p:spPr>
          <a:xfrm>
            <a:off x="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7" name="Google Shape;137;p136"/>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8" name="Google Shape;138;p136"/>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vierge">
  <p:cSld name="Slide vierge">
    <p:spTree>
      <p:nvGrpSpPr>
        <p:cNvPr id="19" name="Shape 19"/>
        <p:cNvGrpSpPr/>
        <p:nvPr/>
      </p:nvGrpSpPr>
      <p:grpSpPr>
        <a:xfrm>
          <a:off x="0" y="0"/>
          <a:ext cx="0" cy="0"/>
          <a:chOff x="0" y="0"/>
          <a:chExt cx="0" cy="0"/>
        </a:xfrm>
      </p:grpSpPr>
      <p:sp>
        <p:nvSpPr>
          <p:cNvPr id="20" name="Google Shape;20;p10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1" name="Google Shape;21;p104"/>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4"/>
          <p:cNvSpPr txBox="1"/>
          <p:nvPr>
            <p:ph idx="1" type="body"/>
          </p:nvPr>
        </p:nvSpPr>
        <p:spPr>
          <a:xfrm>
            <a:off x="695325" y="1448663"/>
            <a:ext cx="5940425" cy="432031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10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pitre">
  <p:cSld name="1_Chapitre">
    <p:bg>
      <p:bgPr>
        <a:solidFill>
          <a:schemeClr val="lt2"/>
        </a:solidFill>
      </p:bgPr>
    </p:bg>
    <p:spTree>
      <p:nvGrpSpPr>
        <p:cNvPr id="139" name="Shape 139"/>
        <p:cNvGrpSpPr/>
        <p:nvPr/>
      </p:nvGrpSpPr>
      <p:grpSpPr>
        <a:xfrm>
          <a:off x="0" y="0"/>
          <a:ext cx="0" cy="0"/>
          <a:chOff x="0" y="0"/>
          <a:chExt cx="0" cy="0"/>
        </a:xfrm>
      </p:grpSpPr>
      <p:sp>
        <p:nvSpPr>
          <p:cNvPr id="140" name="Google Shape;140;p137"/>
          <p:cNvSpPr/>
          <p:nvPr/>
        </p:nvSpPr>
        <p:spPr>
          <a:xfrm>
            <a:off x="0" y="0"/>
            <a:ext cx="5020235"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 name="Google Shape;141;p137"/>
          <p:cNvSpPr txBox="1"/>
          <p:nvPr>
            <p:ph idx="1" type="body"/>
          </p:nvPr>
        </p:nvSpPr>
        <p:spPr>
          <a:xfrm>
            <a:off x="5665693" y="728663"/>
            <a:ext cx="5880848"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2" name="Google Shape;142;p137"/>
          <p:cNvSpPr/>
          <p:nvPr>
            <p:ph idx="2" type="pic"/>
          </p:nvPr>
        </p:nvSpPr>
        <p:spPr>
          <a:xfrm>
            <a:off x="0" y="0"/>
            <a:ext cx="5020235"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
  <p:cSld name="Fin">
    <p:bg>
      <p:bgPr>
        <a:solidFill>
          <a:schemeClr val="lt2"/>
        </a:solidFill>
      </p:bgPr>
    </p:bg>
    <p:spTree>
      <p:nvGrpSpPr>
        <p:cNvPr id="143" name="Shape 143"/>
        <p:cNvGrpSpPr/>
        <p:nvPr/>
      </p:nvGrpSpPr>
      <p:grpSpPr>
        <a:xfrm>
          <a:off x="0" y="0"/>
          <a:ext cx="0" cy="0"/>
          <a:chOff x="0" y="0"/>
          <a:chExt cx="0" cy="0"/>
        </a:xfrm>
      </p:grpSpPr>
      <p:sp>
        <p:nvSpPr>
          <p:cNvPr id="144" name="Google Shape;144;p138"/>
          <p:cNvSpPr txBox="1"/>
          <p:nvPr>
            <p:ph idx="1" type="body"/>
          </p:nvPr>
        </p:nvSpPr>
        <p:spPr>
          <a:xfrm>
            <a:off x="7535863" y="2226310"/>
            <a:ext cx="2681287" cy="3903028"/>
          </a:xfrm>
          <a:prstGeom prst="rect">
            <a:avLst/>
          </a:prstGeom>
          <a:noFill/>
          <a:ln>
            <a:noFill/>
          </a:ln>
        </p:spPr>
        <p:txBody>
          <a:bodyPr anchorCtr="0" anchor="b" bIns="0" lIns="0" spcFirstLastPara="1" rIns="0" wrap="square" tIns="0">
            <a:noAutofit/>
          </a:bodyPr>
          <a:lstStyle>
            <a:lvl1pPr indent="-228600" lvl="0" marL="457200" marR="0" rtl="0" algn="l">
              <a:lnSpc>
                <a:spcPct val="110000"/>
              </a:lnSpc>
              <a:spcBef>
                <a:spcPts val="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1pPr>
            <a:lvl2pPr indent="-228600" lvl="1" marL="914400" marR="0" rtl="0" algn="l">
              <a:lnSpc>
                <a:spcPct val="11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138"/>
          <p:cNvSpPr/>
          <p:nvPr/>
        </p:nvSpPr>
        <p:spPr>
          <a:xfrm>
            <a:off x="0" y="0"/>
            <a:ext cx="681672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 name="Google Shape;146;p138"/>
          <p:cNvSpPr/>
          <p:nvPr>
            <p:ph idx="2" type="pic"/>
          </p:nvPr>
        </p:nvSpPr>
        <p:spPr>
          <a:xfrm>
            <a:off x="0" y="0"/>
            <a:ext cx="6816726" cy="6858000"/>
          </a:xfrm>
          <a:prstGeom prst="rect">
            <a:avLst/>
          </a:prstGeom>
          <a:noFill/>
          <a:ln>
            <a:noFill/>
          </a:ln>
        </p:spPr>
      </p:sp>
      <p:sp>
        <p:nvSpPr>
          <p:cNvPr id="147" name="Google Shape;147;p138"/>
          <p:cNvSpPr txBox="1"/>
          <p:nvPr>
            <p:ph idx="3" type="body"/>
          </p:nvPr>
        </p:nvSpPr>
        <p:spPr>
          <a:xfrm>
            <a:off x="7535863" y="728663"/>
            <a:ext cx="3960812" cy="149764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48" name="Google Shape;148;p138"/>
          <p:cNvPicPr preferRelativeResize="0"/>
          <p:nvPr/>
        </p:nvPicPr>
        <p:blipFill rotWithShape="1">
          <a:blip r:embed="rId2">
            <a:alphaModFix/>
          </a:blip>
          <a:srcRect b="0" l="0" r="0" t="0"/>
          <a:stretch/>
        </p:blipFill>
        <p:spPr>
          <a:xfrm>
            <a:off x="10416675" y="5584384"/>
            <a:ext cx="1080000" cy="544954"/>
          </a:xfrm>
          <a:prstGeom prst="rect">
            <a:avLst/>
          </a:prstGeom>
          <a:noFill/>
          <a:ln>
            <a:noFill/>
          </a:ln>
        </p:spPr>
      </p:pic>
    </p:spTree>
  </p:cSld>
  <p:clrMapOvr>
    <a:masterClrMapping/>
  </p:clrMapOvr>
  <p:extLst>
    <p:ext uri="{DCECCB84-F9BA-43D5-87BE-67443E8EF086}">
      <p15:sldGuideLst>
        <p15:guide id="1" pos="4747">
          <p15:clr>
            <a:srgbClr val="FBAE40"/>
          </p15:clr>
        </p15:guide>
        <p15:guide id="2" orient="horz" pos="68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bg>
      <p:bgPr>
        <a:solidFill>
          <a:schemeClr val="lt2"/>
        </a:solidFill>
      </p:bgPr>
    </p:bg>
    <p:spTree>
      <p:nvGrpSpPr>
        <p:cNvPr id="150" name="Shape 150"/>
        <p:cNvGrpSpPr/>
        <p:nvPr/>
      </p:nvGrpSpPr>
      <p:grpSpPr>
        <a:xfrm>
          <a:off x="0" y="0"/>
          <a:ext cx="0" cy="0"/>
          <a:chOff x="0" y="0"/>
          <a:chExt cx="0" cy="0"/>
        </a:xfrm>
      </p:grpSpPr>
      <p:sp>
        <p:nvSpPr>
          <p:cNvPr id="151" name="Google Shape;151;p110"/>
          <p:cNvSpPr/>
          <p:nvPr/>
        </p:nvSpPr>
        <p:spPr>
          <a:xfrm>
            <a:off x="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 name="Google Shape;152;p110"/>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3" name="Google Shape;153;p110"/>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bleu">
  <p:cSld name="Diapositive de titre bleu">
    <p:bg>
      <p:bgPr>
        <a:solidFill>
          <a:schemeClr val="lt2"/>
        </a:solidFill>
      </p:bgPr>
    </p:bg>
    <p:spTree>
      <p:nvGrpSpPr>
        <p:cNvPr id="154" name="Shape 154"/>
        <p:cNvGrpSpPr/>
        <p:nvPr/>
      </p:nvGrpSpPr>
      <p:grpSpPr>
        <a:xfrm>
          <a:off x="0" y="0"/>
          <a:ext cx="0" cy="0"/>
          <a:chOff x="0" y="0"/>
          <a:chExt cx="0" cy="0"/>
        </a:xfrm>
      </p:grpSpPr>
      <p:sp>
        <p:nvSpPr>
          <p:cNvPr id="155" name="Google Shape;155;p159"/>
          <p:cNvSpPr/>
          <p:nvPr/>
        </p:nvSpPr>
        <p:spPr>
          <a:xfrm>
            <a:off x="5375274" y="0"/>
            <a:ext cx="681672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 name="Google Shape;156;p159"/>
          <p:cNvSpPr txBox="1"/>
          <p:nvPr>
            <p:ph idx="1" type="body"/>
          </p:nvPr>
        </p:nvSpPr>
        <p:spPr>
          <a:xfrm>
            <a:off x="695324" y="2184399"/>
            <a:ext cx="3960814" cy="3584575"/>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indent="-228600" lvl="1" marL="914400" marR="0" rtl="0" algn="l">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2pPr>
            <a:lvl3pPr indent="-228600" lvl="2" marL="1371600" marR="0" rtl="0" algn="l">
              <a:lnSpc>
                <a:spcPct val="100000"/>
              </a:lnSpc>
              <a:spcBef>
                <a:spcPts val="6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7" name="Google Shape;157;p159"/>
          <p:cNvSpPr/>
          <p:nvPr>
            <p:ph idx="2" type="pic"/>
          </p:nvPr>
        </p:nvSpPr>
        <p:spPr>
          <a:xfrm>
            <a:off x="5375274" y="0"/>
            <a:ext cx="6816726" cy="6858000"/>
          </a:xfrm>
          <a:prstGeom prst="rect">
            <a:avLst/>
          </a:prstGeom>
          <a:noFill/>
          <a:ln>
            <a:noFill/>
          </a:ln>
        </p:spPr>
      </p:sp>
      <p:pic>
        <p:nvPicPr>
          <p:cNvPr id="158" name="Google Shape;158;p159"/>
          <p:cNvPicPr preferRelativeResize="0"/>
          <p:nvPr/>
        </p:nvPicPr>
        <p:blipFill rotWithShape="1">
          <a:blip r:embed="rId2">
            <a:alphaModFix/>
          </a:blip>
          <a:srcRect b="0" l="0" r="0" t="0"/>
          <a:stretch/>
        </p:blipFill>
        <p:spPr>
          <a:xfrm>
            <a:off x="695325" y="728663"/>
            <a:ext cx="1080000" cy="544954"/>
          </a:xfrm>
          <a:prstGeom prst="rect">
            <a:avLst/>
          </a:prstGeom>
          <a:noFill/>
          <a:ln>
            <a:noFill/>
          </a:ln>
        </p:spPr>
      </p:pic>
    </p:spTree>
  </p:cSld>
  <p:clrMapOvr>
    <a:masterClrMapping/>
  </p:clrMapOvr>
  <p:extLst>
    <p:ext uri="{DCECCB84-F9BA-43D5-87BE-67443E8EF086}">
      <p15:sldGuideLst>
        <p15:guide id="1" pos="2933">
          <p15:clr>
            <a:srgbClr val="FBAE40"/>
          </p15:clr>
        </p15:guide>
        <p15:guide id="2" orient="horz" pos="36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hapitre">
  <p:cSld name="1_Chapitre">
    <p:bg>
      <p:bgPr>
        <a:solidFill>
          <a:schemeClr val="lt2"/>
        </a:solidFill>
      </p:bgPr>
    </p:bg>
    <p:spTree>
      <p:nvGrpSpPr>
        <p:cNvPr id="159" name="Shape 159"/>
        <p:cNvGrpSpPr/>
        <p:nvPr/>
      </p:nvGrpSpPr>
      <p:grpSpPr>
        <a:xfrm>
          <a:off x="0" y="0"/>
          <a:ext cx="0" cy="0"/>
          <a:chOff x="0" y="0"/>
          <a:chExt cx="0" cy="0"/>
        </a:xfrm>
      </p:grpSpPr>
      <p:sp>
        <p:nvSpPr>
          <p:cNvPr id="160" name="Google Shape;160;p160"/>
          <p:cNvSpPr/>
          <p:nvPr/>
        </p:nvSpPr>
        <p:spPr>
          <a:xfrm>
            <a:off x="0" y="0"/>
            <a:ext cx="5020235"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p160"/>
          <p:cNvSpPr txBox="1"/>
          <p:nvPr>
            <p:ph idx="1" type="body"/>
          </p:nvPr>
        </p:nvSpPr>
        <p:spPr>
          <a:xfrm>
            <a:off x="5665693" y="728663"/>
            <a:ext cx="5880848"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160"/>
          <p:cNvSpPr/>
          <p:nvPr>
            <p:ph idx="2" type="pic"/>
          </p:nvPr>
        </p:nvSpPr>
        <p:spPr>
          <a:xfrm>
            <a:off x="0" y="0"/>
            <a:ext cx="5020235"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
  <p:cSld name="Fin">
    <p:bg>
      <p:bgPr>
        <a:solidFill>
          <a:schemeClr val="lt2"/>
        </a:solidFill>
      </p:bgPr>
    </p:bg>
    <p:spTree>
      <p:nvGrpSpPr>
        <p:cNvPr id="163" name="Shape 163"/>
        <p:cNvGrpSpPr/>
        <p:nvPr/>
      </p:nvGrpSpPr>
      <p:grpSpPr>
        <a:xfrm>
          <a:off x="0" y="0"/>
          <a:ext cx="0" cy="0"/>
          <a:chOff x="0" y="0"/>
          <a:chExt cx="0" cy="0"/>
        </a:xfrm>
      </p:grpSpPr>
      <p:sp>
        <p:nvSpPr>
          <p:cNvPr id="164" name="Google Shape;164;p161"/>
          <p:cNvSpPr txBox="1"/>
          <p:nvPr>
            <p:ph idx="1" type="body"/>
          </p:nvPr>
        </p:nvSpPr>
        <p:spPr>
          <a:xfrm>
            <a:off x="7535863" y="2226310"/>
            <a:ext cx="2681287" cy="3903028"/>
          </a:xfrm>
          <a:prstGeom prst="rect">
            <a:avLst/>
          </a:prstGeom>
          <a:noFill/>
          <a:ln>
            <a:noFill/>
          </a:ln>
        </p:spPr>
        <p:txBody>
          <a:bodyPr anchorCtr="0" anchor="b" bIns="0" lIns="0" spcFirstLastPara="1" rIns="0" wrap="square" tIns="0">
            <a:noAutofit/>
          </a:bodyPr>
          <a:lstStyle>
            <a:lvl1pPr indent="-228600" lvl="0" marL="457200" marR="0" rtl="0" algn="l">
              <a:lnSpc>
                <a:spcPct val="110000"/>
              </a:lnSpc>
              <a:spcBef>
                <a:spcPts val="0"/>
              </a:spcBef>
              <a:spcAft>
                <a:spcPts val="0"/>
              </a:spcAft>
              <a:buClr>
                <a:schemeClr val="lt1"/>
              </a:buClr>
              <a:buSzPts val="1400"/>
              <a:buFont typeface="Arial"/>
              <a:buNone/>
              <a:defRPr b="1" i="0" sz="1400" u="none" cap="none" strike="noStrike">
                <a:solidFill>
                  <a:schemeClr val="lt1"/>
                </a:solidFill>
                <a:latin typeface="Arial"/>
                <a:ea typeface="Arial"/>
                <a:cs typeface="Arial"/>
                <a:sym typeface="Arial"/>
              </a:defRPr>
            </a:lvl1pPr>
            <a:lvl2pPr indent="-228600" lvl="1" marL="914400" marR="0" rtl="0" algn="l">
              <a:lnSpc>
                <a:spcPct val="110000"/>
              </a:lnSpc>
              <a:spcBef>
                <a:spcPts val="0"/>
              </a:spcBef>
              <a:spcAft>
                <a:spcPts val="0"/>
              </a:spcAft>
              <a:buClr>
                <a:schemeClr val="accent1"/>
              </a:buClr>
              <a:buSzPts val="1400"/>
              <a:buFont typeface="Arial"/>
              <a:buNone/>
              <a:defRPr b="1" i="0" sz="1400" u="none" cap="none" strike="noStrike">
                <a:solidFill>
                  <a:schemeClr val="accent1"/>
                </a:solidFill>
                <a:latin typeface="Arial"/>
                <a:ea typeface="Arial"/>
                <a:cs typeface="Arial"/>
                <a:sym typeface="Arial"/>
              </a:defRPr>
            </a:lvl2pPr>
            <a:lvl3pPr indent="-228600" lvl="2" marL="1371600" marR="0" rtl="0" algn="l">
              <a:lnSpc>
                <a:spcPct val="100000"/>
              </a:lnSpc>
              <a:spcBef>
                <a:spcPts val="0"/>
              </a:spcBef>
              <a:spcAft>
                <a:spcPts val="0"/>
              </a:spcAft>
              <a:buClr>
                <a:schemeClr val="lt1"/>
              </a:buClr>
              <a:buSzPts val="1050"/>
              <a:buFont typeface="Arial"/>
              <a:buNone/>
              <a:defRPr b="0" i="0" sz="1050" u="none" cap="none" strike="noStrike">
                <a:solidFill>
                  <a:schemeClr val="lt1"/>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5" name="Google Shape;165;p161"/>
          <p:cNvSpPr/>
          <p:nvPr/>
        </p:nvSpPr>
        <p:spPr>
          <a:xfrm>
            <a:off x="0" y="0"/>
            <a:ext cx="681672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 name="Google Shape;166;p161"/>
          <p:cNvSpPr/>
          <p:nvPr>
            <p:ph idx="2" type="pic"/>
          </p:nvPr>
        </p:nvSpPr>
        <p:spPr>
          <a:xfrm>
            <a:off x="0" y="0"/>
            <a:ext cx="6816726" cy="6858000"/>
          </a:xfrm>
          <a:prstGeom prst="rect">
            <a:avLst/>
          </a:prstGeom>
          <a:noFill/>
          <a:ln>
            <a:noFill/>
          </a:ln>
        </p:spPr>
      </p:sp>
      <p:sp>
        <p:nvSpPr>
          <p:cNvPr id="167" name="Google Shape;167;p161"/>
          <p:cNvSpPr txBox="1"/>
          <p:nvPr>
            <p:ph idx="3" type="body"/>
          </p:nvPr>
        </p:nvSpPr>
        <p:spPr>
          <a:xfrm>
            <a:off x="7535863" y="728663"/>
            <a:ext cx="3960812" cy="1497647"/>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3600"/>
              <a:buFont typeface="Arial"/>
              <a:buNone/>
              <a:defRPr b="1" i="0" sz="36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68" name="Google Shape;168;p161"/>
          <p:cNvPicPr preferRelativeResize="0"/>
          <p:nvPr/>
        </p:nvPicPr>
        <p:blipFill rotWithShape="1">
          <a:blip r:embed="rId2">
            <a:alphaModFix/>
          </a:blip>
          <a:srcRect b="0" l="0" r="0" t="0"/>
          <a:stretch/>
        </p:blipFill>
        <p:spPr>
          <a:xfrm>
            <a:off x="10416675" y="5584384"/>
            <a:ext cx="1080000" cy="544954"/>
          </a:xfrm>
          <a:prstGeom prst="rect">
            <a:avLst/>
          </a:prstGeom>
          <a:noFill/>
          <a:ln>
            <a:noFill/>
          </a:ln>
        </p:spPr>
      </p:pic>
    </p:spTree>
  </p:cSld>
  <p:clrMapOvr>
    <a:masterClrMapping/>
  </p:clrMapOvr>
  <p:extLst>
    <p:ext uri="{DCECCB84-F9BA-43D5-87BE-67443E8EF086}">
      <p15:sldGuideLst>
        <p15:guide id="1" pos="4747">
          <p15:clr>
            <a:srgbClr val="FBAE40"/>
          </p15:clr>
        </p15:guide>
        <p15:guide id="2" orient="horz" pos="68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Texte">
    <p:spTree>
      <p:nvGrpSpPr>
        <p:cNvPr id="175" name="Shape 175"/>
        <p:cNvGrpSpPr/>
        <p:nvPr/>
      </p:nvGrpSpPr>
      <p:grpSpPr>
        <a:xfrm>
          <a:off x="0" y="0"/>
          <a:ext cx="0" cy="0"/>
          <a:chOff x="0" y="0"/>
          <a:chExt cx="0" cy="0"/>
        </a:xfrm>
      </p:grpSpPr>
      <p:sp>
        <p:nvSpPr>
          <p:cNvPr id="176" name="Google Shape;176;p112"/>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7" name="Google Shape;177;p11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78" name="Google Shape;178;p11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e">
  <p:cSld name="1_Texte">
    <p:spTree>
      <p:nvGrpSpPr>
        <p:cNvPr id="179" name="Shape 179"/>
        <p:cNvGrpSpPr/>
        <p:nvPr/>
      </p:nvGrpSpPr>
      <p:grpSpPr>
        <a:xfrm>
          <a:off x="0" y="0"/>
          <a:ext cx="0" cy="0"/>
          <a:chOff x="0" y="0"/>
          <a:chExt cx="0" cy="0"/>
        </a:xfrm>
      </p:grpSpPr>
      <p:sp>
        <p:nvSpPr>
          <p:cNvPr id="180" name="Google Shape;180;p113"/>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2400"/>
              <a:buFont typeface="Arial"/>
              <a:buNone/>
              <a:defRPr b="1" i="0" sz="2400" u="none" cap="none" strike="noStrike">
                <a:solidFill>
                  <a:schemeClr val="dk2"/>
                </a:solidFill>
                <a:latin typeface="Arial"/>
                <a:ea typeface="Arial"/>
                <a:cs typeface="Arial"/>
                <a:sym typeface="Arial"/>
              </a:defRPr>
            </a:lvl1pPr>
            <a:lvl2pPr indent="-228600" lvl="1" marL="914400" marR="0" rtl="0" algn="l">
              <a:lnSpc>
                <a:spcPct val="100000"/>
              </a:lnSpc>
              <a:spcBef>
                <a:spcPts val="1200"/>
              </a:spcBef>
              <a:spcAft>
                <a:spcPts val="0"/>
              </a:spcAft>
              <a:buClr>
                <a:srgbClr val="000000"/>
              </a:buClr>
              <a:buSzPts val="2400"/>
              <a:buFont typeface="Arial"/>
              <a:buNone/>
              <a:defRPr b="0" i="0" sz="2400" u="none" cap="none" strike="noStrike">
                <a:solidFill>
                  <a:schemeClr val="dk2"/>
                </a:solidFill>
                <a:latin typeface="Arial"/>
                <a:ea typeface="Arial"/>
                <a:cs typeface="Arial"/>
                <a:sym typeface="Arial"/>
              </a:defRPr>
            </a:lvl2pPr>
            <a:lvl3pPr indent="-228600" lvl="2" marL="1371600" marR="0" rtl="0" algn="l">
              <a:lnSpc>
                <a:spcPct val="110000"/>
              </a:lnSpc>
              <a:spcBef>
                <a:spcPts val="1200"/>
              </a:spcBef>
              <a:spcAft>
                <a:spcPts val="0"/>
              </a:spcAft>
              <a:buClr>
                <a:srgbClr val="000000"/>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rgbClr val="000000"/>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000000"/>
              </a:buClr>
              <a:buSzPts val="1100"/>
              <a:buFont typeface="Arial"/>
              <a:buNone/>
              <a:defRPr b="0" i="0" sz="1100" u="none" cap="none" strike="noStrike">
                <a:solidFill>
                  <a:schemeClr val="lt2"/>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11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82" name="Google Shape;182;p11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None/>
              <a:defRPr/>
            </a:lvl1pPr>
            <a:lvl2pPr lvl="1" algn="l">
              <a:lnSpc>
                <a:spcPct val="100000"/>
              </a:lnSpc>
              <a:spcBef>
                <a:spcPts val="0"/>
              </a:spcBef>
              <a:spcAft>
                <a:spcPts val="0"/>
              </a:spcAft>
              <a:buClr>
                <a:schemeClr val="dk1"/>
              </a:buClr>
              <a:buSzPts val="1400"/>
              <a:buNone/>
              <a:defRPr/>
            </a:lvl2pPr>
            <a:lvl3pPr lvl="2" algn="l">
              <a:lnSpc>
                <a:spcPct val="100000"/>
              </a:lnSpc>
              <a:spcBef>
                <a:spcPts val="0"/>
              </a:spcBef>
              <a:spcAft>
                <a:spcPts val="0"/>
              </a:spcAft>
              <a:buClr>
                <a:schemeClr val="dk1"/>
              </a:buClr>
              <a:buSzPts val="1400"/>
              <a:buNone/>
              <a:defRPr/>
            </a:lvl3pPr>
            <a:lvl4pPr lvl="3" algn="l">
              <a:lnSpc>
                <a:spcPct val="100000"/>
              </a:lnSpc>
              <a:spcBef>
                <a:spcPts val="0"/>
              </a:spcBef>
              <a:spcAft>
                <a:spcPts val="0"/>
              </a:spcAft>
              <a:buClr>
                <a:schemeClr val="dk1"/>
              </a:buClr>
              <a:buSzPts val="1400"/>
              <a:buNone/>
              <a:defRPr/>
            </a:lvl4pPr>
            <a:lvl5pPr lvl="4" algn="l">
              <a:lnSpc>
                <a:spcPct val="100000"/>
              </a:lnSpc>
              <a:spcBef>
                <a:spcPts val="0"/>
              </a:spcBef>
              <a:spcAft>
                <a:spcPts val="0"/>
              </a:spcAft>
              <a:buClr>
                <a:schemeClr val="dk1"/>
              </a:buClr>
              <a:buSzPts val="1400"/>
              <a:buNone/>
              <a:defRPr/>
            </a:lvl5pPr>
            <a:lvl6pPr lvl="5" algn="l">
              <a:lnSpc>
                <a:spcPct val="100000"/>
              </a:lnSpc>
              <a:spcBef>
                <a:spcPts val="0"/>
              </a:spcBef>
              <a:spcAft>
                <a:spcPts val="0"/>
              </a:spcAft>
              <a:buClr>
                <a:schemeClr val="dk1"/>
              </a:buClr>
              <a:buSzPts val="1400"/>
              <a:buNone/>
              <a:defRPr/>
            </a:lvl6pPr>
            <a:lvl7pPr lvl="6" algn="l">
              <a:lnSpc>
                <a:spcPct val="100000"/>
              </a:lnSpc>
              <a:spcBef>
                <a:spcPts val="0"/>
              </a:spcBef>
              <a:spcAft>
                <a:spcPts val="0"/>
              </a:spcAft>
              <a:buClr>
                <a:schemeClr val="dk1"/>
              </a:buClr>
              <a:buSzPts val="1400"/>
              <a:buNone/>
              <a:defRPr/>
            </a:lvl7pPr>
            <a:lvl8pPr lvl="7" algn="l">
              <a:lnSpc>
                <a:spcPct val="100000"/>
              </a:lnSpc>
              <a:spcBef>
                <a:spcPts val="0"/>
              </a:spcBef>
              <a:spcAft>
                <a:spcPts val="0"/>
              </a:spcAft>
              <a:buClr>
                <a:schemeClr val="dk1"/>
              </a:buClr>
              <a:buSzPts val="1400"/>
              <a:buNone/>
              <a:defRPr/>
            </a:lvl8pPr>
            <a:lvl9pPr lvl="8" algn="l">
              <a:lnSpc>
                <a:spcPct val="100000"/>
              </a:lnSpc>
              <a:spcBef>
                <a:spcPts val="0"/>
              </a:spcBef>
              <a:spcAft>
                <a:spcPts val="0"/>
              </a:spcAft>
              <a:buClr>
                <a:schemeClr val="dk1"/>
              </a:buClr>
              <a:buSzPts val="1400"/>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spTree>
      <p:nvGrpSpPr>
        <p:cNvPr id="183" name="Shape 183"/>
        <p:cNvGrpSpPr/>
        <p:nvPr/>
      </p:nvGrpSpPr>
      <p:grpSpPr>
        <a:xfrm>
          <a:off x="0" y="0"/>
          <a:ext cx="0" cy="0"/>
          <a:chOff x="0" y="0"/>
          <a:chExt cx="0" cy="0"/>
        </a:xfrm>
      </p:grpSpPr>
      <p:sp>
        <p:nvSpPr>
          <p:cNvPr id="184" name="Google Shape;184;p12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85" name="Google Shape;185;p12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86" name="Google Shape;186;p125"/>
          <p:cNvSpPr txBox="1"/>
          <p:nvPr>
            <p:ph idx="1" type="body"/>
          </p:nvPr>
        </p:nvSpPr>
        <p:spPr>
          <a:xfrm>
            <a:off x="695325" y="406371"/>
            <a:ext cx="8473389" cy="35601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bg>
      <p:bgPr>
        <a:solidFill>
          <a:schemeClr val="lt2"/>
        </a:solidFill>
      </p:bgPr>
    </p:bg>
    <p:spTree>
      <p:nvGrpSpPr>
        <p:cNvPr id="187" name="Shape 187"/>
        <p:cNvGrpSpPr/>
        <p:nvPr/>
      </p:nvGrpSpPr>
      <p:grpSpPr>
        <a:xfrm>
          <a:off x="0" y="0"/>
          <a:ext cx="0" cy="0"/>
          <a:chOff x="0" y="0"/>
          <a:chExt cx="0" cy="0"/>
        </a:xfrm>
      </p:grpSpPr>
      <p:sp>
        <p:nvSpPr>
          <p:cNvPr id="188" name="Google Shape;188;p147"/>
          <p:cNvSpPr/>
          <p:nvPr/>
        </p:nvSpPr>
        <p:spPr>
          <a:xfrm>
            <a:off x="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 name="Google Shape;189;p147"/>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0" name="Google Shape;190;p147"/>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Texte">
    <p:spTree>
      <p:nvGrpSpPr>
        <p:cNvPr id="30" name="Shape 30"/>
        <p:cNvGrpSpPr/>
        <p:nvPr/>
      </p:nvGrpSpPr>
      <p:grpSpPr>
        <a:xfrm>
          <a:off x="0" y="0"/>
          <a:ext cx="0" cy="0"/>
          <a:chOff x="0" y="0"/>
          <a:chExt cx="0" cy="0"/>
        </a:xfrm>
      </p:grpSpPr>
      <p:sp>
        <p:nvSpPr>
          <p:cNvPr id="31" name="Google Shape;31;p106"/>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 name="Google Shape;32;p10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3" name="Google Shape;33;p10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vierge">
  <p:cSld name="Slide vierge">
    <p:spTree>
      <p:nvGrpSpPr>
        <p:cNvPr id="191" name="Shape 191"/>
        <p:cNvGrpSpPr/>
        <p:nvPr/>
      </p:nvGrpSpPr>
      <p:grpSpPr>
        <a:xfrm>
          <a:off x="0" y="0"/>
          <a:ext cx="0" cy="0"/>
          <a:chOff x="0" y="0"/>
          <a:chExt cx="0" cy="0"/>
        </a:xfrm>
      </p:grpSpPr>
      <p:sp>
        <p:nvSpPr>
          <p:cNvPr id="192" name="Google Shape;192;p14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93" name="Google Shape;193;p14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194" name="Google Shape;194;p148"/>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148"/>
          <p:cNvSpPr txBox="1"/>
          <p:nvPr>
            <p:ph idx="1" type="body"/>
          </p:nvPr>
        </p:nvSpPr>
        <p:spPr>
          <a:xfrm>
            <a:off x="695325" y="1448663"/>
            <a:ext cx="5940425" cy="432031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1_Texte 2">
    <p:spTree>
      <p:nvGrpSpPr>
        <p:cNvPr id="196" name="Shape 196"/>
        <p:cNvGrpSpPr/>
        <p:nvPr/>
      </p:nvGrpSpPr>
      <p:grpSpPr>
        <a:xfrm>
          <a:off x="0" y="0"/>
          <a:ext cx="0" cy="0"/>
          <a:chOff x="0" y="0"/>
          <a:chExt cx="0" cy="0"/>
        </a:xfrm>
      </p:grpSpPr>
      <p:sp>
        <p:nvSpPr>
          <p:cNvPr id="197" name="Google Shape;197;p149"/>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8" name="Google Shape;198;p14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99" name="Google Shape;199;p14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200" name="Shape 200"/>
        <p:cNvGrpSpPr/>
        <p:nvPr/>
      </p:nvGrpSpPr>
      <p:grpSpPr>
        <a:xfrm>
          <a:off x="0" y="0"/>
          <a:ext cx="0" cy="0"/>
          <a:chOff x="0" y="0"/>
          <a:chExt cx="0" cy="0"/>
        </a:xfrm>
      </p:grpSpPr>
      <p:sp>
        <p:nvSpPr>
          <p:cNvPr id="201" name="Google Shape;201;p15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02" name="Google Shape;202;p150"/>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3" name="Google Shape;203;p15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04" name="Google Shape;204;p150"/>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5" name="Google Shape;205;p150"/>
          <p:cNvSpPr txBox="1"/>
          <p:nvPr>
            <p:ph idx="3" type="body"/>
          </p:nvPr>
        </p:nvSpPr>
        <p:spPr>
          <a:xfrm>
            <a:off x="8256675" y="1272538"/>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6" name="Google Shape;206;p150"/>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éroulé">
  <p:cSld name="Déroulé">
    <p:spTree>
      <p:nvGrpSpPr>
        <p:cNvPr id="207" name="Shape 207"/>
        <p:cNvGrpSpPr/>
        <p:nvPr/>
      </p:nvGrpSpPr>
      <p:grpSpPr>
        <a:xfrm>
          <a:off x="0" y="0"/>
          <a:ext cx="0" cy="0"/>
          <a:chOff x="0" y="0"/>
          <a:chExt cx="0" cy="0"/>
        </a:xfrm>
      </p:grpSpPr>
      <p:sp>
        <p:nvSpPr>
          <p:cNvPr id="208" name="Google Shape;208;p151"/>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9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9" name="Google Shape;209;p15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10" name="Google Shape;210;p15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211" name="Google Shape;211;p151"/>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2" name="Google Shape;212;p151"/>
          <p:cNvSpPr txBox="1"/>
          <p:nvPr>
            <p:ph idx="3" type="body"/>
          </p:nvPr>
        </p:nvSpPr>
        <p:spPr>
          <a:xfrm>
            <a:off x="825667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3" name="Google Shape;213;p151"/>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quipe">
  <p:cSld name="Equipe">
    <p:bg>
      <p:bgPr>
        <a:solidFill>
          <a:schemeClr val="lt1"/>
        </a:solidFill>
      </p:bgPr>
    </p:bg>
    <p:spTree>
      <p:nvGrpSpPr>
        <p:cNvPr id="214" name="Shape 214"/>
        <p:cNvGrpSpPr/>
        <p:nvPr/>
      </p:nvGrpSpPr>
      <p:grpSpPr>
        <a:xfrm>
          <a:off x="0" y="0"/>
          <a:ext cx="0" cy="0"/>
          <a:chOff x="0" y="0"/>
          <a:chExt cx="0" cy="0"/>
        </a:xfrm>
      </p:grpSpPr>
      <p:sp>
        <p:nvSpPr>
          <p:cNvPr id="215" name="Google Shape;215;p152"/>
          <p:cNvSpPr/>
          <p:nvPr>
            <p:ph idx="2" type="pic"/>
          </p:nvPr>
        </p:nvSpPr>
        <p:spPr>
          <a:xfrm>
            <a:off x="695325" y="1621990"/>
            <a:ext cx="1079500" cy="1080000"/>
          </a:xfrm>
          <a:prstGeom prst="ellipse">
            <a:avLst/>
          </a:prstGeom>
          <a:noFill/>
          <a:ln>
            <a:noFill/>
          </a:ln>
        </p:spPr>
      </p:sp>
      <p:sp>
        <p:nvSpPr>
          <p:cNvPr id="216" name="Google Shape;216;p152"/>
          <p:cNvSpPr/>
          <p:nvPr>
            <p:ph idx="3" type="pic"/>
          </p:nvPr>
        </p:nvSpPr>
        <p:spPr>
          <a:xfrm>
            <a:off x="695325" y="4490855"/>
            <a:ext cx="1079500" cy="1080000"/>
          </a:xfrm>
          <a:prstGeom prst="ellipse">
            <a:avLst/>
          </a:prstGeom>
          <a:noFill/>
          <a:ln>
            <a:noFill/>
          </a:ln>
        </p:spPr>
      </p:sp>
      <p:sp>
        <p:nvSpPr>
          <p:cNvPr id="217" name="Google Shape;217;p152"/>
          <p:cNvSpPr txBox="1"/>
          <p:nvPr>
            <p:ph idx="1" type="body"/>
          </p:nvPr>
        </p:nvSpPr>
        <p:spPr>
          <a:xfrm>
            <a:off x="2135188"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18" name="Google Shape;218;p152"/>
          <p:cNvSpPr/>
          <p:nvPr>
            <p:ph idx="4" type="pic"/>
          </p:nvPr>
        </p:nvSpPr>
        <p:spPr>
          <a:xfrm>
            <a:off x="6096000" y="1621990"/>
            <a:ext cx="1079500" cy="1080000"/>
          </a:xfrm>
          <a:prstGeom prst="ellipse">
            <a:avLst/>
          </a:prstGeom>
          <a:noFill/>
          <a:ln>
            <a:noFill/>
          </a:ln>
        </p:spPr>
      </p:sp>
      <p:sp>
        <p:nvSpPr>
          <p:cNvPr id="219" name="Google Shape;219;p152"/>
          <p:cNvSpPr/>
          <p:nvPr>
            <p:ph idx="5" type="pic"/>
          </p:nvPr>
        </p:nvSpPr>
        <p:spPr>
          <a:xfrm>
            <a:off x="6096000" y="4490855"/>
            <a:ext cx="1079500" cy="1080000"/>
          </a:xfrm>
          <a:prstGeom prst="ellipse">
            <a:avLst/>
          </a:prstGeom>
          <a:noFill/>
          <a:ln>
            <a:noFill/>
          </a:ln>
        </p:spPr>
      </p:sp>
      <p:sp>
        <p:nvSpPr>
          <p:cNvPr id="220" name="Google Shape;220;p152"/>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152"/>
          <p:cNvSpPr/>
          <p:nvPr>
            <p:ph idx="6" type="pic"/>
          </p:nvPr>
        </p:nvSpPr>
        <p:spPr>
          <a:xfrm>
            <a:off x="695325" y="3055672"/>
            <a:ext cx="1079500" cy="1080000"/>
          </a:xfrm>
          <a:prstGeom prst="ellipse">
            <a:avLst/>
          </a:prstGeom>
          <a:noFill/>
          <a:ln>
            <a:noFill/>
          </a:ln>
        </p:spPr>
      </p:sp>
      <p:sp>
        <p:nvSpPr>
          <p:cNvPr id="222" name="Google Shape;222;p152"/>
          <p:cNvSpPr/>
          <p:nvPr>
            <p:ph idx="7" type="pic"/>
          </p:nvPr>
        </p:nvSpPr>
        <p:spPr>
          <a:xfrm>
            <a:off x="6096000" y="3055672"/>
            <a:ext cx="1079500" cy="1080000"/>
          </a:xfrm>
          <a:prstGeom prst="ellipse">
            <a:avLst/>
          </a:prstGeom>
          <a:noFill/>
          <a:ln>
            <a:noFill/>
          </a:ln>
        </p:spPr>
      </p:sp>
      <p:sp>
        <p:nvSpPr>
          <p:cNvPr id="223" name="Google Shape;223;p15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24" name="Google Shape;224;p152"/>
          <p:cNvSpPr txBox="1"/>
          <p:nvPr>
            <p:ph idx="8" type="body"/>
          </p:nvPr>
        </p:nvSpPr>
        <p:spPr>
          <a:xfrm>
            <a:off x="2135188"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5" name="Google Shape;225;p152"/>
          <p:cNvSpPr txBox="1"/>
          <p:nvPr>
            <p:ph idx="9" type="body"/>
          </p:nvPr>
        </p:nvSpPr>
        <p:spPr>
          <a:xfrm>
            <a:off x="2135188"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6" name="Google Shape;226;p152"/>
          <p:cNvSpPr txBox="1"/>
          <p:nvPr>
            <p:ph idx="13" type="body"/>
          </p:nvPr>
        </p:nvSpPr>
        <p:spPr>
          <a:xfrm>
            <a:off x="7535863"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7" name="Google Shape;227;p152"/>
          <p:cNvSpPr txBox="1"/>
          <p:nvPr>
            <p:ph idx="14" type="body"/>
          </p:nvPr>
        </p:nvSpPr>
        <p:spPr>
          <a:xfrm>
            <a:off x="7535863"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8" name="Google Shape;228;p152"/>
          <p:cNvSpPr txBox="1"/>
          <p:nvPr>
            <p:ph idx="15" type="body"/>
          </p:nvPr>
        </p:nvSpPr>
        <p:spPr>
          <a:xfrm>
            <a:off x="7535863"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29" name="Google Shape;229;p15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1118">
          <p15:clr>
            <a:srgbClr val="FBAE40"/>
          </p15:clr>
        </p15:guide>
        <p15:guide id="2" pos="1345">
          <p15:clr>
            <a:srgbClr val="FBAE40"/>
          </p15:clr>
        </p15:guide>
        <p15:guide id="3" pos="3840">
          <p15:clr>
            <a:srgbClr val="FBAE40"/>
          </p15:clr>
        </p15:guide>
        <p15:guide id="4" pos="4747">
          <p15:clr>
            <a:srgbClr val="FBAE40"/>
          </p15:clr>
        </p15:guide>
        <p15:guide id="5" pos="45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1">
  <p:cSld name="Figure simple 1">
    <p:spTree>
      <p:nvGrpSpPr>
        <p:cNvPr id="230" name="Shape 230"/>
        <p:cNvGrpSpPr/>
        <p:nvPr/>
      </p:nvGrpSpPr>
      <p:grpSpPr>
        <a:xfrm>
          <a:off x="0" y="0"/>
          <a:ext cx="0" cy="0"/>
          <a:chOff x="0" y="0"/>
          <a:chExt cx="0" cy="0"/>
        </a:xfrm>
      </p:grpSpPr>
      <p:sp>
        <p:nvSpPr>
          <p:cNvPr id="231" name="Google Shape;231;p153"/>
          <p:cNvSpPr/>
          <p:nvPr/>
        </p:nvSpPr>
        <p:spPr>
          <a:xfrm>
            <a:off x="695325" y="729932"/>
            <a:ext cx="7200900" cy="5039041"/>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2" name="Google Shape;232;p153"/>
          <p:cNvSpPr txBox="1"/>
          <p:nvPr>
            <p:ph idx="1" type="body"/>
          </p:nvPr>
        </p:nvSpPr>
        <p:spPr>
          <a:xfrm>
            <a:off x="1055688" y="1089027"/>
            <a:ext cx="6480176" cy="431908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3" name="Google Shape;233;p153"/>
          <p:cNvSpPr txBox="1"/>
          <p:nvPr>
            <p:ph idx="2" type="body"/>
          </p:nvPr>
        </p:nvSpPr>
        <p:spPr>
          <a:xfrm>
            <a:off x="8256588" y="5408110"/>
            <a:ext cx="3240086" cy="358775"/>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4" name="Google Shape;234;p153"/>
          <p:cNvSpPr txBox="1"/>
          <p:nvPr>
            <p:ph idx="3" type="body"/>
          </p:nvPr>
        </p:nvSpPr>
        <p:spPr>
          <a:xfrm>
            <a:off x="8256589" y="728661"/>
            <a:ext cx="3240086" cy="4679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5" name="Google Shape;235;p15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36" name="Google Shape;236;p15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974">
          <p15:clr>
            <a:srgbClr val="FBAE40"/>
          </p15:clr>
        </p15:guide>
        <p15:guide id="2" pos="5201">
          <p15:clr>
            <a:srgbClr val="FBAE40"/>
          </p15:clr>
        </p15:guide>
        <p15:guide id="3" pos="665">
          <p15:clr>
            <a:srgbClr val="FBAE40"/>
          </p15:clr>
        </p15:guide>
        <p15:guide id="4" pos="4747">
          <p15:clr>
            <a:srgbClr val="FBAE40"/>
          </p15:clr>
        </p15:guide>
        <p15:guide id="5" orient="horz" pos="686">
          <p15:clr>
            <a:srgbClr val="FBAE40"/>
          </p15:clr>
        </p15:guide>
        <p15:guide id="6" orient="horz" pos="340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2">
  <p:cSld name="Figure simple 2">
    <p:spTree>
      <p:nvGrpSpPr>
        <p:cNvPr id="237" name="Shape 237"/>
        <p:cNvGrpSpPr/>
        <p:nvPr/>
      </p:nvGrpSpPr>
      <p:grpSpPr>
        <a:xfrm>
          <a:off x="0" y="0"/>
          <a:ext cx="0" cy="0"/>
          <a:chOff x="0" y="0"/>
          <a:chExt cx="0" cy="0"/>
        </a:xfrm>
      </p:grpSpPr>
      <p:sp>
        <p:nvSpPr>
          <p:cNvPr id="238" name="Google Shape;238;p154"/>
          <p:cNvSpPr/>
          <p:nvPr/>
        </p:nvSpPr>
        <p:spPr>
          <a:xfrm>
            <a:off x="4295775" y="729932"/>
            <a:ext cx="7200900" cy="5039043"/>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9" name="Google Shape;239;p154"/>
          <p:cNvSpPr txBox="1"/>
          <p:nvPr>
            <p:ph idx="1" type="body"/>
          </p:nvPr>
        </p:nvSpPr>
        <p:spPr>
          <a:xfrm>
            <a:off x="4656138" y="1090298"/>
            <a:ext cx="6480176" cy="431831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0" name="Google Shape;240;p154"/>
          <p:cNvSpPr txBox="1"/>
          <p:nvPr>
            <p:ph idx="2" type="body"/>
          </p:nvPr>
        </p:nvSpPr>
        <p:spPr>
          <a:xfrm>
            <a:off x="695325" y="5408613"/>
            <a:ext cx="3240088"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1" name="Google Shape;241;p154"/>
          <p:cNvSpPr txBox="1"/>
          <p:nvPr>
            <p:ph idx="3" type="body"/>
          </p:nvPr>
        </p:nvSpPr>
        <p:spPr>
          <a:xfrm>
            <a:off x="695325" y="729932"/>
            <a:ext cx="3240088" cy="467868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2" name="Google Shape;242;p15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43" name="Google Shape;243;p15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2933">
          <p15:clr>
            <a:srgbClr val="FBAE40"/>
          </p15:clr>
        </p15:guide>
        <p15:guide id="2" pos="7015">
          <p15:clr>
            <a:srgbClr val="FBAE40"/>
          </p15:clr>
        </p15:guide>
        <p15:guide id="3" pos="2479">
          <p15:clr>
            <a:srgbClr val="FBAE40"/>
          </p15:clr>
        </p15:guide>
        <p15:guide id="4" pos="2706">
          <p15:clr>
            <a:srgbClr val="FBAE40"/>
          </p15:clr>
        </p15:guide>
        <p15:guide id="5" orient="horz" pos="686">
          <p15:clr>
            <a:srgbClr val="FBAE40"/>
          </p15:clr>
        </p15:guide>
        <p15:guide id="6" orient="horz" pos="340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p:cSld name="Comparaison">
    <p:spTree>
      <p:nvGrpSpPr>
        <p:cNvPr id="244" name="Shape 244"/>
        <p:cNvGrpSpPr/>
        <p:nvPr/>
      </p:nvGrpSpPr>
      <p:grpSpPr>
        <a:xfrm>
          <a:off x="0" y="0"/>
          <a:ext cx="0" cy="0"/>
          <a:chOff x="0" y="0"/>
          <a:chExt cx="0" cy="0"/>
        </a:xfrm>
      </p:grpSpPr>
      <p:sp>
        <p:nvSpPr>
          <p:cNvPr id="245" name="Google Shape;245;p155"/>
          <p:cNvSpPr/>
          <p:nvPr/>
        </p:nvSpPr>
        <p:spPr>
          <a:xfrm>
            <a:off x="695324" y="1808162"/>
            <a:ext cx="5221289" cy="39623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6" name="Google Shape;246;p155"/>
          <p:cNvSpPr txBox="1"/>
          <p:nvPr>
            <p:ph idx="1" type="body"/>
          </p:nvPr>
        </p:nvSpPr>
        <p:spPr>
          <a:xfrm>
            <a:off x="1055688" y="2168524"/>
            <a:ext cx="4500562" cy="32416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7" name="Google Shape;247;p155"/>
          <p:cNvSpPr txBox="1"/>
          <p:nvPr>
            <p:ph idx="2" type="body"/>
          </p:nvPr>
        </p:nvSpPr>
        <p:spPr>
          <a:xfrm>
            <a:off x="6635750" y="2168116"/>
            <a:ext cx="4500563" cy="324208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8" name="Google Shape;248;p155"/>
          <p:cNvSpPr txBox="1"/>
          <p:nvPr>
            <p:ph idx="3" type="body"/>
          </p:nvPr>
        </p:nvSpPr>
        <p:spPr>
          <a:xfrm>
            <a:off x="695326" y="728662"/>
            <a:ext cx="6480174" cy="9020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9" name="Google Shape;249;p155"/>
          <p:cNvSpPr/>
          <p:nvPr/>
        </p:nvSpPr>
        <p:spPr>
          <a:xfrm>
            <a:off x="6275388" y="1807436"/>
            <a:ext cx="5221289" cy="39631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0" name="Google Shape;250;p155"/>
          <p:cNvSpPr txBox="1"/>
          <p:nvPr>
            <p:ph idx="4" type="body"/>
          </p:nvPr>
        </p:nvSpPr>
        <p:spPr>
          <a:xfrm>
            <a:off x="695324" y="5772466"/>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1" name="Google Shape;251;p155"/>
          <p:cNvSpPr txBox="1"/>
          <p:nvPr>
            <p:ph idx="5" type="body"/>
          </p:nvPr>
        </p:nvSpPr>
        <p:spPr>
          <a:xfrm>
            <a:off x="6275388" y="5770562"/>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2" name="Google Shape;252;p15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53" name="Google Shape;253;p15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7015">
          <p15:clr>
            <a:srgbClr val="FBAE40"/>
          </p15:clr>
        </p15:guide>
        <p15:guide id="2" pos="665">
          <p15:clr>
            <a:srgbClr val="FBAE40"/>
          </p15:clr>
        </p15:guide>
        <p15:guide id="3" orient="horz" pos="1366">
          <p15:clr>
            <a:srgbClr val="FBAE40"/>
          </p15:clr>
        </p15:guide>
        <p15:guide id="4" orient="horz" pos="3407">
          <p15:clr>
            <a:srgbClr val="FBAE40"/>
          </p15:clr>
        </p15:guide>
        <p15:guide id="5" pos="3953">
          <p15:clr>
            <a:srgbClr val="FBAE40"/>
          </p15:clr>
        </p15:guide>
        <p15:guide id="6" pos="3727">
          <p15:clr>
            <a:srgbClr val="FBAE40"/>
          </p15:clr>
        </p15:guide>
        <p15:guide id="7" orient="horz" pos="1139">
          <p15:clr>
            <a:srgbClr val="FBAE40"/>
          </p15:clr>
        </p15:guide>
        <p15:guide id="8" pos="3500">
          <p15:clr>
            <a:srgbClr val="FBAE40"/>
          </p15:clr>
        </p15:guide>
        <p15:guide id="9" pos="41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aison">
  <p:cSld name="1_Comparaison">
    <p:spTree>
      <p:nvGrpSpPr>
        <p:cNvPr id="254" name="Shape 254"/>
        <p:cNvGrpSpPr/>
        <p:nvPr/>
      </p:nvGrpSpPr>
      <p:grpSpPr>
        <a:xfrm>
          <a:off x="0" y="0"/>
          <a:ext cx="0" cy="0"/>
          <a:chOff x="0" y="0"/>
          <a:chExt cx="0" cy="0"/>
        </a:xfrm>
      </p:grpSpPr>
      <p:sp>
        <p:nvSpPr>
          <p:cNvPr id="255" name="Google Shape;255;p156"/>
          <p:cNvSpPr/>
          <p:nvPr/>
        </p:nvSpPr>
        <p:spPr>
          <a:xfrm>
            <a:off x="695324" y="1808162"/>
            <a:ext cx="10440988" cy="39623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6" name="Google Shape;256;p156"/>
          <p:cNvSpPr txBox="1"/>
          <p:nvPr>
            <p:ph idx="1" type="body"/>
          </p:nvPr>
        </p:nvSpPr>
        <p:spPr>
          <a:xfrm>
            <a:off x="1055688" y="2168524"/>
            <a:ext cx="9720260" cy="32416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7" name="Google Shape;257;p156"/>
          <p:cNvSpPr txBox="1"/>
          <p:nvPr>
            <p:ph idx="2" type="body"/>
          </p:nvPr>
        </p:nvSpPr>
        <p:spPr>
          <a:xfrm>
            <a:off x="695326" y="728662"/>
            <a:ext cx="10440986" cy="902018"/>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ctr">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8" name="Google Shape;258;p156"/>
          <p:cNvSpPr txBox="1"/>
          <p:nvPr>
            <p:ph idx="3" type="body"/>
          </p:nvPr>
        </p:nvSpPr>
        <p:spPr>
          <a:xfrm>
            <a:off x="695324" y="5772466"/>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9" name="Google Shape;259;p15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60" name="Google Shape;260;p15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7015">
          <p15:clr>
            <a:srgbClr val="FBAE40"/>
          </p15:clr>
        </p15:guide>
        <p15:guide id="2" pos="665">
          <p15:clr>
            <a:srgbClr val="FBAE40"/>
          </p15:clr>
        </p15:guide>
        <p15:guide id="3" orient="horz" pos="1366">
          <p15:clr>
            <a:srgbClr val="FBAE40"/>
          </p15:clr>
        </p15:guide>
        <p15:guide id="4" orient="horz" pos="3407">
          <p15:clr>
            <a:srgbClr val="FBAE40"/>
          </p15:clr>
        </p15:guide>
        <p15:guide id="5" pos="3953">
          <p15:clr>
            <a:srgbClr val="FBAE40"/>
          </p15:clr>
        </p15:guide>
        <p15:guide id="6" pos="3727">
          <p15:clr>
            <a:srgbClr val="FBAE40"/>
          </p15:clr>
        </p15:guide>
        <p15:guide id="7" orient="horz" pos="1139">
          <p15:clr>
            <a:srgbClr val="FBAE40"/>
          </p15:clr>
        </p15:guide>
        <p15:guide id="8" pos="3500">
          <p15:clr>
            <a:srgbClr val="FBAE40"/>
          </p15:clr>
        </p15:guide>
        <p15:guide id="9" pos="41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aysage">
  <p:cSld name="Image format paysage">
    <p:spTree>
      <p:nvGrpSpPr>
        <p:cNvPr id="261" name="Shape 261"/>
        <p:cNvGrpSpPr/>
        <p:nvPr/>
      </p:nvGrpSpPr>
      <p:grpSpPr>
        <a:xfrm>
          <a:off x="0" y="0"/>
          <a:ext cx="0" cy="0"/>
          <a:chOff x="0" y="0"/>
          <a:chExt cx="0" cy="0"/>
        </a:xfrm>
      </p:grpSpPr>
      <p:sp>
        <p:nvSpPr>
          <p:cNvPr id="262" name="Google Shape;262;p157"/>
          <p:cNvSpPr/>
          <p:nvPr>
            <p:ph idx="2" type="pic"/>
          </p:nvPr>
        </p:nvSpPr>
        <p:spPr>
          <a:xfrm>
            <a:off x="-2" y="-2"/>
            <a:ext cx="7896227" cy="6489701"/>
          </a:xfrm>
          <a:prstGeom prst="rect">
            <a:avLst/>
          </a:prstGeom>
          <a:noFill/>
          <a:ln>
            <a:noFill/>
          </a:ln>
        </p:spPr>
      </p:sp>
      <p:sp>
        <p:nvSpPr>
          <p:cNvPr id="263" name="Google Shape;263;p157"/>
          <p:cNvSpPr txBox="1"/>
          <p:nvPr>
            <p:ph idx="1" type="body"/>
          </p:nvPr>
        </p:nvSpPr>
        <p:spPr>
          <a:xfrm>
            <a:off x="8435975" y="728661"/>
            <a:ext cx="3060700" cy="46811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4" name="Google Shape;264;p157"/>
          <p:cNvSpPr txBox="1"/>
          <p:nvPr>
            <p:ph idx="3" type="body"/>
          </p:nvPr>
        </p:nvSpPr>
        <p:spPr>
          <a:xfrm>
            <a:off x="8435973" y="5409801"/>
            <a:ext cx="3060701"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5" name="Google Shape;265;p15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66" name="Google Shape;266;p15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974">
          <p15:clr>
            <a:srgbClr val="FBAE40"/>
          </p15:clr>
        </p15:guide>
        <p15:guide id="2" pos="531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bg>
      <p:bgPr>
        <a:solidFill>
          <a:schemeClr val="lt2"/>
        </a:solidFill>
      </p:bgPr>
    </p:bg>
    <p:spTree>
      <p:nvGrpSpPr>
        <p:cNvPr id="34" name="Shape 34"/>
        <p:cNvGrpSpPr/>
        <p:nvPr/>
      </p:nvGrpSpPr>
      <p:grpSpPr>
        <a:xfrm>
          <a:off x="0" y="0"/>
          <a:ext cx="0" cy="0"/>
          <a:chOff x="0" y="0"/>
          <a:chExt cx="0" cy="0"/>
        </a:xfrm>
      </p:grpSpPr>
      <p:sp>
        <p:nvSpPr>
          <p:cNvPr id="35" name="Google Shape;35;p114"/>
          <p:cNvSpPr/>
          <p:nvPr/>
        </p:nvSpPr>
        <p:spPr>
          <a:xfrm>
            <a:off x="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 name="Google Shape;36;p114"/>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 name="Google Shape;37;p114"/>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ortrait">
  <p:cSld name="Image format portrait">
    <p:spTree>
      <p:nvGrpSpPr>
        <p:cNvPr id="267" name="Shape 267"/>
        <p:cNvGrpSpPr/>
        <p:nvPr/>
      </p:nvGrpSpPr>
      <p:grpSpPr>
        <a:xfrm>
          <a:off x="0" y="0"/>
          <a:ext cx="0" cy="0"/>
          <a:chOff x="0" y="0"/>
          <a:chExt cx="0" cy="0"/>
        </a:xfrm>
      </p:grpSpPr>
      <p:sp>
        <p:nvSpPr>
          <p:cNvPr id="268" name="Google Shape;268;p158"/>
          <p:cNvSpPr/>
          <p:nvPr>
            <p:ph idx="2" type="pic"/>
          </p:nvPr>
        </p:nvSpPr>
        <p:spPr>
          <a:xfrm>
            <a:off x="7175500" y="-1"/>
            <a:ext cx="5016499" cy="6489701"/>
          </a:xfrm>
          <a:prstGeom prst="rect">
            <a:avLst/>
          </a:prstGeom>
          <a:noFill/>
          <a:ln>
            <a:noFill/>
          </a:ln>
        </p:spPr>
      </p:sp>
      <p:sp>
        <p:nvSpPr>
          <p:cNvPr id="269" name="Google Shape;269;p158"/>
          <p:cNvSpPr txBox="1"/>
          <p:nvPr>
            <p:ph idx="1" type="body"/>
          </p:nvPr>
        </p:nvSpPr>
        <p:spPr>
          <a:xfrm>
            <a:off x="695325" y="728661"/>
            <a:ext cx="5940425" cy="46815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0" name="Google Shape;270;p158"/>
          <p:cNvSpPr txBox="1"/>
          <p:nvPr>
            <p:ph idx="3" type="body"/>
          </p:nvPr>
        </p:nvSpPr>
        <p:spPr>
          <a:xfrm>
            <a:off x="695325" y="5410199"/>
            <a:ext cx="5940425"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71" name="Google Shape;271;p15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72" name="Google Shape;272;p15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520">
          <p15:clr>
            <a:srgbClr val="FBAE40"/>
          </p15:clr>
        </p15:guide>
        <p15:guide id="2" pos="41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spTree>
      <p:nvGrpSpPr>
        <p:cNvPr id="278" name="Shape 278"/>
        <p:cNvGrpSpPr/>
        <p:nvPr/>
      </p:nvGrpSpPr>
      <p:grpSpPr>
        <a:xfrm>
          <a:off x="0" y="0"/>
          <a:ext cx="0" cy="0"/>
          <a:chOff x="0" y="0"/>
          <a:chExt cx="0" cy="0"/>
        </a:xfrm>
      </p:grpSpPr>
      <p:sp>
        <p:nvSpPr>
          <p:cNvPr id="279" name="Google Shape;279;p116"/>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11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11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282" name="Shape 282"/>
        <p:cNvGrpSpPr/>
        <p:nvPr/>
      </p:nvGrpSpPr>
      <p:grpSpPr>
        <a:xfrm>
          <a:off x="0" y="0"/>
          <a:ext cx="0" cy="0"/>
          <a:chOff x="0" y="0"/>
          <a:chExt cx="0" cy="0"/>
        </a:xfrm>
      </p:grpSpPr>
      <p:sp>
        <p:nvSpPr>
          <p:cNvPr id="283" name="Google Shape;283;p135"/>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13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13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vierge">
  <p:cSld name="Slide vierge">
    <p:spTree>
      <p:nvGrpSpPr>
        <p:cNvPr id="292" name="Shape 292"/>
        <p:cNvGrpSpPr/>
        <p:nvPr/>
      </p:nvGrpSpPr>
      <p:grpSpPr>
        <a:xfrm>
          <a:off x="0" y="0"/>
          <a:ext cx="0" cy="0"/>
          <a:chOff x="0" y="0"/>
          <a:chExt cx="0" cy="0"/>
        </a:xfrm>
      </p:grpSpPr>
      <p:sp>
        <p:nvSpPr>
          <p:cNvPr id="293" name="Google Shape;293;p11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294" name="Google Shape;294;p11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119"/>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119"/>
          <p:cNvSpPr txBox="1"/>
          <p:nvPr>
            <p:ph idx="1" type="body"/>
          </p:nvPr>
        </p:nvSpPr>
        <p:spPr>
          <a:xfrm>
            <a:off x="695325" y="1448663"/>
            <a:ext cx="5940425" cy="432031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Texte">
    <p:spTree>
      <p:nvGrpSpPr>
        <p:cNvPr id="297" name="Shape 297"/>
        <p:cNvGrpSpPr/>
        <p:nvPr/>
      </p:nvGrpSpPr>
      <p:grpSpPr>
        <a:xfrm>
          <a:off x="0" y="0"/>
          <a:ext cx="0" cy="0"/>
          <a:chOff x="0" y="0"/>
          <a:chExt cx="0" cy="0"/>
        </a:xfrm>
      </p:grpSpPr>
      <p:sp>
        <p:nvSpPr>
          <p:cNvPr id="298" name="Google Shape;298;p118"/>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9" name="Google Shape;299;p11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00" name="Google Shape;300;p11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bg>
      <p:bgPr>
        <a:solidFill>
          <a:schemeClr val="lt2"/>
        </a:solidFill>
      </p:bgPr>
    </p:bg>
    <p:spTree>
      <p:nvGrpSpPr>
        <p:cNvPr id="301" name="Shape 301"/>
        <p:cNvGrpSpPr/>
        <p:nvPr/>
      </p:nvGrpSpPr>
      <p:grpSpPr>
        <a:xfrm>
          <a:off x="0" y="0"/>
          <a:ext cx="0" cy="0"/>
          <a:chOff x="0" y="0"/>
          <a:chExt cx="0" cy="0"/>
        </a:xfrm>
      </p:grpSpPr>
      <p:sp>
        <p:nvSpPr>
          <p:cNvPr id="302" name="Google Shape;302;p120"/>
          <p:cNvSpPr/>
          <p:nvPr/>
        </p:nvSpPr>
        <p:spPr>
          <a:xfrm>
            <a:off x="0" y="0"/>
            <a:ext cx="6096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3" name="Google Shape;303;p120"/>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lvl1pPr indent="-228600" lvl="0" marL="457200" marR="0" rtl="0" algn="l">
              <a:lnSpc>
                <a:spcPct val="90000"/>
              </a:lnSpc>
              <a:spcBef>
                <a:spcPts val="100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indent="-228600" lvl="1" marL="914400" marR="0" rtl="0" algn="l">
              <a:lnSpc>
                <a:spcPct val="90000"/>
              </a:lnSpc>
              <a:spcBef>
                <a:spcPts val="500"/>
              </a:spcBef>
              <a:spcAft>
                <a:spcPts val="0"/>
              </a:spcAft>
              <a:buClr>
                <a:schemeClr val="accent1"/>
              </a:buClr>
              <a:buSzPts val="1400"/>
              <a:buFont typeface="Arial"/>
              <a:buNone/>
              <a:defRPr b="0" i="0" sz="1400" u="none" cap="none" strike="noStrike">
                <a:solidFill>
                  <a:schemeClr val="accent1"/>
                </a:solidFill>
                <a:latin typeface="Arial"/>
                <a:ea typeface="Arial"/>
                <a:cs typeface="Arial"/>
                <a:sym typeface="Arial"/>
              </a:defRPr>
            </a:lvl2pPr>
            <a:lvl3pPr indent="-228600" lvl="2" marL="1371600" marR="0" rtl="0" algn="l">
              <a:lnSpc>
                <a:spcPct val="90000"/>
              </a:lnSpc>
              <a:spcBef>
                <a:spcPts val="500"/>
              </a:spcBef>
              <a:spcAft>
                <a:spcPts val="0"/>
              </a:spcAft>
              <a:buClr>
                <a:srgbClr val="D3D3FF"/>
              </a:buClr>
              <a:buSzPts val="1200"/>
              <a:buFont typeface="Arial"/>
              <a:buNone/>
              <a:defRPr b="0" i="0" sz="1200" u="none" cap="none" strike="noStrike">
                <a:solidFill>
                  <a:srgbClr val="D3D3FF"/>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4" name="Google Shape;304;p120"/>
          <p:cNvSpPr/>
          <p:nvPr>
            <p:ph idx="2" type="pic"/>
          </p:nvPr>
        </p:nvSpPr>
        <p:spPr>
          <a:xfrm>
            <a:off x="0" y="0"/>
            <a:ext cx="6096000" cy="6858000"/>
          </a:xfrm>
          <a:prstGeom prst="rect">
            <a:avLst/>
          </a:prstGeom>
          <a:noFill/>
          <a:ln>
            <a:noFill/>
          </a:ln>
        </p:spPr>
      </p:sp>
    </p:spTree>
  </p:cSld>
  <p:clrMapOvr>
    <a:masterClrMapping/>
  </p:clrMapOvr>
  <p:extLst>
    <p:ext uri="{DCECCB84-F9BA-43D5-87BE-67443E8EF086}">
      <p15:sldGuideLst>
        <p15:guide id="1" pos="429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spTree>
      <p:nvGrpSpPr>
        <p:cNvPr id="305" name="Shape 305"/>
        <p:cNvGrpSpPr/>
        <p:nvPr/>
      </p:nvGrpSpPr>
      <p:grpSpPr>
        <a:xfrm>
          <a:off x="0" y="0"/>
          <a:ext cx="0" cy="0"/>
          <a:chOff x="0" y="0"/>
          <a:chExt cx="0" cy="0"/>
        </a:xfrm>
      </p:grpSpPr>
      <p:sp>
        <p:nvSpPr>
          <p:cNvPr id="306" name="Google Shape;306;p19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19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a:lvl1pPr>
            <a:lvl2pPr indent="0" lvl="1" marL="0" marR="0" algn="r">
              <a:lnSpc>
                <a:spcPct val="100000"/>
              </a:lnSpc>
              <a:spcBef>
                <a:spcPts val="0"/>
              </a:spcBef>
              <a:spcAft>
                <a:spcPts val="0"/>
              </a:spcAft>
              <a:buClr>
                <a:srgbClr val="000000"/>
              </a:buClr>
              <a:buSzPts val="1000"/>
              <a:buFont typeface="Arial"/>
              <a:buNone/>
              <a:defRPr/>
            </a:lvl2pPr>
            <a:lvl3pPr indent="0" lvl="2" marL="0" marR="0" algn="r">
              <a:lnSpc>
                <a:spcPct val="100000"/>
              </a:lnSpc>
              <a:spcBef>
                <a:spcPts val="0"/>
              </a:spcBef>
              <a:spcAft>
                <a:spcPts val="0"/>
              </a:spcAft>
              <a:buClr>
                <a:srgbClr val="000000"/>
              </a:buClr>
              <a:buSzPts val="1000"/>
              <a:buFont typeface="Arial"/>
              <a:buNone/>
              <a:defRPr/>
            </a:lvl3pPr>
            <a:lvl4pPr indent="0" lvl="3" marL="0" marR="0" algn="r">
              <a:lnSpc>
                <a:spcPct val="100000"/>
              </a:lnSpc>
              <a:spcBef>
                <a:spcPts val="0"/>
              </a:spcBef>
              <a:spcAft>
                <a:spcPts val="0"/>
              </a:spcAft>
              <a:buClr>
                <a:srgbClr val="000000"/>
              </a:buClr>
              <a:buSzPts val="1000"/>
              <a:buFont typeface="Arial"/>
              <a:buNone/>
              <a:defRPr/>
            </a:lvl4pPr>
            <a:lvl5pPr indent="0" lvl="4" marL="0" marR="0" algn="r">
              <a:lnSpc>
                <a:spcPct val="100000"/>
              </a:lnSpc>
              <a:spcBef>
                <a:spcPts val="0"/>
              </a:spcBef>
              <a:spcAft>
                <a:spcPts val="0"/>
              </a:spcAft>
              <a:buClr>
                <a:srgbClr val="000000"/>
              </a:buClr>
              <a:buSzPts val="1000"/>
              <a:buFont typeface="Arial"/>
              <a:buNone/>
              <a:defRPr/>
            </a:lvl5pPr>
            <a:lvl6pPr indent="0" lvl="5" marL="0" marR="0" algn="r">
              <a:lnSpc>
                <a:spcPct val="100000"/>
              </a:lnSpc>
              <a:spcBef>
                <a:spcPts val="0"/>
              </a:spcBef>
              <a:spcAft>
                <a:spcPts val="0"/>
              </a:spcAft>
              <a:buClr>
                <a:srgbClr val="000000"/>
              </a:buClr>
              <a:buSzPts val="1000"/>
              <a:buFont typeface="Arial"/>
              <a:buNone/>
              <a:defRPr/>
            </a:lvl6pPr>
            <a:lvl7pPr indent="0" lvl="6" marL="0" marR="0" algn="r">
              <a:lnSpc>
                <a:spcPct val="100000"/>
              </a:lnSpc>
              <a:spcBef>
                <a:spcPts val="0"/>
              </a:spcBef>
              <a:spcAft>
                <a:spcPts val="0"/>
              </a:spcAft>
              <a:buClr>
                <a:srgbClr val="000000"/>
              </a:buClr>
              <a:buSzPts val="1000"/>
              <a:buFont typeface="Arial"/>
              <a:buNone/>
              <a:defRPr/>
            </a:lvl7pPr>
            <a:lvl8pPr indent="0" lvl="7" marL="0" marR="0" algn="r">
              <a:lnSpc>
                <a:spcPct val="100000"/>
              </a:lnSpc>
              <a:spcBef>
                <a:spcPts val="0"/>
              </a:spcBef>
              <a:spcAft>
                <a:spcPts val="0"/>
              </a:spcAft>
              <a:buClr>
                <a:srgbClr val="000000"/>
              </a:buClr>
              <a:buSzPts val="1000"/>
              <a:buFont typeface="Arial"/>
              <a:buNone/>
              <a:defRPr/>
            </a:lvl8pPr>
            <a:lvl9pPr indent="0" lvl="8" marL="0" marR="0" algn="r">
              <a:lnSpc>
                <a:spcPct val="100000"/>
              </a:lnSpc>
              <a:spcBef>
                <a:spcPts val="0"/>
              </a:spcBef>
              <a:spcAft>
                <a:spcPts val="0"/>
              </a:spcAft>
              <a:buClr>
                <a:srgbClr val="000000"/>
              </a:buClr>
              <a:buSzPts val="1000"/>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308" name="Google Shape;308;p191"/>
          <p:cNvSpPr txBox="1"/>
          <p:nvPr>
            <p:ph idx="1" type="body"/>
          </p:nvPr>
        </p:nvSpPr>
        <p:spPr>
          <a:xfrm>
            <a:off x="695325" y="406371"/>
            <a:ext cx="8473389" cy="35601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2400"/>
              <a:buFont typeface="Arial"/>
              <a:buNone/>
              <a:defRPr b="1" i="0" sz="2400" u="none" cap="none" strike="noStrike">
                <a:solidFill>
                  <a:schemeClr val="dk2"/>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309" name="Shape 309"/>
        <p:cNvGrpSpPr/>
        <p:nvPr/>
      </p:nvGrpSpPr>
      <p:grpSpPr>
        <a:xfrm>
          <a:off x="0" y="0"/>
          <a:ext cx="0" cy="0"/>
          <a:chOff x="0" y="0"/>
          <a:chExt cx="0" cy="0"/>
        </a:xfrm>
      </p:grpSpPr>
      <p:sp>
        <p:nvSpPr>
          <p:cNvPr id="310" name="Google Shape;310;p13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11" name="Google Shape;311;p139"/>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2" name="Google Shape;312;p13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139"/>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4" name="Google Shape;314;p139"/>
          <p:cNvSpPr txBox="1"/>
          <p:nvPr>
            <p:ph idx="3" type="body"/>
          </p:nvPr>
        </p:nvSpPr>
        <p:spPr>
          <a:xfrm>
            <a:off x="8256675" y="1272538"/>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5" name="Google Shape;315;p139"/>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éroulé">
  <p:cSld name="Déroulé">
    <p:spTree>
      <p:nvGrpSpPr>
        <p:cNvPr id="316" name="Shape 316"/>
        <p:cNvGrpSpPr/>
        <p:nvPr/>
      </p:nvGrpSpPr>
      <p:grpSpPr>
        <a:xfrm>
          <a:off x="0" y="0"/>
          <a:ext cx="0" cy="0"/>
          <a:chOff x="0" y="0"/>
          <a:chExt cx="0" cy="0"/>
        </a:xfrm>
      </p:grpSpPr>
      <p:sp>
        <p:nvSpPr>
          <p:cNvPr id="317" name="Google Shape;317;p140"/>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9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8" name="Google Shape;318;p14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19" name="Google Shape;319;p14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140"/>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1" name="Google Shape;321;p140"/>
          <p:cNvSpPr txBox="1"/>
          <p:nvPr>
            <p:ph idx="3" type="body"/>
          </p:nvPr>
        </p:nvSpPr>
        <p:spPr>
          <a:xfrm>
            <a:off x="825667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2" name="Google Shape;322;p140"/>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quipe">
  <p:cSld name="Equipe">
    <p:bg>
      <p:bgPr>
        <a:solidFill>
          <a:schemeClr val="lt1"/>
        </a:solidFill>
      </p:bgPr>
    </p:bg>
    <p:spTree>
      <p:nvGrpSpPr>
        <p:cNvPr id="323" name="Shape 323"/>
        <p:cNvGrpSpPr/>
        <p:nvPr/>
      </p:nvGrpSpPr>
      <p:grpSpPr>
        <a:xfrm>
          <a:off x="0" y="0"/>
          <a:ext cx="0" cy="0"/>
          <a:chOff x="0" y="0"/>
          <a:chExt cx="0" cy="0"/>
        </a:xfrm>
      </p:grpSpPr>
      <p:sp>
        <p:nvSpPr>
          <p:cNvPr id="324" name="Google Shape;324;p141"/>
          <p:cNvSpPr/>
          <p:nvPr>
            <p:ph idx="2" type="pic"/>
          </p:nvPr>
        </p:nvSpPr>
        <p:spPr>
          <a:xfrm>
            <a:off x="695325" y="1621990"/>
            <a:ext cx="1079500" cy="1080000"/>
          </a:xfrm>
          <a:prstGeom prst="ellipse">
            <a:avLst/>
          </a:prstGeom>
          <a:noFill/>
          <a:ln>
            <a:noFill/>
          </a:ln>
        </p:spPr>
      </p:sp>
      <p:sp>
        <p:nvSpPr>
          <p:cNvPr id="325" name="Google Shape;325;p141"/>
          <p:cNvSpPr/>
          <p:nvPr>
            <p:ph idx="3" type="pic"/>
          </p:nvPr>
        </p:nvSpPr>
        <p:spPr>
          <a:xfrm>
            <a:off x="695325" y="4490855"/>
            <a:ext cx="1079500" cy="1080000"/>
          </a:xfrm>
          <a:prstGeom prst="ellipse">
            <a:avLst/>
          </a:prstGeom>
          <a:noFill/>
          <a:ln>
            <a:noFill/>
          </a:ln>
        </p:spPr>
      </p:sp>
      <p:sp>
        <p:nvSpPr>
          <p:cNvPr id="326" name="Google Shape;326;p141"/>
          <p:cNvSpPr txBox="1"/>
          <p:nvPr>
            <p:ph idx="1" type="body"/>
          </p:nvPr>
        </p:nvSpPr>
        <p:spPr>
          <a:xfrm>
            <a:off x="2135188"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7" name="Google Shape;327;p141"/>
          <p:cNvSpPr/>
          <p:nvPr>
            <p:ph idx="4" type="pic"/>
          </p:nvPr>
        </p:nvSpPr>
        <p:spPr>
          <a:xfrm>
            <a:off x="6096000" y="1621990"/>
            <a:ext cx="1079500" cy="1080000"/>
          </a:xfrm>
          <a:prstGeom prst="ellipse">
            <a:avLst/>
          </a:prstGeom>
          <a:noFill/>
          <a:ln>
            <a:noFill/>
          </a:ln>
        </p:spPr>
      </p:sp>
      <p:sp>
        <p:nvSpPr>
          <p:cNvPr id="328" name="Google Shape;328;p141"/>
          <p:cNvSpPr/>
          <p:nvPr>
            <p:ph idx="5" type="pic"/>
          </p:nvPr>
        </p:nvSpPr>
        <p:spPr>
          <a:xfrm>
            <a:off x="6096000" y="4490855"/>
            <a:ext cx="1079500" cy="1080000"/>
          </a:xfrm>
          <a:prstGeom prst="ellipse">
            <a:avLst/>
          </a:prstGeom>
          <a:noFill/>
          <a:ln>
            <a:noFill/>
          </a:ln>
        </p:spPr>
      </p:sp>
      <p:sp>
        <p:nvSpPr>
          <p:cNvPr id="329" name="Google Shape;329;p141"/>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141"/>
          <p:cNvSpPr/>
          <p:nvPr>
            <p:ph idx="6" type="pic"/>
          </p:nvPr>
        </p:nvSpPr>
        <p:spPr>
          <a:xfrm>
            <a:off x="695325" y="3055672"/>
            <a:ext cx="1079500" cy="1080000"/>
          </a:xfrm>
          <a:prstGeom prst="ellipse">
            <a:avLst/>
          </a:prstGeom>
          <a:noFill/>
          <a:ln>
            <a:noFill/>
          </a:ln>
        </p:spPr>
      </p:sp>
      <p:sp>
        <p:nvSpPr>
          <p:cNvPr id="331" name="Google Shape;331;p141"/>
          <p:cNvSpPr/>
          <p:nvPr>
            <p:ph idx="7" type="pic"/>
          </p:nvPr>
        </p:nvSpPr>
        <p:spPr>
          <a:xfrm>
            <a:off x="6096000" y="3055672"/>
            <a:ext cx="1079500" cy="1080000"/>
          </a:xfrm>
          <a:prstGeom prst="ellipse">
            <a:avLst/>
          </a:prstGeom>
          <a:noFill/>
          <a:ln>
            <a:noFill/>
          </a:ln>
        </p:spPr>
      </p:sp>
      <p:sp>
        <p:nvSpPr>
          <p:cNvPr id="332" name="Google Shape;332;p14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33" name="Google Shape;333;p141"/>
          <p:cNvSpPr txBox="1"/>
          <p:nvPr>
            <p:ph idx="8" type="body"/>
          </p:nvPr>
        </p:nvSpPr>
        <p:spPr>
          <a:xfrm>
            <a:off x="2135188"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4" name="Google Shape;334;p141"/>
          <p:cNvSpPr txBox="1"/>
          <p:nvPr>
            <p:ph idx="9" type="body"/>
          </p:nvPr>
        </p:nvSpPr>
        <p:spPr>
          <a:xfrm>
            <a:off x="2135188"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5" name="Google Shape;335;p141"/>
          <p:cNvSpPr txBox="1"/>
          <p:nvPr>
            <p:ph idx="13" type="body"/>
          </p:nvPr>
        </p:nvSpPr>
        <p:spPr>
          <a:xfrm>
            <a:off x="7535863" y="1621989"/>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6" name="Google Shape;336;p141"/>
          <p:cNvSpPr txBox="1"/>
          <p:nvPr>
            <p:ph idx="14" type="body"/>
          </p:nvPr>
        </p:nvSpPr>
        <p:spPr>
          <a:xfrm>
            <a:off x="7535863" y="4490855"/>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7" name="Google Shape;337;p141"/>
          <p:cNvSpPr txBox="1"/>
          <p:nvPr>
            <p:ph idx="15" type="body"/>
          </p:nvPr>
        </p:nvSpPr>
        <p:spPr>
          <a:xfrm>
            <a:off x="7535863" y="3047903"/>
            <a:ext cx="3600449" cy="1080000"/>
          </a:xfrm>
          <a:prstGeom prst="rect">
            <a:avLst/>
          </a:prstGeom>
          <a:noFill/>
          <a:ln>
            <a:noFill/>
          </a:ln>
        </p:spPr>
        <p:txBody>
          <a:bodyPr anchorCtr="0" anchor="ctr" bIns="0" lIns="0" spcFirstLastPara="1" rIns="0" wrap="square" tIns="0">
            <a:noAutofit/>
          </a:bodyPr>
          <a:lstStyle>
            <a:lvl1pPr indent="-228600" lvl="0" marL="457200" marR="0" rtl="0" algn="l">
              <a:lnSpc>
                <a:spcPct val="110000"/>
              </a:lnSpc>
              <a:spcBef>
                <a:spcPts val="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1pPr>
            <a:lvl2pPr indent="-228600" lvl="1" marL="914400" marR="0" rtl="0" algn="l">
              <a:lnSpc>
                <a:spcPct val="110000"/>
              </a:lnSpc>
              <a:spcBef>
                <a:spcPts val="0"/>
              </a:spcBef>
              <a:spcAft>
                <a:spcPts val="0"/>
              </a:spcAft>
              <a:buClr>
                <a:schemeClr val="accent2"/>
              </a:buClr>
              <a:buSzPts val="1200"/>
              <a:buFont typeface="Arial"/>
              <a:buNone/>
              <a:defRPr b="1" i="0" sz="1200" u="none" cap="none" strike="noStrike">
                <a:solidFill>
                  <a:schemeClr val="accent2"/>
                </a:solidFill>
                <a:latin typeface="Arial"/>
                <a:ea typeface="Arial"/>
                <a:cs typeface="Arial"/>
                <a:sym typeface="Arial"/>
              </a:defRPr>
            </a:lvl2pPr>
            <a:lvl3pPr indent="-228600" lvl="2" marL="1371600" marR="0" rtl="0" algn="l">
              <a:lnSpc>
                <a:spcPct val="110000"/>
              </a:lnSpc>
              <a:spcBef>
                <a:spcPts val="0"/>
              </a:spcBef>
              <a:spcAft>
                <a:spcPts val="0"/>
              </a:spcAft>
              <a:buClr>
                <a:schemeClr val="lt2"/>
              </a:buClr>
              <a:buSzPts val="1200"/>
              <a:buFont typeface="Arial"/>
              <a:buNone/>
              <a:defRPr b="0" i="1" sz="1200" u="none" cap="none" strike="noStrike">
                <a:solidFill>
                  <a:schemeClr val="lt2"/>
                </a:solidFill>
                <a:latin typeface="Arial"/>
                <a:ea typeface="Arial"/>
                <a:cs typeface="Arial"/>
                <a:sym typeface="Arial"/>
              </a:defRPr>
            </a:lvl3pPr>
            <a:lvl4pPr indent="-228600" lvl="3" marL="18288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8" name="Google Shape;338;p14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1118">
          <p15:clr>
            <a:srgbClr val="FBAE40"/>
          </p15:clr>
        </p15:guide>
        <p15:guide id="2" pos="1345">
          <p15:clr>
            <a:srgbClr val="FBAE40"/>
          </p15:clr>
        </p15:guide>
        <p15:guide id="3" pos="3840">
          <p15:clr>
            <a:srgbClr val="FBAE40"/>
          </p15:clr>
        </p15:guide>
        <p15:guide id="4" pos="4747">
          <p15:clr>
            <a:srgbClr val="FBAE40"/>
          </p15:clr>
        </p15:guide>
        <p15:guide id="5" pos="45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spTree>
      <p:nvGrpSpPr>
        <p:cNvPr id="38" name="Shape 38"/>
        <p:cNvGrpSpPr/>
        <p:nvPr/>
      </p:nvGrpSpPr>
      <p:grpSpPr>
        <a:xfrm>
          <a:off x="0" y="0"/>
          <a:ext cx="0" cy="0"/>
          <a:chOff x="0" y="0"/>
          <a:chExt cx="0" cy="0"/>
        </a:xfrm>
      </p:grpSpPr>
      <p:sp>
        <p:nvSpPr>
          <p:cNvPr id="39" name="Google Shape;39;p12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2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41" name="Google Shape;41;p121"/>
          <p:cNvSpPr txBox="1"/>
          <p:nvPr>
            <p:ph idx="1" type="body"/>
          </p:nvPr>
        </p:nvSpPr>
        <p:spPr>
          <a:xfrm>
            <a:off x="695325" y="406371"/>
            <a:ext cx="8473389" cy="35601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1">
  <p:cSld name="Figure simple 1">
    <p:spTree>
      <p:nvGrpSpPr>
        <p:cNvPr id="339" name="Shape 339"/>
        <p:cNvGrpSpPr/>
        <p:nvPr/>
      </p:nvGrpSpPr>
      <p:grpSpPr>
        <a:xfrm>
          <a:off x="0" y="0"/>
          <a:ext cx="0" cy="0"/>
          <a:chOff x="0" y="0"/>
          <a:chExt cx="0" cy="0"/>
        </a:xfrm>
      </p:grpSpPr>
      <p:sp>
        <p:nvSpPr>
          <p:cNvPr id="340" name="Google Shape;340;p142"/>
          <p:cNvSpPr/>
          <p:nvPr/>
        </p:nvSpPr>
        <p:spPr>
          <a:xfrm>
            <a:off x="695325" y="729932"/>
            <a:ext cx="7200900" cy="5039041"/>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142"/>
          <p:cNvSpPr txBox="1"/>
          <p:nvPr>
            <p:ph idx="1" type="body"/>
          </p:nvPr>
        </p:nvSpPr>
        <p:spPr>
          <a:xfrm>
            <a:off x="1055688" y="1089027"/>
            <a:ext cx="6480176" cy="431908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2" name="Google Shape;342;p142"/>
          <p:cNvSpPr txBox="1"/>
          <p:nvPr>
            <p:ph idx="2" type="body"/>
          </p:nvPr>
        </p:nvSpPr>
        <p:spPr>
          <a:xfrm>
            <a:off x="8256588" y="5408110"/>
            <a:ext cx="3240086" cy="358775"/>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3" name="Google Shape;343;p142"/>
          <p:cNvSpPr txBox="1"/>
          <p:nvPr>
            <p:ph idx="3" type="body"/>
          </p:nvPr>
        </p:nvSpPr>
        <p:spPr>
          <a:xfrm>
            <a:off x="8256589" y="728661"/>
            <a:ext cx="3240086" cy="4679449"/>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4" name="Google Shape;344;p14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45" name="Google Shape;345;p14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974">
          <p15:clr>
            <a:srgbClr val="FBAE40"/>
          </p15:clr>
        </p15:guide>
        <p15:guide id="2" pos="5201">
          <p15:clr>
            <a:srgbClr val="FBAE40"/>
          </p15:clr>
        </p15:guide>
        <p15:guide id="3" pos="665">
          <p15:clr>
            <a:srgbClr val="FBAE40"/>
          </p15:clr>
        </p15:guide>
        <p15:guide id="4" pos="4747">
          <p15:clr>
            <a:srgbClr val="FBAE40"/>
          </p15:clr>
        </p15:guide>
        <p15:guide id="5" orient="horz" pos="686">
          <p15:clr>
            <a:srgbClr val="FBAE40"/>
          </p15:clr>
        </p15:guide>
        <p15:guide id="6" orient="horz" pos="340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gure simple 2">
  <p:cSld name="Figure simple 2">
    <p:spTree>
      <p:nvGrpSpPr>
        <p:cNvPr id="346" name="Shape 346"/>
        <p:cNvGrpSpPr/>
        <p:nvPr/>
      </p:nvGrpSpPr>
      <p:grpSpPr>
        <a:xfrm>
          <a:off x="0" y="0"/>
          <a:ext cx="0" cy="0"/>
          <a:chOff x="0" y="0"/>
          <a:chExt cx="0" cy="0"/>
        </a:xfrm>
      </p:grpSpPr>
      <p:sp>
        <p:nvSpPr>
          <p:cNvPr id="347" name="Google Shape;347;p143"/>
          <p:cNvSpPr/>
          <p:nvPr/>
        </p:nvSpPr>
        <p:spPr>
          <a:xfrm>
            <a:off x="4295775" y="729932"/>
            <a:ext cx="7200900" cy="5039043"/>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8" name="Google Shape;348;p143"/>
          <p:cNvSpPr txBox="1"/>
          <p:nvPr>
            <p:ph idx="1" type="body"/>
          </p:nvPr>
        </p:nvSpPr>
        <p:spPr>
          <a:xfrm>
            <a:off x="4656138" y="1090298"/>
            <a:ext cx="6480176" cy="4318315"/>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9" name="Google Shape;349;p143"/>
          <p:cNvSpPr txBox="1"/>
          <p:nvPr>
            <p:ph idx="2" type="body"/>
          </p:nvPr>
        </p:nvSpPr>
        <p:spPr>
          <a:xfrm>
            <a:off x="695325" y="5408613"/>
            <a:ext cx="3240088"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0" name="Google Shape;350;p143"/>
          <p:cNvSpPr txBox="1"/>
          <p:nvPr>
            <p:ph idx="3" type="body"/>
          </p:nvPr>
        </p:nvSpPr>
        <p:spPr>
          <a:xfrm>
            <a:off x="695325" y="729932"/>
            <a:ext cx="3240088" cy="4678681"/>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1" name="Google Shape;351;p14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52" name="Google Shape;352;p14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2933">
          <p15:clr>
            <a:srgbClr val="FBAE40"/>
          </p15:clr>
        </p15:guide>
        <p15:guide id="2" pos="7015">
          <p15:clr>
            <a:srgbClr val="FBAE40"/>
          </p15:clr>
        </p15:guide>
        <p15:guide id="3" pos="2479">
          <p15:clr>
            <a:srgbClr val="FBAE40"/>
          </p15:clr>
        </p15:guide>
        <p15:guide id="4" pos="2706">
          <p15:clr>
            <a:srgbClr val="FBAE40"/>
          </p15:clr>
        </p15:guide>
        <p15:guide id="5" orient="horz" pos="686">
          <p15:clr>
            <a:srgbClr val="FBAE40"/>
          </p15:clr>
        </p15:guide>
        <p15:guide id="6" orient="horz" pos="340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p:cSld name="Comparaison">
    <p:spTree>
      <p:nvGrpSpPr>
        <p:cNvPr id="353" name="Shape 353"/>
        <p:cNvGrpSpPr/>
        <p:nvPr/>
      </p:nvGrpSpPr>
      <p:grpSpPr>
        <a:xfrm>
          <a:off x="0" y="0"/>
          <a:ext cx="0" cy="0"/>
          <a:chOff x="0" y="0"/>
          <a:chExt cx="0" cy="0"/>
        </a:xfrm>
      </p:grpSpPr>
      <p:sp>
        <p:nvSpPr>
          <p:cNvPr id="354" name="Google Shape;354;p144"/>
          <p:cNvSpPr/>
          <p:nvPr/>
        </p:nvSpPr>
        <p:spPr>
          <a:xfrm>
            <a:off x="695324" y="1808162"/>
            <a:ext cx="5221289" cy="39623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5" name="Google Shape;355;p144"/>
          <p:cNvSpPr txBox="1"/>
          <p:nvPr>
            <p:ph idx="1" type="body"/>
          </p:nvPr>
        </p:nvSpPr>
        <p:spPr>
          <a:xfrm>
            <a:off x="1055688" y="2168524"/>
            <a:ext cx="4500562" cy="32416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6" name="Google Shape;356;p144"/>
          <p:cNvSpPr txBox="1"/>
          <p:nvPr>
            <p:ph idx="2" type="body"/>
          </p:nvPr>
        </p:nvSpPr>
        <p:spPr>
          <a:xfrm>
            <a:off x="6635750" y="2168116"/>
            <a:ext cx="4500563" cy="324208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E9E9E9"/>
              </a:buClr>
              <a:buSzPts val="1400"/>
              <a:buFont typeface="Arial"/>
              <a:buNone/>
              <a:defRPr b="0" i="0" sz="1400" u="none" cap="none" strike="noStrike">
                <a:solidFill>
                  <a:srgbClr val="E9E9E9"/>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7" name="Google Shape;357;p144"/>
          <p:cNvSpPr txBox="1"/>
          <p:nvPr>
            <p:ph idx="3" type="body"/>
          </p:nvPr>
        </p:nvSpPr>
        <p:spPr>
          <a:xfrm>
            <a:off x="695326" y="728662"/>
            <a:ext cx="6480174" cy="902018"/>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8" name="Google Shape;358;p144"/>
          <p:cNvSpPr/>
          <p:nvPr/>
        </p:nvSpPr>
        <p:spPr>
          <a:xfrm>
            <a:off x="6275388" y="1807436"/>
            <a:ext cx="5221289" cy="3963199"/>
          </a:xfrm>
          <a:prstGeom prst="rect">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9" name="Google Shape;359;p144"/>
          <p:cNvSpPr txBox="1"/>
          <p:nvPr>
            <p:ph idx="4" type="body"/>
          </p:nvPr>
        </p:nvSpPr>
        <p:spPr>
          <a:xfrm>
            <a:off x="695324" y="5772466"/>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0" name="Google Shape;360;p144"/>
          <p:cNvSpPr txBox="1"/>
          <p:nvPr>
            <p:ph idx="5" type="body"/>
          </p:nvPr>
        </p:nvSpPr>
        <p:spPr>
          <a:xfrm>
            <a:off x="6275388" y="5770562"/>
            <a:ext cx="3060699"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1" name="Google Shape;361;p14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62" name="Google Shape;362;p14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7015">
          <p15:clr>
            <a:srgbClr val="FBAE40"/>
          </p15:clr>
        </p15:guide>
        <p15:guide id="2" pos="665">
          <p15:clr>
            <a:srgbClr val="FBAE40"/>
          </p15:clr>
        </p15:guide>
        <p15:guide id="3" orient="horz" pos="1366">
          <p15:clr>
            <a:srgbClr val="FBAE40"/>
          </p15:clr>
        </p15:guide>
        <p15:guide id="4" orient="horz" pos="3407">
          <p15:clr>
            <a:srgbClr val="FBAE40"/>
          </p15:clr>
        </p15:guide>
        <p15:guide id="5" pos="3953">
          <p15:clr>
            <a:srgbClr val="FBAE40"/>
          </p15:clr>
        </p15:guide>
        <p15:guide id="6" pos="3727">
          <p15:clr>
            <a:srgbClr val="FBAE40"/>
          </p15:clr>
        </p15:guide>
        <p15:guide id="7" orient="horz" pos="1139">
          <p15:clr>
            <a:srgbClr val="FBAE40"/>
          </p15:clr>
        </p15:guide>
        <p15:guide id="8" pos="3500">
          <p15:clr>
            <a:srgbClr val="FBAE40"/>
          </p15:clr>
        </p15:guide>
        <p15:guide id="9" pos="41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aysage">
  <p:cSld name="Image format paysage">
    <p:spTree>
      <p:nvGrpSpPr>
        <p:cNvPr id="363" name="Shape 363"/>
        <p:cNvGrpSpPr/>
        <p:nvPr/>
      </p:nvGrpSpPr>
      <p:grpSpPr>
        <a:xfrm>
          <a:off x="0" y="0"/>
          <a:ext cx="0" cy="0"/>
          <a:chOff x="0" y="0"/>
          <a:chExt cx="0" cy="0"/>
        </a:xfrm>
      </p:grpSpPr>
      <p:sp>
        <p:nvSpPr>
          <p:cNvPr id="364" name="Google Shape;364;p145"/>
          <p:cNvSpPr/>
          <p:nvPr>
            <p:ph idx="2" type="pic"/>
          </p:nvPr>
        </p:nvSpPr>
        <p:spPr>
          <a:xfrm>
            <a:off x="-2" y="-2"/>
            <a:ext cx="7896227" cy="6489701"/>
          </a:xfrm>
          <a:prstGeom prst="rect">
            <a:avLst/>
          </a:prstGeom>
          <a:noFill/>
          <a:ln>
            <a:noFill/>
          </a:ln>
        </p:spPr>
      </p:sp>
      <p:sp>
        <p:nvSpPr>
          <p:cNvPr id="365" name="Google Shape;365;p145"/>
          <p:cNvSpPr txBox="1"/>
          <p:nvPr>
            <p:ph idx="1" type="body"/>
          </p:nvPr>
        </p:nvSpPr>
        <p:spPr>
          <a:xfrm>
            <a:off x="8435975" y="728661"/>
            <a:ext cx="3060700" cy="46811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6" name="Google Shape;366;p145"/>
          <p:cNvSpPr txBox="1"/>
          <p:nvPr>
            <p:ph idx="3" type="body"/>
          </p:nvPr>
        </p:nvSpPr>
        <p:spPr>
          <a:xfrm>
            <a:off x="8435973" y="5409801"/>
            <a:ext cx="3060701"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67" name="Google Shape;367;p14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68" name="Google Shape;368;p14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974">
          <p15:clr>
            <a:srgbClr val="FBAE40"/>
          </p15:clr>
        </p15:guide>
        <p15:guide id="2" pos="531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format portrait">
  <p:cSld name="Image format portrait">
    <p:spTree>
      <p:nvGrpSpPr>
        <p:cNvPr id="369" name="Shape 369"/>
        <p:cNvGrpSpPr/>
        <p:nvPr/>
      </p:nvGrpSpPr>
      <p:grpSpPr>
        <a:xfrm>
          <a:off x="0" y="0"/>
          <a:ext cx="0" cy="0"/>
          <a:chOff x="0" y="0"/>
          <a:chExt cx="0" cy="0"/>
        </a:xfrm>
      </p:grpSpPr>
      <p:sp>
        <p:nvSpPr>
          <p:cNvPr id="370" name="Google Shape;370;p146"/>
          <p:cNvSpPr/>
          <p:nvPr>
            <p:ph idx="2" type="pic"/>
          </p:nvPr>
        </p:nvSpPr>
        <p:spPr>
          <a:xfrm>
            <a:off x="7175500" y="-1"/>
            <a:ext cx="5016499" cy="6489701"/>
          </a:xfrm>
          <a:prstGeom prst="rect">
            <a:avLst/>
          </a:prstGeom>
          <a:noFill/>
          <a:ln>
            <a:noFill/>
          </a:ln>
        </p:spPr>
      </p:sp>
      <p:sp>
        <p:nvSpPr>
          <p:cNvPr id="371" name="Google Shape;371;p146"/>
          <p:cNvSpPr txBox="1"/>
          <p:nvPr>
            <p:ph idx="1" type="body"/>
          </p:nvPr>
        </p:nvSpPr>
        <p:spPr>
          <a:xfrm>
            <a:off x="695325" y="728661"/>
            <a:ext cx="5940425" cy="46815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2" name="Google Shape;372;p146"/>
          <p:cNvSpPr txBox="1"/>
          <p:nvPr>
            <p:ph idx="3" type="body"/>
          </p:nvPr>
        </p:nvSpPr>
        <p:spPr>
          <a:xfrm>
            <a:off x="695325" y="5410199"/>
            <a:ext cx="5940425" cy="358776"/>
          </a:xfrm>
          <a:prstGeom prst="rect">
            <a:avLst/>
          </a:prstGeom>
          <a:noFill/>
          <a:ln>
            <a:noFill/>
          </a:ln>
        </p:spPr>
        <p:txBody>
          <a:bodyPr anchorCtr="0" anchor="b" bIns="0" lIns="0" spcFirstLastPara="1" rIns="0" wrap="square" tIns="0">
            <a:noAutofit/>
          </a:bodyPr>
          <a:lstStyle>
            <a:lvl1pPr indent="-228600" lvl="0" marL="457200" marR="0" rtl="0" algn="l">
              <a:lnSpc>
                <a:spcPct val="100000"/>
              </a:lnSpc>
              <a:spcBef>
                <a:spcPts val="1200"/>
              </a:spcBef>
              <a:spcAft>
                <a:spcPts val="0"/>
              </a:spcAft>
              <a:buClr>
                <a:srgbClr val="7F7F7F"/>
              </a:buClr>
              <a:buSzPts val="900"/>
              <a:buFont typeface="Arial"/>
              <a:buNone/>
              <a:defRPr b="0" i="0" sz="900" u="none" cap="none" strike="noStrike">
                <a:solidFill>
                  <a:srgbClr val="7F7F7F"/>
                </a:solidFill>
                <a:latin typeface="Arial"/>
                <a:ea typeface="Arial"/>
                <a:cs typeface="Arial"/>
                <a:sym typeface="Arial"/>
              </a:defRPr>
            </a:lvl1pPr>
            <a:lvl2pPr indent="-228600" lvl="1" marL="914400" marR="0" rtl="0" algn="r">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00000"/>
              </a:lnSpc>
              <a:spcBef>
                <a:spcPts val="12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3pPr>
            <a:lvl4pPr indent="-317500" lvl="3" marL="1828800" marR="0" rtl="0" algn="l">
              <a:lnSpc>
                <a:spcPct val="100000"/>
              </a:lnSpc>
              <a:spcBef>
                <a:spcPts val="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400"/>
              <a:buFont typeface="Arial"/>
              <a:buNone/>
              <a:defRPr b="0" i="0" sz="14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73" name="Google Shape;373;p14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374" name="Google Shape;374;p14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extLst>
    <p:ext uri="{DCECCB84-F9BA-43D5-87BE-67443E8EF086}">
      <p15:sldGuideLst>
        <p15:guide id="1" pos="4520">
          <p15:clr>
            <a:srgbClr val="FBAE40"/>
          </p15:clr>
        </p15:guide>
        <p15:guide id="2" pos="41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vierge">
  <p:cSld name="Slide vierge">
    <p:spTree>
      <p:nvGrpSpPr>
        <p:cNvPr id="42" name="Shape 42"/>
        <p:cNvGrpSpPr/>
        <p:nvPr/>
      </p:nvGrpSpPr>
      <p:grpSpPr>
        <a:xfrm>
          <a:off x="0" y="0"/>
          <a:ext cx="0" cy="0"/>
          <a:chOff x="0" y="0"/>
          <a:chExt cx="0" cy="0"/>
        </a:xfrm>
      </p:grpSpPr>
      <p:sp>
        <p:nvSpPr>
          <p:cNvPr id="43" name="Google Shape;43;p12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44" name="Google Shape;44;p12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22"/>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22"/>
          <p:cNvSpPr txBox="1"/>
          <p:nvPr>
            <p:ph idx="1" type="body"/>
          </p:nvPr>
        </p:nvSpPr>
        <p:spPr>
          <a:xfrm>
            <a:off x="695325" y="1448663"/>
            <a:ext cx="5940425" cy="4320312"/>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p:cSld name="1_Texte">
    <p:spTree>
      <p:nvGrpSpPr>
        <p:cNvPr id="47" name="Shape 47"/>
        <p:cNvGrpSpPr/>
        <p:nvPr/>
      </p:nvGrpSpPr>
      <p:grpSpPr>
        <a:xfrm>
          <a:off x="0" y="0"/>
          <a:ext cx="0" cy="0"/>
          <a:chOff x="0" y="0"/>
          <a:chExt cx="0" cy="0"/>
        </a:xfrm>
      </p:grpSpPr>
      <p:sp>
        <p:nvSpPr>
          <p:cNvPr id="48" name="Google Shape;48;p123"/>
          <p:cNvSpPr txBox="1"/>
          <p:nvPr>
            <p:ph idx="1" type="body"/>
          </p:nvPr>
        </p:nvSpPr>
        <p:spPr>
          <a:xfrm>
            <a:off x="695326" y="728661"/>
            <a:ext cx="6480174" cy="50403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indent="-228600" lvl="1" marL="914400" marR="0" rtl="0" algn="l">
              <a:lnSpc>
                <a:spcPct val="100000"/>
              </a:lnSpc>
              <a:spcBef>
                <a:spcPts val="1200"/>
              </a:spcBef>
              <a:spcAft>
                <a:spcPts val="0"/>
              </a:spcAft>
              <a:buClr>
                <a:schemeClr val="lt2"/>
              </a:buClr>
              <a:buSzPts val="2400"/>
              <a:buFont typeface="Arial"/>
              <a:buNone/>
              <a:defRPr b="0" i="0" sz="2400" u="none" cap="none" strike="noStrike">
                <a:solidFill>
                  <a:schemeClr val="lt2"/>
                </a:solidFill>
                <a:latin typeface="Arial"/>
                <a:ea typeface="Arial"/>
                <a:cs typeface="Arial"/>
                <a:sym typeface="Arial"/>
              </a:defRPr>
            </a:lvl2pPr>
            <a:lvl3pPr indent="-228600" lvl="2" marL="1371600" marR="0" rtl="0" algn="l">
              <a:lnSpc>
                <a:spcPct val="110000"/>
              </a:lnSpc>
              <a:spcBef>
                <a:spcPts val="12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228600" lvl="3" marL="1828800" marR="0" rtl="0" algn="l">
              <a:lnSpc>
                <a:spcPct val="110000"/>
              </a:lnSpc>
              <a:spcBef>
                <a:spcPts val="12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12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50" name="Google Shape;50;p12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lt1"/>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Tree>
  </p:cSld>
  <p:clrMapOvr>
    <a:masterClrMapping/>
  </p:clrMapOvr>
  <p:extLst>
    <p:ext uri="{DCECCB84-F9BA-43D5-87BE-67443E8EF086}">
      <p15:sldGuideLst>
        <p15:guide id="1" pos="45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bleu">
  <p:cSld name="Diapositive de titre bleu">
    <p:bg>
      <p:bgPr>
        <a:solidFill>
          <a:schemeClr val="lt2"/>
        </a:solidFill>
      </p:bgPr>
    </p:bg>
    <p:spTree>
      <p:nvGrpSpPr>
        <p:cNvPr id="51" name="Shape 51"/>
        <p:cNvGrpSpPr/>
        <p:nvPr/>
      </p:nvGrpSpPr>
      <p:grpSpPr>
        <a:xfrm>
          <a:off x="0" y="0"/>
          <a:ext cx="0" cy="0"/>
          <a:chOff x="0" y="0"/>
          <a:chExt cx="0" cy="0"/>
        </a:xfrm>
      </p:grpSpPr>
      <p:sp>
        <p:nvSpPr>
          <p:cNvPr id="52" name="Google Shape;52;p124"/>
          <p:cNvSpPr/>
          <p:nvPr/>
        </p:nvSpPr>
        <p:spPr>
          <a:xfrm>
            <a:off x="5375274" y="0"/>
            <a:ext cx="6816726"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 name="Google Shape;53;p124"/>
          <p:cNvSpPr txBox="1"/>
          <p:nvPr>
            <p:ph idx="1" type="body"/>
          </p:nvPr>
        </p:nvSpPr>
        <p:spPr>
          <a:xfrm>
            <a:off x="695324" y="2184399"/>
            <a:ext cx="3960814" cy="3584575"/>
          </a:xfrm>
          <a:prstGeom prst="rect">
            <a:avLst/>
          </a:prstGeom>
          <a:noFill/>
          <a:ln>
            <a:noFill/>
          </a:ln>
        </p:spPr>
        <p:txBody>
          <a:bodyPr anchorCtr="0" anchor="b" bIns="0" lIns="0" spcFirstLastPara="1" rIns="0" wrap="square" tIns="0">
            <a:noAutofit/>
          </a:bodyPr>
          <a:lstStyle>
            <a:lvl1pPr indent="-228600" lvl="0" marL="457200" marR="0" rtl="0" algn="l">
              <a:lnSpc>
                <a:spcPct val="9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indent="-228600" lvl="1" marL="914400" marR="0" rtl="0" algn="l">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2pPr>
            <a:lvl3pPr indent="-228600" lvl="2" marL="1371600" marR="0" rtl="0" algn="l">
              <a:lnSpc>
                <a:spcPct val="100000"/>
              </a:lnSpc>
              <a:spcBef>
                <a:spcPts val="60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3pPr>
            <a:lvl4pPr indent="-228600" lvl="3" marL="1828800" marR="0" rtl="0" algn="l">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4" name="Google Shape;54;p124"/>
          <p:cNvSpPr/>
          <p:nvPr>
            <p:ph idx="2" type="pic"/>
          </p:nvPr>
        </p:nvSpPr>
        <p:spPr>
          <a:xfrm>
            <a:off x="5375274" y="0"/>
            <a:ext cx="6816726" cy="6858000"/>
          </a:xfrm>
          <a:prstGeom prst="rect">
            <a:avLst/>
          </a:prstGeom>
          <a:noFill/>
          <a:ln>
            <a:noFill/>
          </a:ln>
        </p:spPr>
      </p:sp>
      <p:pic>
        <p:nvPicPr>
          <p:cNvPr id="55" name="Google Shape;55;p124"/>
          <p:cNvPicPr preferRelativeResize="0"/>
          <p:nvPr/>
        </p:nvPicPr>
        <p:blipFill rotWithShape="1">
          <a:blip r:embed="rId2">
            <a:alphaModFix/>
          </a:blip>
          <a:srcRect b="0" l="0" r="0" t="0"/>
          <a:stretch/>
        </p:blipFill>
        <p:spPr>
          <a:xfrm>
            <a:off x="695325" y="728663"/>
            <a:ext cx="1080000" cy="544954"/>
          </a:xfrm>
          <a:prstGeom prst="rect">
            <a:avLst/>
          </a:prstGeom>
          <a:noFill/>
          <a:ln>
            <a:noFill/>
          </a:ln>
        </p:spPr>
      </p:pic>
    </p:spTree>
  </p:cSld>
  <p:clrMapOvr>
    <a:masterClrMapping/>
  </p:clrMapOvr>
  <p:extLst>
    <p:ext uri="{DCECCB84-F9BA-43D5-87BE-67443E8EF086}">
      <p15:sldGuideLst>
        <p15:guide id="1" pos="2933">
          <p15:clr>
            <a:srgbClr val="FBAE40"/>
          </p15:clr>
        </p15:guide>
        <p15:guide id="2" orient="horz" pos="36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56" name="Shape 56"/>
        <p:cNvGrpSpPr/>
        <p:nvPr/>
      </p:nvGrpSpPr>
      <p:grpSpPr>
        <a:xfrm>
          <a:off x="0" y="0"/>
          <a:ext cx="0" cy="0"/>
          <a:chOff x="0" y="0"/>
          <a:chExt cx="0" cy="0"/>
        </a:xfrm>
      </p:grpSpPr>
      <p:sp>
        <p:nvSpPr>
          <p:cNvPr id="57" name="Google Shape;57;p12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58" name="Google Shape;58;p126"/>
          <p:cNvSpPr txBox="1"/>
          <p:nvPr>
            <p:ph idx="1" type="body"/>
          </p:nvPr>
        </p:nvSpPr>
        <p:spPr>
          <a:xfrm>
            <a:off x="695325"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9" name="Google Shape;59;p12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6"/>
          <p:cNvSpPr txBox="1"/>
          <p:nvPr>
            <p:ph idx="2" type="body"/>
          </p:nvPr>
        </p:nvSpPr>
        <p:spPr>
          <a:xfrm>
            <a:off x="4476000" y="1272540"/>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 name="Google Shape;61;p126"/>
          <p:cNvSpPr txBox="1"/>
          <p:nvPr>
            <p:ph idx="3" type="body"/>
          </p:nvPr>
        </p:nvSpPr>
        <p:spPr>
          <a:xfrm>
            <a:off x="8256675" y="1272538"/>
            <a:ext cx="3240000" cy="4496437"/>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600"/>
              </a:spcBef>
              <a:spcAft>
                <a:spcPts val="0"/>
              </a:spcAft>
              <a:buClr>
                <a:schemeClr val="accent2"/>
              </a:buClr>
              <a:buSzPts val="2400"/>
              <a:buFont typeface="Arial"/>
              <a:buNone/>
              <a:defRPr b="1" i="0" sz="2400" u="none" cap="none" strike="noStrike">
                <a:solidFill>
                  <a:schemeClr val="accent2"/>
                </a:solidFill>
                <a:latin typeface="Arial"/>
                <a:ea typeface="Arial"/>
                <a:cs typeface="Arial"/>
                <a:sym typeface="Arial"/>
              </a:defRPr>
            </a:lvl1pPr>
            <a:lvl2pPr indent="-228600" lvl="1" marL="914400" marR="0" rtl="0" algn="l">
              <a:lnSpc>
                <a:spcPct val="100000"/>
              </a:lnSpc>
              <a:spcBef>
                <a:spcPts val="600"/>
              </a:spcBef>
              <a:spcAft>
                <a:spcPts val="0"/>
              </a:spcAft>
              <a:buClr>
                <a:schemeClr val="lt2"/>
              </a:buClr>
              <a:buSzPts val="1600"/>
              <a:buFont typeface="Arial"/>
              <a:buNone/>
              <a:defRPr b="1" i="0" sz="1600" u="none" cap="none" strike="noStrike">
                <a:solidFill>
                  <a:schemeClr val="lt2"/>
                </a:solidFill>
                <a:latin typeface="Arial"/>
                <a:ea typeface="Arial"/>
                <a:cs typeface="Arial"/>
                <a:sym typeface="Arial"/>
              </a:defRPr>
            </a:lvl2pPr>
            <a:lvl3pPr indent="-228600" lvl="2" marL="1371600" marR="0" rtl="0" algn="l">
              <a:lnSpc>
                <a:spcPct val="100000"/>
              </a:lnSpc>
              <a:spcBef>
                <a:spcPts val="600"/>
              </a:spcBef>
              <a:spcAft>
                <a:spcPts val="0"/>
              </a:spcAft>
              <a:buClr>
                <a:schemeClr val="lt2"/>
              </a:buClr>
              <a:buSzPts val="1100"/>
              <a:buFont typeface="Arial"/>
              <a:buNone/>
              <a:defRPr b="0" i="0" sz="1100" u="none" cap="none" strike="noStrike">
                <a:solidFill>
                  <a:schemeClr val="lt2"/>
                </a:solidFill>
                <a:latin typeface="Arial"/>
                <a:ea typeface="Arial"/>
                <a:cs typeface="Arial"/>
                <a:sym typeface="Arial"/>
              </a:defRPr>
            </a:lvl3pPr>
            <a:lvl4pPr indent="-228600" lvl="3" marL="1828800" marR="0" rtl="0" algn="l">
              <a:lnSpc>
                <a:spcPct val="100000"/>
              </a:lnSpc>
              <a:spcBef>
                <a:spcPts val="60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lnSpc>
                <a:spcPct val="100000"/>
              </a:lnSpc>
              <a:spcBef>
                <a:spcPts val="5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2" name="Google Shape;62;p126"/>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12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6" Type="http://schemas.openxmlformats.org/officeDocument/2006/relationships/theme" Target="../theme/theme5.xml"/><Relationship Id="rId5" Type="http://schemas.openxmlformats.org/officeDocument/2006/relationships/slideLayout" Target="../slideLayouts/slideLayout7.xml"/><Relationship Id="rId6" Type="http://schemas.openxmlformats.org/officeDocument/2006/relationships/slideLayout" Target="../slideLayouts/slideLayout8.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theme" Target="../theme/theme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8.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theme" Target="../theme/theme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theme" Target="../theme/theme4.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2"/>
          <p:cNvSpPr/>
          <p:nvPr/>
        </p:nvSpPr>
        <p:spPr>
          <a:xfrm>
            <a:off x="0" y="6489700"/>
            <a:ext cx="12192000"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 name="Google Shape;11;p10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102"/>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l">
              <a:lnSpc>
                <a:spcPct val="100000"/>
              </a:lnSpc>
              <a:spcBef>
                <a:spcPts val="12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0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14" name="Google Shape;14;p102"/>
          <p:cNvCxnSpPr/>
          <p:nvPr/>
        </p:nvCxnSpPr>
        <p:spPr>
          <a:xfrm>
            <a:off x="2895600" y="5781675"/>
            <a:ext cx="0" cy="0"/>
          </a:xfrm>
          <a:prstGeom prst="straightConnector1">
            <a:avLst/>
          </a:prstGeom>
          <a:noFill/>
          <a:ln cap="flat" cmpd="sng" w="9525">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8">
          <p15:clr>
            <a:srgbClr val="F26B43"/>
          </p15:clr>
        </p15:guide>
        <p15:guide id="2" orient="horz" pos="459">
          <p15:clr>
            <a:srgbClr val="F26B43"/>
          </p15:clr>
        </p15:guide>
        <p15:guide id="3" pos="438">
          <p15:clr>
            <a:srgbClr val="F26B43"/>
          </p15:clr>
        </p15:guide>
        <p15:guide id="4" pos="7242">
          <p15:clr>
            <a:srgbClr val="F26B43"/>
          </p15:clr>
        </p15:guide>
        <p15:guide id="5" orient="horz" pos="363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sp>
        <p:nvSpPr>
          <p:cNvPr id="25" name="Google Shape;25;p105"/>
          <p:cNvSpPr/>
          <p:nvPr/>
        </p:nvSpPr>
        <p:spPr>
          <a:xfrm>
            <a:off x="0" y="6489700"/>
            <a:ext cx="12192000"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 name="Google Shape;26;p10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7" name="Google Shape;27;p105"/>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l">
              <a:lnSpc>
                <a:spcPct val="100000"/>
              </a:lnSpc>
              <a:spcBef>
                <a:spcPts val="12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10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29" name="Google Shape;29;p105"/>
          <p:cNvCxnSpPr/>
          <p:nvPr/>
        </p:nvCxnSpPr>
        <p:spPr>
          <a:xfrm>
            <a:off x="2895600" y="5781675"/>
            <a:ext cx="0" cy="0"/>
          </a:xfrm>
          <a:prstGeom prst="straightConnector1">
            <a:avLst/>
          </a:prstGeom>
          <a:noFill/>
          <a:ln cap="flat" cmpd="sng" w="9525">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8">
          <p15:clr>
            <a:srgbClr val="F26B43"/>
          </p15:clr>
        </p15:guide>
        <p15:guide id="2" orient="horz" pos="459">
          <p15:clr>
            <a:srgbClr val="F26B43"/>
          </p15:clr>
        </p15:guide>
        <p15:guide id="3" pos="438">
          <p15:clr>
            <a:srgbClr val="F26B43"/>
          </p15:clr>
        </p15:guide>
        <p15:guide id="4" pos="7242">
          <p15:clr>
            <a:srgbClr val="F26B43"/>
          </p15:clr>
        </p15:guide>
        <p15:guide id="5" orient="horz" pos="363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38">
          <p15:clr>
            <a:srgbClr val="F26B43"/>
          </p15:clr>
        </p15:guide>
        <p15:guide id="2" orient="horz" pos="459">
          <p15:clr>
            <a:srgbClr val="F26B43"/>
          </p15:clr>
        </p15:guide>
        <p15:guide id="3" orient="horz" pos="3861">
          <p15:clr>
            <a:srgbClr val="F26B43"/>
          </p15:clr>
        </p15:guide>
        <p15:guide id="4" pos="72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 name="Shape 14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38">
          <p15:clr>
            <a:srgbClr val="F26B43"/>
          </p15:clr>
        </p15:guide>
        <p15:guide id="2" orient="horz" pos="459">
          <p15:clr>
            <a:srgbClr val="F26B43"/>
          </p15:clr>
        </p15:guide>
        <p15:guide id="3" orient="horz" pos="3861">
          <p15:clr>
            <a:srgbClr val="F26B43"/>
          </p15:clr>
        </p15:guide>
        <p15:guide id="4" pos="72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111"/>
          <p:cNvSpPr/>
          <p:nvPr/>
        </p:nvSpPr>
        <p:spPr>
          <a:xfrm>
            <a:off x="0" y="6489700"/>
            <a:ext cx="12192000"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1" name="Google Shape;171;p11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lt1"/>
              </a:buClr>
              <a:buSzPts val="1400"/>
              <a:buFont typeface="Arial"/>
              <a:buNone/>
              <a:defRPr b="0" i="0" sz="1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2" name="Google Shape;172;p111"/>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l">
              <a:lnSpc>
                <a:spcPct val="100000"/>
              </a:lnSpc>
              <a:spcBef>
                <a:spcPts val="12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3" name="Google Shape;173;p11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174" name="Google Shape;174;p111"/>
          <p:cNvCxnSpPr/>
          <p:nvPr/>
        </p:nvCxnSpPr>
        <p:spPr>
          <a:xfrm>
            <a:off x="2895600" y="5781675"/>
            <a:ext cx="0" cy="0"/>
          </a:xfrm>
          <a:prstGeom prst="straightConnector1">
            <a:avLst/>
          </a:prstGeom>
          <a:noFill/>
          <a:ln cap="flat" cmpd="sng" w="9525">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8">
          <p15:clr>
            <a:srgbClr val="F26B43"/>
          </p15:clr>
        </p15:guide>
        <p15:guide id="2" orient="horz" pos="459">
          <p15:clr>
            <a:srgbClr val="F26B43"/>
          </p15:clr>
        </p15:guide>
        <p15:guide id="3" pos="438">
          <p15:clr>
            <a:srgbClr val="F26B43"/>
          </p15:clr>
        </p15:guide>
        <p15:guide id="4" pos="7242">
          <p15:clr>
            <a:srgbClr val="F26B43"/>
          </p15:clr>
        </p15:guide>
        <p15:guide id="5" orient="horz" pos="363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73" name="Shape 273"/>
        <p:cNvGrpSpPr/>
        <p:nvPr/>
      </p:nvGrpSpPr>
      <p:grpSpPr>
        <a:xfrm>
          <a:off x="0" y="0"/>
          <a:ext cx="0" cy="0"/>
          <a:chOff x="0" y="0"/>
          <a:chExt cx="0" cy="0"/>
        </a:xfrm>
      </p:grpSpPr>
      <p:sp>
        <p:nvSpPr>
          <p:cNvPr id="274" name="Google Shape;274;p11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75" name="Google Shape;275;p115"/>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12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6" name="Google Shape;276;p11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277" name="Google Shape;277;p115"/>
          <p:cNvCxnSpPr/>
          <p:nvPr/>
        </p:nvCxnSpPr>
        <p:spPr>
          <a:xfrm>
            <a:off x="2895600" y="5781675"/>
            <a:ext cx="0" cy="0"/>
          </a:xfrm>
          <a:prstGeom prst="straightConnector1">
            <a:avLst/>
          </a:prstGeom>
          <a:noFill/>
          <a:ln cap="flat" cmpd="sng" w="9525">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94" r:id="rId1"/>
    <p:sldLayoutId id="2147483695"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8">
          <p15:clr>
            <a:srgbClr val="F26B43"/>
          </p15:clr>
        </p15:guide>
        <p15:guide id="2" orient="horz" pos="459">
          <p15:clr>
            <a:srgbClr val="F26B43"/>
          </p15:clr>
        </p15:guide>
        <p15:guide id="3" pos="438">
          <p15:clr>
            <a:srgbClr val="F26B43"/>
          </p15:clr>
        </p15:guide>
        <p15:guide id="4" pos="7242">
          <p15:clr>
            <a:srgbClr val="F26B43"/>
          </p15:clr>
        </p15:guide>
        <p15:guide id="5" orient="horz" pos="363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117"/>
          <p:cNvSpPr/>
          <p:nvPr/>
        </p:nvSpPr>
        <p:spPr>
          <a:xfrm>
            <a:off x="0" y="6489700"/>
            <a:ext cx="12192000"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8" name="Google Shape;288;p11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9" name="Google Shape;289;p117"/>
          <p:cNvSpPr txBox="1"/>
          <p:nvPr>
            <p:ph type="title"/>
          </p:nvPr>
        </p:nvSpPr>
        <p:spPr>
          <a:xfrm>
            <a:off x="695325" y="728663"/>
            <a:ext cx="10801350" cy="720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lt2"/>
              </a:buClr>
              <a:buSzPts val="2400"/>
              <a:buFont typeface="Arial"/>
              <a:buNone/>
              <a:defRPr b="1" i="0" sz="2400" u="none" cap="none" strike="noStrike">
                <a:solidFill>
                  <a:schemeClr val="lt2"/>
                </a:solidFill>
                <a:latin typeface="Arial"/>
                <a:ea typeface="Arial"/>
                <a:cs typeface="Arial"/>
                <a:sym typeface="Arial"/>
              </a:defRPr>
            </a:lvl1pPr>
            <a:lvl2pPr lvl="1" marR="0" rtl="0" algn="l">
              <a:lnSpc>
                <a:spcPct val="100000"/>
              </a:lnSpc>
              <a:spcBef>
                <a:spcPts val="12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0" name="Google Shape;290;p11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291" name="Google Shape;291;p117"/>
          <p:cNvCxnSpPr/>
          <p:nvPr/>
        </p:nvCxnSpPr>
        <p:spPr>
          <a:xfrm>
            <a:off x="2895600" y="5781675"/>
            <a:ext cx="0" cy="0"/>
          </a:xfrm>
          <a:prstGeom prst="straightConnector1">
            <a:avLst/>
          </a:prstGeom>
          <a:noFill/>
          <a:ln cap="flat" cmpd="sng" w="9525">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88">
          <p15:clr>
            <a:srgbClr val="F26B43"/>
          </p15:clr>
        </p15:guide>
        <p15:guide id="2" orient="horz" pos="459">
          <p15:clr>
            <a:srgbClr val="F26B43"/>
          </p15:clr>
        </p15:guide>
        <p15:guide id="3" pos="438">
          <p15:clr>
            <a:srgbClr val="F26B43"/>
          </p15:clr>
        </p15:guide>
        <p15:guide id="4" pos="7242">
          <p15:clr>
            <a:srgbClr val="F26B43"/>
          </p15:clr>
        </p15:guide>
        <p15:guide id="5" orient="horz" pos="3634">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creativecommons.org/licenses/by-nc-sa/4.0/deed.fr" TargetMode="External"/><Relationship Id="rId4" Type="http://schemas.openxmlformats.org/officeDocument/2006/relationships/hyperlink" Target="https://creativecommons.org/licenses/by-nc-sa/4.0/deed.fr" TargetMode="External"/><Relationship Id="rId9" Type="http://schemas.openxmlformats.org/officeDocument/2006/relationships/hyperlink" Target="https://www.helloasso.com/associations/the-shifters/adhesions/cotisation-annuelle-a-l-association-the-shifters" TargetMode="External"/><Relationship Id="rId5" Type="http://schemas.openxmlformats.org/officeDocument/2006/relationships/hyperlink" Target="https://drive.theshifters.org/index.php/s/rzDiLABXPMbtbF7" TargetMode="External"/><Relationship Id="rId6" Type="http://schemas.openxmlformats.org/officeDocument/2006/relationships/hyperlink" Target="https://drive.theshifters.org/index.php/s/rzDiLABXPMbtbF7" TargetMode="External"/><Relationship Id="rId7" Type="http://schemas.openxmlformats.org/officeDocument/2006/relationships/hyperlink" Target="https://drive.theshifters.org/index.php/s/rzDiLABXPMbtbF7" TargetMode="External"/><Relationship Id="rId8" Type="http://schemas.openxmlformats.org/officeDocument/2006/relationships/hyperlink" Target="https://drive.theshifters.org/index.php/s/rzDiLABXPMbtbF7"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theshiftproject.or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38.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43.png"/><Relationship Id="rId11" Type="http://schemas.openxmlformats.org/officeDocument/2006/relationships/image" Target="../media/image25.png"/><Relationship Id="rId10" Type="http://schemas.openxmlformats.org/officeDocument/2006/relationships/image" Target="../media/image3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1.xml"/><Relationship Id="rId3"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9.png"/><Relationship Id="rId10" Type="http://schemas.openxmlformats.org/officeDocument/2006/relationships/image" Target="../media/image4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2.xml"/><Relationship Id="rId3"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9.png"/><Relationship Id="rId11" Type="http://schemas.openxmlformats.org/officeDocument/2006/relationships/image" Target="../media/image37.png"/><Relationship Id="rId10" Type="http://schemas.openxmlformats.org/officeDocument/2006/relationships/image" Target="../media/image51.png"/><Relationship Id="rId12" Type="http://schemas.openxmlformats.org/officeDocument/2006/relationships/image" Target="../media/image4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3.xml"/><Relationship Id="rId3" Type="http://schemas.openxmlformats.org/officeDocument/2006/relationships/chart" Target="../charts/chart11.xml"/><Relationship Id="rId4" Type="http://schemas.openxmlformats.org/officeDocument/2006/relationships/image" Target="../media/image107.png"/><Relationship Id="rId9" Type="http://schemas.openxmlformats.org/officeDocument/2006/relationships/image" Target="../media/image480.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101.png"/><Relationship Id="rId8" Type="http://schemas.openxmlformats.org/officeDocument/2006/relationships/image" Target="../media/image33.png"/><Relationship Id="rId10" Type="http://schemas.openxmlformats.org/officeDocument/2006/relationships/image" Target="../media/image45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4.xml"/><Relationship Id="rId3" Type="http://schemas.openxmlformats.org/officeDocument/2006/relationships/chart" Target="../charts/chart12.xml"/><Relationship Id="rId4" Type="http://schemas.openxmlformats.org/officeDocument/2006/relationships/chart" Target="../charts/chart13.xml"/><Relationship Id="rId9" Type="http://schemas.openxmlformats.org/officeDocument/2006/relationships/image" Target="../media/image33.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101.png"/><Relationship Id="rId8" Type="http://schemas.openxmlformats.org/officeDocument/2006/relationships/image" Target="../media/image107.png"/></Relationships>
</file>

<file path=ppt/slides/_rels/slide105.xml.rels><?xml version="1.0" encoding="UTF-8" standalone="yes"?><Relationships xmlns="http://schemas.openxmlformats.org/package/2006/relationships"><Relationship Id="rId20" Type="http://schemas.openxmlformats.org/officeDocument/2006/relationships/image" Target="../media/image132.png"/><Relationship Id="rId22" Type="http://schemas.openxmlformats.org/officeDocument/2006/relationships/image" Target="../media/image129.jpg"/><Relationship Id="rId21" Type="http://schemas.openxmlformats.org/officeDocument/2006/relationships/image" Target="../media/image130.png"/><Relationship Id="rId23" Type="http://schemas.openxmlformats.org/officeDocument/2006/relationships/image" Target="../media/image135.jpg"/><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16.png"/><Relationship Id="rId4" Type="http://schemas.openxmlformats.org/officeDocument/2006/relationships/image" Target="../media/image111.gif"/><Relationship Id="rId9" Type="http://schemas.openxmlformats.org/officeDocument/2006/relationships/image" Target="../media/image118.png"/><Relationship Id="rId5" Type="http://schemas.openxmlformats.org/officeDocument/2006/relationships/image" Target="../media/image489.jpg"/><Relationship Id="rId6" Type="http://schemas.openxmlformats.org/officeDocument/2006/relationships/image" Target="../media/image113.png"/><Relationship Id="rId7" Type="http://schemas.openxmlformats.org/officeDocument/2006/relationships/image" Target="../media/image115.png"/><Relationship Id="rId8" Type="http://schemas.openxmlformats.org/officeDocument/2006/relationships/image" Target="../media/image110.png"/><Relationship Id="rId11" Type="http://schemas.openxmlformats.org/officeDocument/2006/relationships/image" Target="../media/image125.jpg"/><Relationship Id="rId10" Type="http://schemas.openxmlformats.org/officeDocument/2006/relationships/image" Target="../media/image119.png"/><Relationship Id="rId13" Type="http://schemas.openxmlformats.org/officeDocument/2006/relationships/image" Target="../media/image121.png"/><Relationship Id="rId12" Type="http://schemas.openxmlformats.org/officeDocument/2006/relationships/image" Target="../media/image122.png"/><Relationship Id="rId15" Type="http://schemas.openxmlformats.org/officeDocument/2006/relationships/image" Target="../media/image120.png"/><Relationship Id="rId14" Type="http://schemas.openxmlformats.org/officeDocument/2006/relationships/image" Target="../media/image117.png"/><Relationship Id="rId17" Type="http://schemas.openxmlformats.org/officeDocument/2006/relationships/image" Target="../media/image128.png"/><Relationship Id="rId16" Type="http://schemas.openxmlformats.org/officeDocument/2006/relationships/image" Target="../media/image126.png"/><Relationship Id="rId19" Type="http://schemas.openxmlformats.org/officeDocument/2006/relationships/image" Target="../media/image124.gif"/><Relationship Id="rId18" Type="http://schemas.openxmlformats.org/officeDocument/2006/relationships/image" Target="../media/image14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485.png"/><Relationship Id="rId4" Type="http://schemas.openxmlformats.org/officeDocument/2006/relationships/image" Target="../media/image116.png"/><Relationship Id="rId9" Type="http://schemas.openxmlformats.org/officeDocument/2006/relationships/image" Target="../media/image481.png"/><Relationship Id="rId5" Type="http://schemas.openxmlformats.org/officeDocument/2006/relationships/image" Target="../media/image503.png"/><Relationship Id="rId6" Type="http://schemas.openxmlformats.org/officeDocument/2006/relationships/image" Target="../media/image484.png"/><Relationship Id="rId7" Type="http://schemas.openxmlformats.org/officeDocument/2006/relationships/image" Target="../media/image483.png"/><Relationship Id="rId8" Type="http://schemas.openxmlformats.org/officeDocument/2006/relationships/image" Target="../media/image488.png"/><Relationship Id="rId11" Type="http://schemas.openxmlformats.org/officeDocument/2006/relationships/image" Target="../media/image496.png"/><Relationship Id="rId10" Type="http://schemas.openxmlformats.org/officeDocument/2006/relationships/image" Target="../media/image504.png"/><Relationship Id="rId12" Type="http://schemas.openxmlformats.org/officeDocument/2006/relationships/image" Target="../media/image49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507.png"/><Relationship Id="rId4" Type="http://schemas.openxmlformats.org/officeDocument/2006/relationships/image" Target="../media/image505.png"/><Relationship Id="rId5" Type="http://schemas.openxmlformats.org/officeDocument/2006/relationships/image" Target="../media/image515.png"/><Relationship Id="rId6" Type="http://schemas.openxmlformats.org/officeDocument/2006/relationships/image" Target="../media/image500.png"/><Relationship Id="rId7" Type="http://schemas.openxmlformats.org/officeDocument/2006/relationships/image" Target="../media/image534.png"/><Relationship Id="rId8" Type="http://schemas.openxmlformats.org/officeDocument/2006/relationships/image" Target="../media/image48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507.png"/><Relationship Id="rId4" Type="http://schemas.openxmlformats.org/officeDocument/2006/relationships/image" Target="../media/image502.png"/><Relationship Id="rId5" Type="http://schemas.openxmlformats.org/officeDocument/2006/relationships/image" Target="../media/image499.png"/><Relationship Id="rId6" Type="http://schemas.openxmlformats.org/officeDocument/2006/relationships/image" Target="../media/image485.png"/><Relationship Id="rId7" Type="http://schemas.openxmlformats.org/officeDocument/2006/relationships/image" Target="../media/image481.png"/><Relationship Id="rId8" Type="http://schemas.openxmlformats.org/officeDocument/2006/relationships/image" Target="../media/image49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495.png"/><Relationship Id="rId4" Type="http://schemas.openxmlformats.org/officeDocument/2006/relationships/image" Target="../media/image524.png"/><Relationship Id="rId9" Type="http://schemas.openxmlformats.org/officeDocument/2006/relationships/image" Target="../media/image516.png"/><Relationship Id="rId5" Type="http://schemas.openxmlformats.org/officeDocument/2006/relationships/image" Target="../media/image497.png"/><Relationship Id="rId6" Type="http://schemas.openxmlformats.org/officeDocument/2006/relationships/image" Target="../media/image498.png"/><Relationship Id="rId7" Type="http://schemas.openxmlformats.org/officeDocument/2006/relationships/image" Target="../media/image510.png"/><Relationship Id="rId8" Type="http://schemas.openxmlformats.org/officeDocument/2006/relationships/image" Target="../media/image509.png"/><Relationship Id="rId11" Type="http://schemas.openxmlformats.org/officeDocument/2006/relationships/image" Target="../media/image514.png"/><Relationship Id="rId10" Type="http://schemas.openxmlformats.org/officeDocument/2006/relationships/image" Target="../media/image512.png"/><Relationship Id="rId13" Type="http://schemas.openxmlformats.org/officeDocument/2006/relationships/image" Target="../media/image500.png"/><Relationship Id="rId12" Type="http://schemas.openxmlformats.org/officeDocument/2006/relationships/image" Target="../media/image5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518.jpg"/><Relationship Id="rId4" Type="http://schemas.openxmlformats.org/officeDocument/2006/relationships/image" Target="../media/image525.jpg"/><Relationship Id="rId9" Type="http://schemas.openxmlformats.org/officeDocument/2006/relationships/image" Target="../media/image204.png"/><Relationship Id="rId5" Type="http://schemas.openxmlformats.org/officeDocument/2006/relationships/image" Target="../media/image544.jpg"/><Relationship Id="rId6" Type="http://schemas.openxmlformats.org/officeDocument/2006/relationships/image" Target="../media/image521.jpg"/><Relationship Id="rId7" Type="http://schemas.openxmlformats.org/officeDocument/2006/relationships/image" Target="../media/image527.jpg"/><Relationship Id="rId8" Type="http://schemas.openxmlformats.org/officeDocument/2006/relationships/image" Target="../media/image197.png"/><Relationship Id="rId11" Type="http://schemas.openxmlformats.org/officeDocument/2006/relationships/image" Target="../media/image206.png"/><Relationship Id="rId10" Type="http://schemas.openxmlformats.org/officeDocument/2006/relationships/image" Target="../media/image202.png"/><Relationship Id="rId13" Type="http://schemas.openxmlformats.org/officeDocument/2006/relationships/image" Target="../media/image200.png"/><Relationship Id="rId12" Type="http://schemas.openxmlformats.org/officeDocument/2006/relationships/image" Target="../media/image21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chart" Target="../charts/chart14.xml"/><Relationship Id="rId4" Type="http://schemas.openxmlformats.org/officeDocument/2006/relationships/chart" Target="../charts/chart15.xml"/><Relationship Id="rId9" Type="http://schemas.openxmlformats.org/officeDocument/2006/relationships/image" Target="../media/image527.jpg"/><Relationship Id="rId5" Type="http://schemas.openxmlformats.org/officeDocument/2006/relationships/image" Target="../media/image518.jpg"/><Relationship Id="rId6" Type="http://schemas.openxmlformats.org/officeDocument/2006/relationships/image" Target="../media/image525.jpg"/><Relationship Id="rId7" Type="http://schemas.openxmlformats.org/officeDocument/2006/relationships/image" Target="../media/image544.jpg"/><Relationship Id="rId8" Type="http://schemas.openxmlformats.org/officeDocument/2006/relationships/image" Target="../media/image521.jpg"/><Relationship Id="rId11" Type="http://schemas.openxmlformats.org/officeDocument/2006/relationships/image" Target="../media/image204.png"/><Relationship Id="rId10" Type="http://schemas.openxmlformats.org/officeDocument/2006/relationships/image" Target="../media/image197.png"/><Relationship Id="rId13" Type="http://schemas.openxmlformats.org/officeDocument/2006/relationships/image" Target="../media/image206.png"/><Relationship Id="rId12" Type="http://schemas.openxmlformats.org/officeDocument/2006/relationships/image" Target="../media/image202.png"/><Relationship Id="rId15" Type="http://schemas.openxmlformats.org/officeDocument/2006/relationships/image" Target="../media/image200.png"/><Relationship Id="rId14" Type="http://schemas.openxmlformats.org/officeDocument/2006/relationships/image" Target="../media/image21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550.jpg"/><Relationship Id="rId4" Type="http://schemas.openxmlformats.org/officeDocument/2006/relationships/image" Target="../media/image528.gif"/><Relationship Id="rId9" Type="http://schemas.openxmlformats.org/officeDocument/2006/relationships/image" Target="../media/image210.png"/><Relationship Id="rId5" Type="http://schemas.openxmlformats.org/officeDocument/2006/relationships/image" Target="../media/image204.png"/><Relationship Id="rId6" Type="http://schemas.openxmlformats.org/officeDocument/2006/relationships/image" Target="../media/image238.png"/><Relationship Id="rId7" Type="http://schemas.openxmlformats.org/officeDocument/2006/relationships/image" Target="../media/image259.png"/><Relationship Id="rId8" Type="http://schemas.openxmlformats.org/officeDocument/2006/relationships/image" Target="../media/image206.png"/><Relationship Id="rId10" Type="http://schemas.openxmlformats.org/officeDocument/2006/relationships/image" Target="../media/image200.png"/></Relationships>
</file>

<file path=ppt/slides/_rels/slide113.xml.rels><?xml version="1.0" encoding="UTF-8" standalone="yes"?><Relationships xmlns="http://schemas.openxmlformats.org/package/2006/relationships"><Relationship Id="rId20" Type="http://schemas.openxmlformats.org/officeDocument/2006/relationships/image" Target="../media/image210.png"/><Relationship Id="rId21" Type="http://schemas.openxmlformats.org/officeDocument/2006/relationships/image" Target="../media/image200.png"/><Relationship Id="rId1" Type="http://schemas.openxmlformats.org/officeDocument/2006/relationships/slideLayout" Target="../slideLayouts/slideLayout5.xml"/><Relationship Id="rId2" Type="http://schemas.openxmlformats.org/officeDocument/2006/relationships/notesSlide" Target="../notesSlides/notesSlide113.xml"/><Relationship Id="rId3" Type="http://schemas.openxmlformats.org/officeDocument/2006/relationships/image" Target="../media/image243.png"/><Relationship Id="rId4" Type="http://schemas.openxmlformats.org/officeDocument/2006/relationships/image" Target="../media/image556.png"/><Relationship Id="rId9" Type="http://schemas.openxmlformats.org/officeDocument/2006/relationships/image" Target="../media/image542.png"/><Relationship Id="rId5" Type="http://schemas.openxmlformats.org/officeDocument/2006/relationships/image" Target="../media/image531.png"/><Relationship Id="rId6" Type="http://schemas.openxmlformats.org/officeDocument/2006/relationships/image" Target="../media/image533.png"/><Relationship Id="rId7" Type="http://schemas.openxmlformats.org/officeDocument/2006/relationships/image" Target="../media/image532.png"/><Relationship Id="rId8" Type="http://schemas.openxmlformats.org/officeDocument/2006/relationships/image" Target="../media/image529.png"/><Relationship Id="rId11" Type="http://schemas.openxmlformats.org/officeDocument/2006/relationships/image" Target="../media/image553.png"/><Relationship Id="rId10" Type="http://schemas.openxmlformats.org/officeDocument/2006/relationships/image" Target="../media/image541.png"/><Relationship Id="rId13" Type="http://schemas.openxmlformats.org/officeDocument/2006/relationships/image" Target="../media/image539.png"/><Relationship Id="rId12" Type="http://schemas.openxmlformats.org/officeDocument/2006/relationships/image" Target="../media/image536.png"/><Relationship Id="rId15" Type="http://schemas.openxmlformats.org/officeDocument/2006/relationships/image" Target="../media/image537.png"/><Relationship Id="rId14" Type="http://schemas.openxmlformats.org/officeDocument/2006/relationships/image" Target="../media/image548.png"/><Relationship Id="rId17" Type="http://schemas.openxmlformats.org/officeDocument/2006/relationships/image" Target="../media/image238.png"/><Relationship Id="rId16" Type="http://schemas.openxmlformats.org/officeDocument/2006/relationships/image" Target="../media/image204.png"/><Relationship Id="rId19" Type="http://schemas.openxmlformats.org/officeDocument/2006/relationships/image" Target="../media/image206.png"/><Relationship Id="rId18" Type="http://schemas.openxmlformats.org/officeDocument/2006/relationships/image" Target="../media/image259.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260.png"/><Relationship Id="rId4" Type="http://schemas.openxmlformats.org/officeDocument/2006/relationships/image" Target="../media/image204.png"/><Relationship Id="rId9" Type="http://schemas.openxmlformats.org/officeDocument/2006/relationships/image" Target="../media/image200.png"/><Relationship Id="rId5" Type="http://schemas.openxmlformats.org/officeDocument/2006/relationships/image" Target="../media/image238.png"/><Relationship Id="rId6" Type="http://schemas.openxmlformats.org/officeDocument/2006/relationships/image" Target="../media/image259.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280.jpg"/><Relationship Id="rId10" Type="http://schemas.openxmlformats.org/officeDocument/2006/relationships/image" Target="../media/image264.jpg"/><Relationship Id="rId13" Type="http://schemas.openxmlformats.org/officeDocument/2006/relationships/image" Target="../media/image284.jpg"/><Relationship Id="rId12" Type="http://schemas.openxmlformats.org/officeDocument/2006/relationships/image" Target="../media/image271.jpg"/><Relationship Id="rId15" Type="http://schemas.openxmlformats.org/officeDocument/2006/relationships/image" Target="../media/image265.png"/><Relationship Id="rId14" Type="http://schemas.openxmlformats.org/officeDocument/2006/relationships/image" Target="../media/image267.jpg"/><Relationship Id="rId17" Type="http://schemas.openxmlformats.org/officeDocument/2006/relationships/image" Target="../media/image268.png"/><Relationship Id="rId16" Type="http://schemas.openxmlformats.org/officeDocument/2006/relationships/image" Target="../media/image225.png"/><Relationship Id="rId19" Type="http://schemas.openxmlformats.org/officeDocument/2006/relationships/image" Target="../media/image263.jpg"/><Relationship Id="rId18" Type="http://schemas.openxmlformats.org/officeDocument/2006/relationships/image" Target="../media/image27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549.png"/><Relationship Id="rId4" Type="http://schemas.openxmlformats.org/officeDocument/2006/relationships/image" Target="../media/image545.png"/><Relationship Id="rId5" Type="http://schemas.openxmlformats.org/officeDocument/2006/relationships/image" Target="../media/image538.png"/><Relationship Id="rId6" Type="http://schemas.openxmlformats.org/officeDocument/2006/relationships/image" Target="../media/image43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6.xml"/><Relationship Id="rId3" Type="http://schemas.openxmlformats.org/officeDocument/2006/relationships/image" Target="../media/image12.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8.xml"/><Relationship Id="rId3" Type="http://schemas.openxmlformats.org/officeDocument/2006/relationships/chart" Target="../charts/char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9.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chart" Target="../charts/chart17.xml"/><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3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0.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chart" Target="../charts/chart18.xml"/><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1.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554.png"/><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235.png"/><Relationship Id="rId4" Type="http://schemas.openxmlformats.org/officeDocument/2006/relationships/image" Target="../media/image197.png"/><Relationship Id="rId9" Type="http://schemas.openxmlformats.org/officeDocument/2006/relationships/image" Target="../media/image200.png"/><Relationship Id="rId5" Type="http://schemas.openxmlformats.org/officeDocument/2006/relationships/image" Target="../media/image204.png"/><Relationship Id="rId6" Type="http://schemas.openxmlformats.org/officeDocument/2006/relationships/image" Target="../media/image202.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557.png"/><Relationship Id="rId10" Type="http://schemas.openxmlformats.org/officeDocument/2006/relationships/image" Target="../media/image237.png"/><Relationship Id="rId13" Type="http://schemas.openxmlformats.org/officeDocument/2006/relationships/image" Target="../media/image246.png"/><Relationship Id="rId12" Type="http://schemas.openxmlformats.org/officeDocument/2006/relationships/image" Target="../media/image242.png"/><Relationship Id="rId14" Type="http://schemas.openxmlformats.org/officeDocument/2006/relationships/image" Target="../media/image25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3.xml"/><Relationship Id="rId3" Type="http://schemas.openxmlformats.org/officeDocument/2006/relationships/image" Target="../media/image204.png"/><Relationship Id="rId4" Type="http://schemas.openxmlformats.org/officeDocument/2006/relationships/image" Target="../media/image238.png"/><Relationship Id="rId5" Type="http://schemas.openxmlformats.org/officeDocument/2006/relationships/image" Target="../media/image259.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555.jp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59.jpg"/><Relationship Id="rId10" Type="http://schemas.openxmlformats.org/officeDocument/2006/relationships/image" Target="../media/image347.jpg"/><Relationship Id="rId12" Type="http://schemas.openxmlformats.org/officeDocument/2006/relationships/image" Target="../media/image357.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5.png"/><Relationship Id="rId9" Type="http://schemas.openxmlformats.org/officeDocument/2006/relationships/image" Target="../media/image7.png"/><Relationship Id="rId5" Type="http://schemas.openxmlformats.org/officeDocument/2006/relationships/image" Target="../media/image34.png"/><Relationship Id="rId6" Type="http://schemas.openxmlformats.org/officeDocument/2006/relationships/image" Target="../media/image6.png"/><Relationship Id="rId7" Type="http://schemas.openxmlformats.org/officeDocument/2006/relationships/image" Target="../media/image20.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30.png"/><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6.png"/><Relationship Id="rId9" Type="http://schemas.openxmlformats.org/officeDocument/2006/relationships/image" Target="../media/image38.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hyperlink" Target="about:blank" TargetMode="External"/><Relationship Id="rId5" Type="http://schemas.openxmlformats.org/officeDocument/2006/relationships/image" Target="../media/image64.png"/><Relationship Id="rId6" Type="http://schemas.openxmlformats.org/officeDocument/2006/relationships/hyperlink" Target="https://drive.google.com/file/d/1oAZDluwTwd4ESGD6avPKhYqckO3QI4MQ/view?usp=drive_link" TargetMode="External"/></Relationships>
</file>

<file path=ppt/slides/_rels/slide18.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9.png"/></Relationships>
</file>

<file path=ppt/slides/_rels/slide19.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51.png"/><Relationship Id="rId12" Type="http://schemas.openxmlformats.org/officeDocument/2006/relationships/image" Target="../media/image41.png"/><Relationship Id="rId1" Type="http://schemas.openxmlformats.org/officeDocument/2006/relationships/slideLayout" Target="../slideLayouts/slideLayout27.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hyperlink" Target="https://www.youtube.com/watch?v=I7jKxO4nKZc" TargetMode="External"/><Relationship Id="rId10" Type="http://schemas.openxmlformats.org/officeDocument/2006/relationships/image" Target="../media/image47.png"/><Relationship Id="rId1" Type="http://schemas.openxmlformats.org/officeDocument/2006/relationships/slideLayout" Target="../slideLayouts/slideLayout27.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9.png"/><Relationship Id="rId9" Type="http://schemas.openxmlformats.org/officeDocument/2006/relationships/image" Target="../media/image35.png"/><Relationship Id="rId5" Type="http://schemas.openxmlformats.org/officeDocument/2006/relationships/image" Target="../media/image9.png"/><Relationship Id="rId6" Type="http://schemas.openxmlformats.org/officeDocument/2006/relationships/image" Target="../media/image34.png"/><Relationship Id="rId7" Type="http://schemas.openxmlformats.org/officeDocument/2006/relationships/image" Target="../media/image33.png"/><Relationship Id="rId8"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33.png"/><Relationship Id="rId5"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53.png"/><Relationship Id="rId5" Type="http://schemas.openxmlformats.org/officeDocument/2006/relationships/image" Target="../media/image45.png"/><Relationship Id="rId6"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 Id="rId3"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59.png"/><Relationship Id="rId5" Type="http://schemas.openxmlformats.org/officeDocument/2006/relationships/image" Target="../media/image55.png"/><Relationship Id="rId6" Type="http://schemas.openxmlformats.org/officeDocument/2006/relationships/image" Target="../media/image61.png"/><Relationship Id="rId7" Type="http://schemas.openxmlformats.org/officeDocument/2006/relationships/image" Target="../media/image65.png"/><Relationship Id="rId8"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74.jpg"/><Relationship Id="rId5" Type="http://schemas.openxmlformats.org/officeDocument/2006/relationships/image" Target="../media/image78.jpg"/><Relationship Id="rId6" Type="http://schemas.openxmlformats.org/officeDocument/2006/relationships/image" Target="../media/image69.jpg"/><Relationship Id="rId7" Type="http://schemas.openxmlformats.org/officeDocument/2006/relationships/image" Target="../media/image5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8.xml"/><Relationship Id="rId3" Type="http://schemas.openxmlformats.org/officeDocument/2006/relationships/image" Target="../media/image75.png"/><Relationship Id="rId4" Type="http://schemas.openxmlformats.org/officeDocument/2006/relationships/image" Target="../media/image66.png"/><Relationship Id="rId5" Type="http://schemas.openxmlformats.org/officeDocument/2006/relationships/image" Target="../media/image59.png"/><Relationship Id="rId6"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image" Target="../media/image71.png"/><Relationship Id="rId4" Type="http://schemas.openxmlformats.org/officeDocument/2006/relationships/image" Target="../media/image77.png"/><Relationship Id="rId5" Type="http://schemas.openxmlformats.org/officeDocument/2006/relationships/image" Target="../media/image8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 Id="rId3" Type="http://schemas.openxmlformats.org/officeDocument/2006/relationships/image" Target="../media/image72.jpg"/><Relationship Id="rId4" Type="http://schemas.openxmlformats.org/officeDocument/2006/relationships/image" Target="../media/image73.jpg"/><Relationship Id="rId5" Type="http://schemas.openxmlformats.org/officeDocument/2006/relationships/image" Target="../media/image79.jpg"/><Relationship Id="rId6" Type="http://schemas.openxmlformats.org/officeDocument/2006/relationships/image" Target="../media/image98.jpg"/><Relationship Id="rId7" Type="http://schemas.openxmlformats.org/officeDocument/2006/relationships/image" Target="../media/image7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 Id="rId3" Type="http://schemas.openxmlformats.org/officeDocument/2006/relationships/image" Target="../media/image81.jpg"/><Relationship Id="rId4" Type="http://schemas.openxmlformats.org/officeDocument/2006/relationships/image" Target="../media/image76.jpg"/><Relationship Id="rId5" Type="http://schemas.openxmlformats.org/officeDocument/2006/relationships/image" Target="../media/image88.jpg"/><Relationship Id="rId6"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 Id="rId3" Type="http://schemas.openxmlformats.org/officeDocument/2006/relationships/image" Target="../media/image73.jpg"/><Relationship Id="rId4" Type="http://schemas.openxmlformats.org/officeDocument/2006/relationships/image" Target="../media/image98.jpg"/><Relationship Id="rId5" Type="http://schemas.openxmlformats.org/officeDocument/2006/relationships/image" Target="../media/image81.jpg"/><Relationship Id="rId6" Type="http://schemas.openxmlformats.org/officeDocument/2006/relationships/image" Target="../media/image100.png"/><Relationship Id="rId7" Type="http://schemas.openxmlformats.org/officeDocument/2006/relationships/image" Target="../media/image70.jpg"/><Relationship Id="rId8" Type="http://schemas.openxmlformats.org/officeDocument/2006/relationships/image" Target="../media/image7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95.png"/></Relationships>
</file>

<file path=ppt/slides/_rels/slide34.xml.rels><?xml version="1.0" encoding="UTF-8" standalone="yes"?><Relationships xmlns="http://schemas.openxmlformats.org/package/2006/relationships"><Relationship Id="rId11" Type="http://schemas.openxmlformats.org/officeDocument/2006/relationships/image" Target="../media/image101.png"/><Relationship Id="rId10" Type="http://schemas.openxmlformats.org/officeDocument/2006/relationships/image" Target="../media/image107.png"/><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89.png"/><Relationship Id="rId4" Type="http://schemas.openxmlformats.org/officeDocument/2006/relationships/image" Target="../media/image91.png"/><Relationship Id="rId9" Type="http://schemas.openxmlformats.org/officeDocument/2006/relationships/image" Target="../media/image96.png"/><Relationship Id="rId5" Type="http://schemas.openxmlformats.org/officeDocument/2006/relationships/image" Target="../media/image94.png"/><Relationship Id="rId6" Type="http://schemas.openxmlformats.org/officeDocument/2006/relationships/image" Target="../media/image90.png"/><Relationship Id="rId7" Type="http://schemas.openxmlformats.org/officeDocument/2006/relationships/image" Target="../media/image92.png"/><Relationship Id="rId8" Type="http://schemas.openxmlformats.org/officeDocument/2006/relationships/image" Target="../media/image97.png"/></Relationships>
</file>

<file path=ppt/slides/_rels/slide35.xml.rels><?xml version="1.0" encoding="UTF-8" standalone="yes"?><Relationships xmlns="http://schemas.openxmlformats.org/package/2006/relationships"><Relationship Id="rId11" Type="http://schemas.openxmlformats.org/officeDocument/2006/relationships/image" Target="../media/image107.png"/><Relationship Id="rId10" Type="http://schemas.openxmlformats.org/officeDocument/2006/relationships/image" Target="../media/image96.png"/><Relationship Id="rId12" Type="http://schemas.openxmlformats.org/officeDocument/2006/relationships/image" Target="../media/image101.png"/><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89.png"/><Relationship Id="rId4" Type="http://schemas.openxmlformats.org/officeDocument/2006/relationships/image" Target="../media/image91.png"/><Relationship Id="rId9" Type="http://schemas.openxmlformats.org/officeDocument/2006/relationships/image" Target="../media/image97.png"/><Relationship Id="rId5" Type="http://schemas.openxmlformats.org/officeDocument/2006/relationships/image" Target="../media/image105.png"/><Relationship Id="rId6" Type="http://schemas.openxmlformats.org/officeDocument/2006/relationships/image" Target="../media/image90.png"/><Relationship Id="rId7" Type="http://schemas.openxmlformats.org/officeDocument/2006/relationships/image" Target="../media/image92.png"/><Relationship Id="rId8" Type="http://schemas.openxmlformats.org/officeDocument/2006/relationships/image" Target="../media/image10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114.png"/><Relationship Id="rId4" Type="http://schemas.openxmlformats.org/officeDocument/2006/relationships/image" Target="../media/image112.png"/><Relationship Id="rId5" Type="http://schemas.openxmlformats.org/officeDocument/2006/relationships/hyperlink" Target="about:blank" TargetMode="External"/><Relationship Id="rId6" Type="http://schemas.openxmlformats.org/officeDocument/2006/relationships/image" Target="../media/image108.png"/><Relationship Id="rId7" Type="http://schemas.openxmlformats.org/officeDocument/2006/relationships/chart" Target="../charts/chart1.xml"/><Relationship Id="rId8" Type="http://schemas.openxmlformats.org/officeDocument/2006/relationships/hyperlink" Target="https://drive.google.com/file/d/12fhvGhQ0BQuntq3AQLgjhRz9C6-vIOpE/view?usp=drive_link" TargetMode="External"/></Relationships>
</file>

<file path=ppt/slides/_rels/slide37.xml.rels><?xml version="1.0" encoding="UTF-8" standalone="yes"?><Relationships xmlns="http://schemas.openxmlformats.org/package/2006/relationships"><Relationship Id="rId20" Type="http://schemas.openxmlformats.org/officeDocument/2006/relationships/image" Target="../media/image132.png"/><Relationship Id="rId11" Type="http://schemas.openxmlformats.org/officeDocument/2006/relationships/image" Target="../media/image122.png"/><Relationship Id="rId22" Type="http://schemas.openxmlformats.org/officeDocument/2006/relationships/image" Target="../media/image129.jpg"/><Relationship Id="rId10" Type="http://schemas.openxmlformats.org/officeDocument/2006/relationships/image" Target="../media/image125.jpg"/><Relationship Id="rId21" Type="http://schemas.openxmlformats.org/officeDocument/2006/relationships/image" Target="../media/image130.png"/><Relationship Id="rId13" Type="http://schemas.openxmlformats.org/officeDocument/2006/relationships/image" Target="../media/image117.png"/><Relationship Id="rId12" Type="http://schemas.openxmlformats.org/officeDocument/2006/relationships/image" Target="../media/image121.png"/><Relationship Id="rId23" Type="http://schemas.openxmlformats.org/officeDocument/2006/relationships/image" Target="../media/image135.jpg"/><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16.png"/><Relationship Id="rId4" Type="http://schemas.openxmlformats.org/officeDocument/2006/relationships/image" Target="../media/image111.gif"/><Relationship Id="rId9" Type="http://schemas.openxmlformats.org/officeDocument/2006/relationships/image" Target="../media/image119.png"/><Relationship Id="rId15" Type="http://schemas.openxmlformats.org/officeDocument/2006/relationships/image" Target="../media/image120.png"/><Relationship Id="rId14" Type="http://schemas.openxmlformats.org/officeDocument/2006/relationships/image" Target="../media/image123.jpg"/><Relationship Id="rId17" Type="http://schemas.openxmlformats.org/officeDocument/2006/relationships/image" Target="../media/image128.png"/><Relationship Id="rId16" Type="http://schemas.openxmlformats.org/officeDocument/2006/relationships/image" Target="../media/image126.png"/><Relationship Id="rId5" Type="http://schemas.openxmlformats.org/officeDocument/2006/relationships/image" Target="../media/image113.png"/><Relationship Id="rId19" Type="http://schemas.openxmlformats.org/officeDocument/2006/relationships/image" Target="../media/image124.gif"/><Relationship Id="rId6" Type="http://schemas.openxmlformats.org/officeDocument/2006/relationships/image" Target="../media/image115.png"/><Relationship Id="rId18" Type="http://schemas.openxmlformats.org/officeDocument/2006/relationships/image" Target="../media/image149.png"/><Relationship Id="rId7" Type="http://schemas.openxmlformats.org/officeDocument/2006/relationships/image" Target="../media/image110.png"/><Relationship Id="rId8" Type="http://schemas.openxmlformats.org/officeDocument/2006/relationships/image" Target="../media/image118.png"/></Relationships>
</file>

<file path=ppt/slides/_rels/slide38.xml.rels><?xml version="1.0" encoding="UTF-8" standalone="yes"?><Relationships xmlns="http://schemas.openxmlformats.org/package/2006/relationships"><Relationship Id="rId20" Type="http://schemas.openxmlformats.org/officeDocument/2006/relationships/image" Target="../media/image147.png"/><Relationship Id="rId22" Type="http://schemas.openxmlformats.org/officeDocument/2006/relationships/image" Target="../media/image152.png"/><Relationship Id="rId21" Type="http://schemas.openxmlformats.org/officeDocument/2006/relationships/image" Target="../media/image158.png"/><Relationship Id="rId24" Type="http://schemas.openxmlformats.org/officeDocument/2006/relationships/image" Target="../media/image156.png"/><Relationship Id="rId23" Type="http://schemas.openxmlformats.org/officeDocument/2006/relationships/image" Target="../media/image145.png"/><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31.png"/><Relationship Id="rId4" Type="http://schemas.openxmlformats.org/officeDocument/2006/relationships/image" Target="../media/image133.png"/><Relationship Id="rId9" Type="http://schemas.openxmlformats.org/officeDocument/2006/relationships/image" Target="../media/image136.png"/><Relationship Id="rId26" Type="http://schemas.openxmlformats.org/officeDocument/2006/relationships/image" Target="../media/image150.png"/><Relationship Id="rId25" Type="http://schemas.openxmlformats.org/officeDocument/2006/relationships/image" Target="../media/image157.png"/><Relationship Id="rId28" Type="http://schemas.openxmlformats.org/officeDocument/2006/relationships/image" Target="../media/image153.png"/><Relationship Id="rId27" Type="http://schemas.openxmlformats.org/officeDocument/2006/relationships/image" Target="../media/image159.png"/><Relationship Id="rId5" Type="http://schemas.openxmlformats.org/officeDocument/2006/relationships/image" Target="../media/image134.png"/><Relationship Id="rId6" Type="http://schemas.openxmlformats.org/officeDocument/2006/relationships/image" Target="../media/image138.png"/><Relationship Id="rId29" Type="http://schemas.openxmlformats.org/officeDocument/2006/relationships/image" Target="../media/image169.png"/><Relationship Id="rId7" Type="http://schemas.openxmlformats.org/officeDocument/2006/relationships/image" Target="../media/image143.png"/><Relationship Id="rId8" Type="http://schemas.openxmlformats.org/officeDocument/2006/relationships/image" Target="../media/image140.png"/><Relationship Id="rId31" Type="http://schemas.openxmlformats.org/officeDocument/2006/relationships/image" Target="../media/image160.png"/><Relationship Id="rId30" Type="http://schemas.openxmlformats.org/officeDocument/2006/relationships/image" Target="../media/image151.png"/><Relationship Id="rId11" Type="http://schemas.openxmlformats.org/officeDocument/2006/relationships/image" Target="../media/image155.png"/><Relationship Id="rId10" Type="http://schemas.openxmlformats.org/officeDocument/2006/relationships/image" Target="../media/image137.png"/><Relationship Id="rId13" Type="http://schemas.openxmlformats.org/officeDocument/2006/relationships/image" Target="../media/image142.png"/><Relationship Id="rId12" Type="http://schemas.openxmlformats.org/officeDocument/2006/relationships/image" Target="../media/image144.png"/><Relationship Id="rId15" Type="http://schemas.openxmlformats.org/officeDocument/2006/relationships/image" Target="../media/image148.png"/><Relationship Id="rId14" Type="http://schemas.openxmlformats.org/officeDocument/2006/relationships/image" Target="../media/image139.png"/><Relationship Id="rId17" Type="http://schemas.openxmlformats.org/officeDocument/2006/relationships/image" Target="../media/image167.png"/><Relationship Id="rId16" Type="http://schemas.openxmlformats.org/officeDocument/2006/relationships/image" Target="../media/image141.png"/><Relationship Id="rId19" Type="http://schemas.openxmlformats.org/officeDocument/2006/relationships/image" Target="../media/image146.png"/><Relationship Id="rId18" Type="http://schemas.openxmlformats.org/officeDocument/2006/relationships/image" Target="../media/image1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hart" Target="../charts/chart2.xml"/><Relationship Id="rId4" Type="http://schemas.openxmlformats.org/officeDocument/2006/relationships/image" Target="../media/image168.png"/><Relationship Id="rId9" Type="http://schemas.openxmlformats.org/officeDocument/2006/relationships/image" Target="../media/image189.png"/><Relationship Id="rId5" Type="http://schemas.openxmlformats.org/officeDocument/2006/relationships/image" Target="../media/image163.png"/><Relationship Id="rId6" Type="http://schemas.openxmlformats.org/officeDocument/2006/relationships/image" Target="../media/image162.png"/><Relationship Id="rId7" Type="http://schemas.openxmlformats.org/officeDocument/2006/relationships/image" Target="../media/image161.png"/><Relationship Id="rId8" Type="http://schemas.openxmlformats.org/officeDocument/2006/relationships/image" Target="../media/image170.png"/><Relationship Id="rId10" Type="http://schemas.openxmlformats.org/officeDocument/2006/relationships/image" Target="../media/image166.png"/></Relationships>
</file>

<file path=ppt/slides/_rels/slide41.xml.rels><?xml version="1.0" encoding="UTF-8" standalone="yes"?><Relationships xmlns="http://schemas.openxmlformats.org/package/2006/relationships"><Relationship Id="rId20" Type="http://schemas.openxmlformats.org/officeDocument/2006/relationships/image" Target="../media/image143.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66.png"/><Relationship Id="rId4" Type="http://schemas.openxmlformats.org/officeDocument/2006/relationships/chart" Target="../charts/chart3.xml"/><Relationship Id="rId9" Type="http://schemas.openxmlformats.org/officeDocument/2006/relationships/image" Target="../media/image160.png"/><Relationship Id="rId5" Type="http://schemas.openxmlformats.org/officeDocument/2006/relationships/image" Target="../media/image168.png"/><Relationship Id="rId6" Type="http://schemas.openxmlformats.org/officeDocument/2006/relationships/image" Target="../media/image163.png"/><Relationship Id="rId7" Type="http://schemas.openxmlformats.org/officeDocument/2006/relationships/image" Target="../media/image161.png"/><Relationship Id="rId8" Type="http://schemas.openxmlformats.org/officeDocument/2006/relationships/image" Target="../media/image173.jpg"/><Relationship Id="rId11" Type="http://schemas.openxmlformats.org/officeDocument/2006/relationships/image" Target="../media/image187.png"/><Relationship Id="rId10" Type="http://schemas.openxmlformats.org/officeDocument/2006/relationships/image" Target="../media/image191.png"/><Relationship Id="rId13" Type="http://schemas.openxmlformats.org/officeDocument/2006/relationships/image" Target="../media/image176.png"/><Relationship Id="rId12" Type="http://schemas.openxmlformats.org/officeDocument/2006/relationships/image" Target="../media/image171.png"/><Relationship Id="rId15" Type="http://schemas.openxmlformats.org/officeDocument/2006/relationships/image" Target="../media/image185.png"/><Relationship Id="rId14" Type="http://schemas.openxmlformats.org/officeDocument/2006/relationships/image" Target="../media/image175.png"/><Relationship Id="rId17" Type="http://schemas.openxmlformats.org/officeDocument/2006/relationships/image" Target="../media/image180.png"/><Relationship Id="rId16" Type="http://schemas.openxmlformats.org/officeDocument/2006/relationships/image" Target="../media/image178.png"/><Relationship Id="rId19" Type="http://schemas.openxmlformats.org/officeDocument/2006/relationships/image" Target="../media/image199.png"/><Relationship Id="rId18" Type="http://schemas.openxmlformats.org/officeDocument/2006/relationships/image" Target="../media/image19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181.png"/><Relationship Id="rId4" Type="http://schemas.openxmlformats.org/officeDocument/2006/relationships/image" Target="../media/image195.png"/><Relationship Id="rId9" Type="http://schemas.openxmlformats.org/officeDocument/2006/relationships/image" Target="../media/image143.png"/><Relationship Id="rId5" Type="http://schemas.openxmlformats.org/officeDocument/2006/relationships/image" Target="../media/image182.png"/><Relationship Id="rId6" Type="http://schemas.openxmlformats.org/officeDocument/2006/relationships/image" Target="../media/image163.png"/><Relationship Id="rId7" Type="http://schemas.openxmlformats.org/officeDocument/2006/relationships/image" Target="../media/image171.png"/><Relationship Id="rId8" Type="http://schemas.openxmlformats.org/officeDocument/2006/relationships/image" Target="../media/image175.png"/><Relationship Id="rId11" Type="http://schemas.openxmlformats.org/officeDocument/2006/relationships/image" Target="../media/image185.png"/><Relationship Id="rId10" Type="http://schemas.openxmlformats.org/officeDocument/2006/relationships/image" Target="../media/image160.png"/><Relationship Id="rId13" Type="http://schemas.openxmlformats.org/officeDocument/2006/relationships/image" Target="../media/image190.png"/><Relationship Id="rId12" Type="http://schemas.openxmlformats.org/officeDocument/2006/relationships/image" Target="../media/image191.png"/><Relationship Id="rId15" Type="http://schemas.openxmlformats.org/officeDocument/2006/relationships/image" Target="../media/image186.png"/><Relationship Id="rId14" Type="http://schemas.openxmlformats.org/officeDocument/2006/relationships/image" Target="../media/image1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202.png"/><Relationship Id="rId4" Type="http://schemas.openxmlformats.org/officeDocument/2006/relationships/image" Target="../media/image206.png"/><Relationship Id="rId5" Type="http://schemas.openxmlformats.org/officeDocument/2006/relationships/image" Target="../media/image210.png"/><Relationship Id="rId6" Type="http://schemas.openxmlformats.org/officeDocument/2006/relationships/image" Target="../media/image200.png"/><Relationship Id="rId7" Type="http://schemas.openxmlformats.org/officeDocument/2006/relationships/image" Target="../media/image197.png"/><Relationship Id="rId8" Type="http://schemas.openxmlformats.org/officeDocument/2006/relationships/image" Target="../media/image20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97.png"/><Relationship Id="rId4" Type="http://schemas.openxmlformats.org/officeDocument/2006/relationships/image" Target="../media/image204.png"/><Relationship Id="rId9" Type="http://schemas.openxmlformats.org/officeDocument/2006/relationships/image" Target="../media/image217.jpg"/><Relationship Id="rId5" Type="http://schemas.openxmlformats.org/officeDocument/2006/relationships/image" Target="../media/image202.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0" Type="http://schemas.openxmlformats.org/officeDocument/2006/relationships/image" Target="../media/image20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chart" Target="../charts/chart4.xml"/><Relationship Id="rId4" Type="http://schemas.openxmlformats.org/officeDocument/2006/relationships/image" Target="../media/image222.jpg"/><Relationship Id="rId9" Type="http://schemas.openxmlformats.org/officeDocument/2006/relationships/image" Target="../media/image213.png"/><Relationship Id="rId5" Type="http://schemas.openxmlformats.org/officeDocument/2006/relationships/image" Target="../media/image208.jpg"/><Relationship Id="rId6" Type="http://schemas.openxmlformats.org/officeDocument/2006/relationships/image" Target="../media/image215.jpg"/><Relationship Id="rId7" Type="http://schemas.openxmlformats.org/officeDocument/2006/relationships/image" Target="../media/image219.jpg"/><Relationship Id="rId8" Type="http://schemas.openxmlformats.org/officeDocument/2006/relationships/image" Target="../media/image209.jpg"/><Relationship Id="rId11" Type="http://schemas.openxmlformats.org/officeDocument/2006/relationships/image" Target="../media/image204.png"/><Relationship Id="rId10" Type="http://schemas.openxmlformats.org/officeDocument/2006/relationships/image" Target="../media/image197.png"/><Relationship Id="rId13" Type="http://schemas.openxmlformats.org/officeDocument/2006/relationships/image" Target="../media/image206.png"/><Relationship Id="rId12" Type="http://schemas.openxmlformats.org/officeDocument/2006/relationships/image" Target="../media/image202.png"/><Relationship Id="rId15" Type="http://schemas.openxmlformats.org/officeDocument/2006/relationships/image" Target="../media/image200.png"/><Relationship Id="rId14" Type="http://schemas.openxmlformats.org/officeDocument/2006/relationships/image" Target="../media/image2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16.jpg"/><Relationship Id="rId4" Type="http://schemas.openxmlformats.org/officeDocument/2006/relationships/image" Target="../media/image214.jpg"/><Relationship Id="rId9" Type="http://schemas.openxmlformats.org/officeDocument/2006/relationships/image" Target="../media/image202.png"/><Relationship Id="rId5" Type="http://schemas.openxmlformats.org/officeDocument/2006/relationships/image" Target="../media/image212.jpg"/><Relationship Id="rId6" Type="http://schemas.openxmlformats.org/officeDocument/2006/relationships/image" Target="../media/image218.png"/><Relationship Id="rId7" Type="http://schemas.openxmlformats.org/officeDocument/2006/relationships/image" Target="../media/image197.png"/><Relationship Id="rId8" Type="http://schemas.openxmlformats.org/officeDocument/2006/relationships/image" Target="../media/image204.png"/><Relationship Id="rId11" Type="http://schemas.openxmlformats.org/officeDocument/2006/relationships/image" Target="../media/image210.png"/><Relationship Id="rId10" Type="http://schemas.openxmlformats.org/officeDocument/2006/relationships/image" Target="../media/image206.png"/><Relationship Id="rId12" Type="http://schemas.openxmlformats.org/officeDocument/2006/relationships/image" Target="../media/image2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23.png"/><Relationship Id="rId4" Type="http://schemas.openxmlformats.org/officeDocument/2006/relationships/image" Target="../media/image220.png"/><Relationship Id="rId9" Type="http://schemas.openxmlformats.org/officeDocument/2006/relationships/image" Target="../media/image197.png"/><Relationship Id="rId5" Type="http://schemas.openxmlformats.org/officeDocument/2006/relationships/image" Target="../media/image230.png"/><Relationship Id="rId6" Type="http://schemas.openxmlformats.org/officeDocument/2006/relationships/image" Target="../media/image226.png"/><Relationship Id="rId7" Type="http://schemas.openxmlformats.org/officeDocument/2006/relationships/image" Target="../media/image229.png"/><Relationship Id="rId8" Type="http://schemas.openxmlformats.org/officeDocument/2006/relationships/image" Target="../media/image228.png"/><Relationship Id="rId11" Type="http://schemas.openxmlformats.org/officeDocument/2006/relationships/image" Target="../media/image202.png"/><Relationship Id="rId10" Type="http://schemas.openxmlformats.org/officeDocument/2006/relationships/image" Target="../media/image204.png"/><Relationship Id="rId13" Type="http://schemas.openxmlformats.org/officeDocument/2006/relationships/image" Target="../media/image210.png"/><Relationship Id="rId12" Type="http://schemas.openxmlformats.org/officeDocument/2006/relationships/image" Target="../media/image206.png"/><Relationship Id="rId14" Type="http://schemas.openxmlformats.org/officeDocument/2006/relationships/image" Target="../media/image20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24.png"/><Relationship Id="rId4" Type="http://schemas.openxmlformats.org/officeDocument/2006/relationships/image" Target="../media/image240.png"/><Relationship Id="rId9" Type="http://schemas.openxmlformats.org/officeDocument/2006/relationships/image" Target="../media/image202.png"/><Relationship Id="rId5" Type="http://schemas.openxmlformats.org/officeDocument/2006/relationships/image" Target="../media/image227.png"/><Relationship Id="rId6" Type="http://schemas.openxmlformats.org/officeDocument/2006/relationships/image" Target="../media/image225.png"/><Relationship Id="rId7" Type="http://schemas.openxmlformats.org/officeDocument/2006/relationships/image" Target="../media/image197.png"/><Relationship Id="rId8" Type="http://schemas.openxmlformats.org/officeDocument/2006/relationships/image" Target="../media/image204.png"/><Relationship Id="rId11" Type="http://schemas.openxmlformats.org/officeDocument/2006/relationships/image" Target="../media/image210.png"/><Relationship Id="rId10" Type="http://schemas.openxmlformats.org/officeDocument/2006/relationships/image" Target="../media/image206.png"/><Relationship Id="rId13" Type="http://schemas.openxmlformats.org/officeDocument/2006/relationships/image" Target="../media/image236.png"/><Relationship Id="rId12" Type="http://schemas.openxmlformats.org/officeDocument/2006/relationships/image" Target="../media/image200.png"/><Relationship Id="rId15" Type="http://schemas.openxmlformats.org/officeDocument/2006/relationships/image" Target="../media/image241.jpg"/><Relationship Id="rId14" Type="http://schemas.openxmlformats.org/officeDocument/2006/relationships/image" Target="../media/image217.jpg"/><Relationship Id="rId16" Type="http://schemas.openxmlformats.org/officeDocument/2006/relationships/image" Target="../media/image25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35.png"/><Relationship Id="rId4" Type="http://schemas.openxmlformats.org/officeDocument/2006/relationships/image" Target="../media/image197.png"/><Relationship Id="rId9" Type="http://schemas.openxmlformats.org/officeDocument/2006/relationships/image" Target="../media/image200.png"/><Relationship Id="rId5" Type="http://schemas.openxmlformats.org/officeDocument/2006/relationships/image" Target="../media/image204.png"/><Relationship Id="rId6" Type="http://schemas.openxmlformats.org/officeDocument/2006/relationships/image" Target="../media/image202.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242.png"/><Relationship Id="rId10" Type="http://schemas.openxmlformats.org/officeDocument/2006/relationships/image" Target="../media/image237.png"/><Relationship Id="rId13" Type="http://schemas.openxmlformats.org/officeDocument/2006/relationships/image" Target="../media/image256.png"/><Relationship Id="rId12" Type="http://schemas.openxmlformats.org/officeDocument/2006/relationships/image" Target="../media/image246.png"/><Relationship Id="rId14" Type="http://schemas.openxmlformats.org/officeDocument/2006/relationships/image" Target="../media/image2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1.xml"/><Relationship Id="rId3" Type="http://schemas.openxmlformats.org/officeDocument/2006/relationships/image" Target="../media/image206.png"/><Relationship Id="rId4" Type="http://schemas.openxmlformats.org/officeDocument/2006/relationships/image" Target="../media/image210.png"/><Relationship Id="rId5" Type="http://schemas.openxmlformats.org/officeDocument/2006/relationships/image" Target="../media/image200.png"/><Relationship Id="rId6" Type="http://schemas.openxmlformats.org/officeDocument/2006/relationships/image" Target="../media/image204.png"/><Relationship Id="rId7" Type="http://schemas.openxmlformats.org/officeDocument/2006/relationships/image" Target="../media/image238.png"/><Relationship Id="rId8" Type="http://schemas.openxmlformats.org/officeDocument/2006/relationships/image" Target="../media/image2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04.png"/><Relationship Id="rId4" Type="http://schemas.openxmlformats.org/officeDocument/2006/relationships/image" Target="../media/image238.png"/><Relationship Id="rId9" Type="http://schemas.openxmlformats.org/officeDocument/2006/relationships/image" Target="../media/image248.png"/><Relationship Id="rId5" Type="http://schemas.openxmlformats.org/officeDocument/2006/relationships/image" Target="../media/image259.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243.png"/><Relationship Id="rId4" Type="http://schemas.openxmlformats.org/officeDocument/2006/relationships/image" Target="../media/image247.png"/><Relationship Id="rId9" Type="http://schemas.openxmlformats.org/officeDocument/2006/relationships/image" Target="../media/image255.png"/><Relationship Id="rId5" Type="http://schemas.openxmlformats.org/officeDocument/2006/relationships/image" Target="../media/image250.png"/><Relationship Id="rId6" Type="http://schemas.openxmlformats.org/officeDocument/2006/relationships/image" Target="../media/image262.png"/><Relationship Id="rId7" Type="http://schemas.openxmlformats.org/officeDocument/2006/relationships/image" Target="../media/image252.png"/><Relationship Id="rId8" Type="http://schemas.openxmlformats.org/officeDocument/2006/relationships/image" Target="../media/image254.png"/><Relationship Id="rId11" Type="http://schemas.openxmlformats.org/officeDocument/2006/relationships/image" Target="../media/image204.png"/><Relationship Id="rId10" Type="http://schemas.openxmlformats.org/officeDocument/2006/relationships/image" Target="../media/image261.png"/><Relationship Id="rId13" Type="http://schemas.openxmlformats.org/officeDocument/2006/relationships/image" Target="../media/image259.png"/><Relationship Id="rId12" Type="http://schemas.openxmlformats.org/officeDocument/2006/relationships/image" Target="../media/image238.png"/><Relationship Id="rId15" Type="http://schemas.openxmlformats.org/officeDocument/2006/relationships/image" Target="../media/image210.png"/><Relationship Id="rId14" Type="http://schemas.openxmlformats.org/officeDocument/2006/relationships/image" Target="../media/image206.png"/><Relationship Id="rId17" Type="http://schemas.openxmlformats.org/officeDocument/2006/relationships/image" Target="../media/image159.png"/><Relationship Id="rId16" Type="http://schemas.openxmlformats.org/officeDocument/2006/relationships/image" Target="../media/image20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image" Target="../media/image276.png"/><Relationship Id="rId4" Type="http://schemas.openxmlformats.org/officeDocument/2006/relationships/image" Target="../media/image274.png"/><Relationship Id="rId5" Type="http://schemas.openxmlformats.org/officeDocument/2006/relationships/hyperlink" Target="https://quoidansmonassiette.fr/empreinte-carbone-de-co2-alimentation-quels-aliments-produisent-le-moins-de-gaz-a-effet-de-serre/" TargetMode="External"/><Relationship Id="rId6" Type="http://schemas.openxmlformats.org/officeDocument/2006/relationships/hyperlink" Target="https://quoidansmonassiette.fr/author/balthiersky/" TargetMode="External"/><Relationship Id="rId7" Type="http://schemas.openxmlformats.org/officeDocument/2006/relationships/hyperlink" Target="https://quoidansmonassiette.fr/empreinte-carbone-de-co2-alimentation-quels-aliments-produisent-le-moins-de-gaz-a-effet-de-serre/#comments" TargetMode="External"/><Relationship Id="rId8" Type="http://schemas.openxmlformats.org/officeDocument/2006/relationships/hyperlink" Target="https://www.swissveg.ch/ecologie?language=fr"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60.png"/><Relationship Id="rId4" Type="http://schemas.openxmlformats.org/officeDocument/2006/relationships/image" Target="../media/image268.png"/><Relationship Id="rId9" Type="http://schemas.openxmlformats.org/officeDocument/2006/relationships/image" Target="../media/image210.png"/><Relationship Id="rId5" Type="http://schemas.openxmlformats.org/officeDocument/2006/relationships/image" Target="../media/image204.png"/><Relationship Id="rId6" Type="http://schemas.openxmlformats.org/officeDocument/2006/relationships/image" Target="../media/image238.png"/><Relationship Id="rId7" Type="http://schemas.openxmlformats.org/officeDocument/2006/relationships/image" Target="../media/image259.png"/><Relationship Id="rId8" Type="http://schemas.openxmlformats.org/officeDocument/2006/relationships/image" Target="../media/image206.png"/><Relationship Id="rId10" Type="http://schemas.openxmlformats.org/officeDocument/2006/relationships/image" Target="../media/image20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60.png"/><Relationship Id="rId4" Type="http://schemas.openxmlformats.org/officeDocument/2006/relationships/image" Target="../media/image204.png"/><Relationship Id="rId9" Type="http://schemas.openxmlformats.org/officeDocument/2006/relationships/image" Target="../media/image200.png"/><Relationship Id="rId5" Type="http://schemas.openxmlformats.org/officeDocument/2006/relationships/image" Target="../media/image238.png"/><Relationship Id="rId6" Type="http://schemas.openxmlformats.org/officeDocument/2006/relationships/image" Target="../media/image259.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280.jpg"/><Relationship Id="rId10" Type="http://schemas.openxmlformats.org/officeDocument/2006/relationships/image" Target="../media/image264.jpg"/><Relationship Id="rId13" Type="http://schemas.openxmlformats.org/officeDocument/2006/relationships/image" Target="../media/image284.jpg"/><Relationship Id="rId12" Type="http://schemas.openxmlformats.org/officeDocument/2006/relationships/image" Target="../media/image271.jpg"/><Relationship Id="rId15" Type="http://schemas.openxmlformats.org/officeDocument/2006/relationships/image" Target="../media/image265.png"/><Relationship Id="rId14" Type="http://schemas.openxmlformats.org/officeDocument/2006/relationships/image" Target="../media/image267.jpg"/><Relationship Id="rId17" Type="http://schemas.openxmlformats.org/officeDocument/2006/relationships/image" Target="../media/image268.png"/><Relationship Id="rId16" Type="http://schemas.openxmlformats.org/officeDocument/2006/relationships/image" Target="../media/image225.png"/><Relationship Id="rId19" Type="http://schemas.openxmlformats.org/officeDocument/2006/relationships/image" Target="../media/image263.jpg"/><Relationship Id="rId18" Type="http://schemas.openxmlformats.org/officeDocument/2006/relationships/image" Target="../media/image277.png"/></Relationships>
</file>

<file path=ppt/slides/_rels/slide57.xml.rels><?xml version="1.0" encoding="UTF-8" standalone="yes"?><Relationships xmlns="http://schemas.openxmlformats.org/package/2006/relationships"><Relationship Id="rId20" Type="http://schemas.openxmlformats.org/officeDocument/2006/relationships/image" Target="../media/image210.png"/><Relationship Id="rId21" Type="http://schemas.openxmlformats.org/officeDocument/2006/relationships/image" Target="../media/image200.png"/><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83.png"/><Relationship Id="rId4" Type="http://schemas.openxmlformats.org/officeDocument/2006/relationships/image" Target="../media/image260.png"/><Relationship Id="rId9" Type="http://schemas.openxmlformats.org/officeDocument/2006/relationships/image" Target="../media/image267.jpg"/><Relationship Id="rId5" Type="http://schemas.openxmlformats.org/officeDocument/2006/relationships/image" Target="../media/image264.jpg"/><Relationship Id="rId6" Type="http://schemas.openxmlformats.org/officeDocument/2006/relationships/image" Target="../media/image280.jpg"/><Relationship Id="rId7" Type="http://schemas.openxmlformats.org/officeDocument/2006/relationships/image" Target="../media/image271.jpg"/><Relationship Id="rId8" Type="http://schemas.openxmlformats.org/officeDocument/2006/relationships/image" Target="../media/image284.jpg"/><Relationship Id="rId11" Type="http://schemas.openxmlformats.org/officeDocument/2006/relationships/image" Target="../media/image225.png"/><Relationship Id="rId10" Type="http://schemas.openxmlformats.org/officeDocument/2006/relationships/image" Target="../media/image265.png"/><Relationship Id="rId13" Type="http://schemas.openxmlformats.org/officeDocument/2006/relationships/image" Target="../media/image277.png"/><Relationship Id="rId12" Type="http://schemas.openxmlformats.org/officeDocument/2006/relationships/image" Target="../media/image268.png"/><Relationship Id="rId15" Type="http://schemas.openxmlformats.org/officeDocument/2006/relationships/image" Target="../media/image282.jpg"/><Relationship Id="rId14" Type="http://schemas.openxmlformats.org/officeDocument/2006/relationships/image" Target="../media/image263.jpg"/><Relationship Id="rId17" Type="http://schemas.openxmlformats.org/officeDocument/2006/relationships/image" Target="../media/image238.png"/><Relationship Id="rId16" Type="http://schemas.openxmlformats.org/officeDocument/2006/relationships/image" Target="../media/image204.png"/><Relationship Id="rId19" Type="http://schemas.openxmlformats.org/officeDocument/2006/relationships/image" Target="../media/image206.png"/><Relationship Id="rId18" Type="http://schemas.openxmlformats.org/officeDocument/2006/relationships/image" Target="../media/image2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263.jpg"/><Relationship Id="rId4" Type="http://schemas.openxmlformats.org/officeDocument/2006/relationships/image" Target="../media/image267.jpg"/><Relationship Id="rId9" Type="http://schemas.openxmlformats.org/officeDocument/2006/relationships/image" Target="../media/image277.png"/><Relationship Id="rId5" Type="http://schemas.openxmlformats.org/officeDocument/2006/relationships/image" Target="../media/image271.jpg"/><Relationship Id="rId6" Type="http://schemas.openxmlformats.org/officeDocument/2006/relationships/image" Target="../media/image284.jpg"/><Relationship Id="rId7" Type="http://schemas.openxmlformats.org/officeDocument/2006/relationships/image" Target="../media/image283.png"/><Relationship Id="rId8" Type="http://schemas.openxmlformats.org/officeDocument/2006/relationships/image" Target="../media/image264.jpg"/><Relationship Id="rId11" Type="http://schemas.openxmlformats.org/officeDocument/2006/relationships/image" Target="../media/image282.jpg"/><Relationship Id="rId10" Type="http://schemas.openxmlformats.org/officeDocument/2006/relationships/image" Target="../media/image225.png"/><Relationship Id="rId13" Type="http://schemas.openxmlformats.org/officeDocument/2006/relationships/image" Target="../media/image204.png"/><Relationship Id="rId12" Type="http://schemas.openxmlformats.org/officeDocument/2006/relationships/image" Target="../media/image268.png"/><Relationship Id="rId15" Type="http://schemas.openxmlformats.org/officeDocument/2006/relationships/image" Target="../media/image259.png"/><Relationship Id="rId14" Type="http://schemas.openxmlformats.org/officeDocument/2006/relationships/image" Target="../media/image238.png"/><Relationship Id="rId17" Type="http://schemas.openxmlformats.org/officeDocument/2006/relationships/image" Target="../media/image210.png"/><Relationship Id="rId16" Type="http://schemas.openxmlformats.org/officeDocument/2006/relationships/image" Target="../media/image206.png"/><Relationship Id="rId18" Type="http://schemas.openxmlformats.org/officeDocument/2006/relationships/image" Target="../media/image2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83.png"/><Relationship Id="rId4" Type="http://schemas.openxmlformats.org/officeDocument/2006/relationships/image" Target="../media/image280.jpg"/><Relationship Id="rId9" Type="http://schemas.openxmlformats.org/officeDocument/2006/relationships/image" Target="../media/image267.jpg"/><Relationship Id="rId5" Type="http://schemas.openxmlformats.org/officeDocument/2006/relationships/image" Target="../media/image284.jpg"/><Relationship Id="rId6" Type="http://schemas.openxmlformats.org/officeDocument/2006/relationships/image" Target="../media/image225.png"/><Relationship Id="rId7" Type="http://schemas.openxmlformats.org/officeDocument/2006/relationships/image" Target="../media/image264.jpg"/><Relationship Id="rId8" Type="http://schemas.openxmlformats.org/officeDocument/2006/relationships/image" Target="../media/image271.jpg"/><Relationship Id="rId11" Type="http://schemas.openxmlformats.org/officeDocument/2006/relationships/image" Target="../media/image282.jpg"/><Relationship Id="rId10" Type="http://schemas.openxmlformats.org/officeDocument/2006/relationships/image" Target="../media/image263.jpg"/><Relationship Id="rId13" Type="http://schemas.openxmlformats.org/officeDocument/2006/relationships/image" Target="../media/image204.png"/><Relationship Id="rId12" Type="http://schemas.openxmlformats.org/officeDocument/2006/relationships/image" Target="../media/image277.png"/><Relationship Id="rId15" Type="http://schemas.openxmlformats.org/officeDocument/2006/relationships/image" Target="../media/image259.png"/><Relationship Id="rId14" Type="http://schemas.openxmlformats.org/officeDocument/2006/relationships/image" Target="../media/image238.png"/><Relationship Id="rId17" Type="http://schemas.openxmlformats.org/officeDocument/2006/relationships/image" Target="../media/image210.png"/><Relationship Id="rId16" Type="http://schemas.openxmlformats.org/officeDocument/2006/relationships/image" Target="../media/image206.png"/><Relationship Id="rId18" Type="http://schemas.openxmlformats.org/officeDocument/2006/relationships/image" Target="../media/image20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91.jpg"/><Relationship Id="rId4" Type="http://schemas.openxmlformats.org/officeDocument/2006/relationships/image" Target="../media/image53.png"/><Relationship Id="rId9" Type="http://schemas.openxmlformats.org/officeDocument/2006/relationships/image" Target="../media/image210.png"/><Relationship Id="rId5" Type="http://schemas.openxmlformats.org/officeDocument/2006/relationships/image" Target="../media/image204.png"/><Relationship Id="rId6" Type="http://schemas.openxmlformats.org/officeDocument/2006/relationships/image" Target="../media/image238.png"/><Relationship Id="rId7" Type="http://schemas.openxmlformats.org/officeDocument/2006/relationships/image" Target="../media/image259.png"/><Relationship Id="rId8" Type="http://schemas.openxmlformats.org/officeDocument/2006/relationships/image" Target="../media/image206.png"/><Relationship Id="rId10" Type="http://schemas.openxmlformats.org/officeDocument/2006/relationships/image" Target="../media/image20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293.jpg"/><Relationship Id="rId4" Type="http://schemas.openxmlformats.org/officeDocument/2006/relationships/image" Target="../media/image204.png"/><Relationship Id="rId9" Type="http://schemas.openxmlformats.org/officeDocument/2006/relationships/image" Target="../media/image200.png"/><Relationship Id="rId5" Type="http://schemas.openxmlformats.org/officeDocument/2006/relationships/image" Target="../media/image238.png"/><Relationship Id="rId6" Type="http://schemas.openxmlformats.org/officeDocument/2006/relationships/image" Target="../media/image259.png"/><Relationship Id="rId7" Type="http://schemas.openxmlformats.org/officeDocument/2006/relationships/image" Target="../media/image206.png"/><Relationship Id="rId8" Type="http://schemas.openxmlformats.org/officeDocument/2006/relationships/image" Target="../media/image2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95.png"/><Relationship Id="rId4" Type="http://schemas.openxmlformats.org/officeDocument/2006/relationships/image" Target="../media/image308.png"/><Relationship Id="rId9" Type="http://schemas.openxmlformats.org/officeDocument/2006/relationships/image" Target="../media/image238.png"/><Relationship Id="rId5" Type="http://schemas.openxmlformats.org/officeDocument/2006/relationships/image" Target="../media/image289.png"/><Relationship Id="rId6" Type="http://schemas.openxmlformats.org/officeDocument/2006/relationships/image" Target="../media/image313.jpg"/><Relationship Id="rId7" Type="http://schemas.openxmlformats.org/officeDocument/2006/relationships/image" Target="../media/image297.jpg"/><Relationship Id="rId8" Type="http://schemas.openxmlformats.org/officeDocument/2006/relationships/image" Target="../media/image204.png"/><Relationship Id="rId11" Type="http://schemas.openxmlformats.org/officeDocument/2006/relationships/image" Target="../media/image206.png"/><Relationship Id="rId10" Type="http://schemas.openxmlformats.org/officeDocument/2006/relationships/image" Target="../media/image259.png"/><Relationship Id="rId13" Type="http://schemas.openxmlformats.org/officeDocument/2006/relationships/image" Target="../media/image200.png"/><Relationship Id="rId12" Type="http://schemas.openxmlformats.org/officeDocument/2006/relationships/image" Target="../media/image21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235.png"/><Relationship Id="rId4" Type="http://schemas.openxmlformats.org/officeDocument/2006/relationships/image" Target="../media/image237.png"/><Relationship Id="rId9" Type="http://schemas.openxmlformats.org/officeDocument/2006/relationships/image" Target="../media/image302.png"/><Relationship Id="rId5" Type="http://schemas.openxmlformats.org/officeDocument/2006/relationships/image" Target="../media/image292.png"/><Relationship Id="rId6" Type="http://schemas.openxmlformats.org/officeDocument/2006/relationships/image" Target="../media/image300.png"/><Relationship Id="rId7" Type="http://schemas.openxmlformats.org/officeDocument/2006/relationships/image" Target="../media/image296.png"/><Relationship Id="rId8" Type="http://schemas.openxmlformats.org/officeDocument/2006/relationships/image" Target="../media/image303.png"/><Relationship Id="rId11" Type="http://schemas.openxmlformats.org/officeDocument/2006/relationships/image" Target="../media/image238.png"/><Relationship Id="rId10" Type="http://schemas.openxmlformats.org/officeDocument/2006/relationships/image" Target="../media/image204.png"/><Relationship Id="rId13" Type="http://schemas.openxmlformats.org/officeDocument/2006/relationships/image" Target="../media/image206.png"/><Relationship Id="rId12" Type="http://schemas.openxmlformats.org/officeDocument/2006/relationships/image" Target="../media/image259.png"/><Relationship Id="rId15" Type="http://schemas.openxmlformats.org/officeDocument/2006/relationships/image" Target="../media/image200.png"/><Relationship Id="rId14" Type="http://schemas.openxmlformats.org/officeDocument/2006/relationships/image" Target="../media/image210.png"/><Relationship Id="rId16" Type="http://schemas.openxmlformats.org/officeDocument/2006/relationships/image" Target="../media/image2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4.xml"/><Relationship Id="rId3" Type="http://schemas.openxmlformats.org/officeDocument/2006/relationships/image" Target="../media/image298.png"/><Relationship Id="rId4" Type="http://schemas.openxmlformats.org/officeDocument/2006/relationships/image" Target="../media/image202.png"/><Relationship Id="rId5" Type="http://schemas.openxmlformats.org/officeDocument/2006/relationships/image" Target="../media/image259.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94.jpg"/><Relationship Id="rId4" Type="http://schemas.openxmlformats.org/officeDocument/2006/relationships/image" Target="../media/image259.png"/><Relationship Id="rId9" Type="http://schemas.openxmlformats.org/officeDocument/2006/relationships/image" Target="../media/image200.png"/><Relationship Id="rId5" Type="http://schemas.openxmlformats.org/officeDocument/2006/relationships/image" Target="../media/image202.png"/><Relationship Id="rId6" Type="http://schemas.openxmlformats.org/officeDocument/2006/relationships/image" Target="../media/image298.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304.png"/><Relationship Id="rId10" Type="http://schemas.openxmlformats.org/officeDocument/2006/relationships/image" Target="../media/image301.png"/><Relationship Id="rId13" Type="http://schemas.openxmlformats.org/officeDocument/2006/relationships/image" Target="../media/image305.png"/><Relationship Id="rId12" Type="http://schemas.openxmlformats.org/officeDocument/2006/relationships/image" Target="../media/image310.png"/><Relationship Id="rId14" Type="http://schemas.openxmlformats.org/officeDocument/2006/relationships/image" Target="../media/image3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09.png"/><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0" Type="http://schemas.openxmlformats.org/officeDocument/2006/relationships/image" Target="../media/image3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chart" Target="../charts/chart5.xml"/><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26.png"/><Relationship Id="rId10" Type="http://schemas.openxmlformats.org/officeDocument/2006/relationships/image" Target="../media/image317.png"/><Relationship Id="rId12" Type="http://schemas.openxmlformats.org/officeDocument/2006/relationships/image" Target="../media/image31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14.png"/><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15.png"/><Relationship Id="rId10" Type="http://schemas.openxmlformats.org/officeDocument/2006/relationships/image" Target="../media/image320.png"/><Relationship Id="rId13" Type="http://schemas.openxmlformats.org/officeDocument/2006/relationships/image" Target="../media/image324.png"/><Relationship Id="rId12" Type="http://schemas.openxmlformats.org/officeDocument/2006/relationships/image" Target="../media/image321.png"/><Relationship Id="rId15" Type="http://schemas.openxmlformats.org/officeDocument/2006/relationships/image" Target="../media/image328.png"/><Relationship Id="rId14" Type="http://schemas.openxmlformats.org/officeDocument/2006/relationships/image" Target="../media/image337.png"/><Relationship Id="rId17" Type="http://schemas.openxmlformats.org/officeDocument/2006/relationships/image" Target="../media/image335.png"/><Relationship Id="rId16" Type="http://schemas.openxmlformats.org/officeDocument/2006/relationships/image" Target="../media/image322.png"/><Relationship Id="rId18" Type="http://schemas.openxmlformats.org/officeDocument/2006/relationships/chart" Target="../charts/char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25.png"/><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38.png"/><Relationship Id="rId10" Type="http://schemas.openxmlformats.org/officeDocument/2006/relationships/image" Target="../media/image323.png"/><Relationship Id="rId13" Type="http://schemas.openxmlformats.org/officeDocument/2006/relationships/image" Target="../media/image327.png"/><Relationship Id="rId12" Type="http://schemas.openxmlformats.org/officeDocument/2006/relationships/image" Target="../media/image342.png"/><Relationship Id="rId15" Type="http://schemas.openxmlformats.org/officeDocument/2006/relationships/image" Target="../media/image330.png"/><Relationship Id="rId14" Type="http://schemas.openxmlformats.org/officeDocument/2006/relationships/image" Target="../media/image3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32.png"/><Relationship Id="rId5" Type="http://schemas.openxmlformats.org/officeDocument/2006/relationships/image" Target="../media/image298.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45.png"/><Relationship Id="rId10" Type="http://schemas.openxmlformats.org/officeDocument/2006/relationships/image" Target="../media/image334.png"/><Relationship Id="rId13" Type="http://schemas.openxmlformats.org/officeDocument/2006/relationships/chart" Target="../charts/chart7.xml"/><Relationship Id="rId12" Type="http://schemas.openxmlformats.org/officeDocument/2006/relationships/image" Target="../media/image333.png"/><Relationship Id="rId15" Type="http://schemas.openxmlformats.org/officeDocument/2006/relationships/image" Target="../media/image354.png"/><Relationship Id="rId14" Type="http://schemas.openxmlformats.org/officeDocument/2006/relationships/image" Target="../media/image336.png"/><Relationship Id="rId16" Type="http://schemas.openxmlformats.org/officeDocument/2006/relationships/chart" Target="../charts/char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41.png"/><Relationship Id="rId4" Type="http://schemas.openxmlformats.org/officeDocument/2006/relationships/image" Target="../media/image259.png"/><Relationship Id="rId9" Type="http://schemas.openxmlformats.org/officeDocument/2006/relationships/image" Target="../media/image200.png"/><Relationship Id="rId5" Type="http://schemas.openxmlformats.org/officeDocument/2006/relationships/image" Target="../media/image202.png"/><Relationship Id="rId6" Type="http://schemas.openxmlformats.org/officeDocument/2006/relationships/image" Target="../media/image298.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361.png"/><Relationship Id="rId10" Type="http://schemas.openxmlformats.org/officeDocument/2006/relationships/image" Target="../media/image353.png"/><Relationship Id="rId13" Type="http://schemas.openxmlformats.org/officeDocument/2006/relationships/image" Target="../media/image340.png"/><Relationship Id="rId12" Type="http://schemas.openxmlformats.org/officeDocument/2006/relationships/image" Target="../media/image346.png"/><Relationship Id="rId15" Type="http://schemas.openxmlformats.org/officeDocument/2006/relationships/image" Target="../media/image339.png"/><Relationship Id="rId14" Type="http://schemas.openxmlformats.org/officeDocument/2006/relationships/image" Target="../media/image360.png"/><Relationship Id="rId17" Type="http://schemas.openxmlformats.org/officeDocument/2006/relationships/image" Target="../media/image349.png"/><Relationship Id="rId16" Type="http://schemas.openxmlformats.org/officeDocument/2006/relationships/image" Target="../media/image3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235.png"/><Relationship Id="rId4" Type="http://schemas.openxmlformats.org/officeDocument/2006/relationships/image" Target="../media/image259.png"/><Relationship Id="rId9" Type="http://schemas.openxmlformats.org/officeDocument/2006/relationships/image" Target="../media/image200.png"/><Relationship Id="rId5" Type="http://schemas.openxmlformats.org/officeDocument/2006/relationships/image" Target="../media/image202.png"/><Relationship Id="rId6" Type="http://schemas.openxmlformats.org/officeDocument/2006/relationships/image" Target="../media/image298.png"/><Relationship Id="rId7" Type="http://schemas.openxmlformats.org/officeDocument/2006/relationships/image" Target="../media/image206.png"/><Relationship Id="rId8" Type="http://schemas.openxmlformats.org/officeDocument/2006/relationships/image" Target="../media/image210.png"/><Relationship Id="rId11" Type="http://schemas.openxmlformats.org/officeDocument/2006/relationships/image" Target="../media/image343.png"/><Relationship Id="rId10" Type="http://schemas.openxmlformats.org/officeDocument/2006/relationships/image" Target="../media/image237.png"/><Relationship Id="rId13" Type="http://schemas.openxmlformats.org/officeDocument/2006/relationships/image" Target="../media/image348.png"/><Relationship Id="rId12" Type="http://schemas.openxmlformats.org/officeDocument/2006/relationships/image" Target="../media/image344.png"/><Relationship Id="rId15" Type="http://schemas.openxmlformats.org/officeDocument/2006/relationships/image" Target="../media/image352.png"/><Relationship Id="rId14" Type="http://schemas.openxmlformats.org/officeDocument/2006/relationships/image" Target="../media/image355.gif"/><Relationship Id="rId17" Type="http://schemas.openxmlformats.org/officeDocument/2006/relationships/image" Target="../media/image171.png"/><Relationship Id="rId16" Type="http://schemas.openxmlformats.org/officeDocument/2006/relationships/image" Target="../media/image24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3.xml"/><Relationship Id="rId3" Type="http://schemas.openxmlformats.org/officeDocument/2006/relationships/image" Target="../media/image202.png"/><Relationship Id="rId4" Type="http://schemas.openxmlformats.org/officeDocument/2006/relationships/image" Target="../media/image259.png"/><Relationship Id="rId5" Type="http://schemas.openxmlformats.org/officeDocument/2006/relationships/image" Target="../media/image210.png"/><Relationship Id="rId6" Type="http://schemas.openxmlformats.org/officeDocument/2006/relationships/image" Target="../media/image200.png"/><Relationship Id="rId7" Type="http://schemas.openxmlformats.org/officeDocument/2006/relationships/image" Target="../media/image394.png"/><Relationship Id="rId8" Type="http://schemas.openxmlformats.org/officeDocument/2006/relationships/image" Target="../media/image20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57.jp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59.jpg"/><Relationship Id="rId10" Type="http://schemas.openxmlformats.org/officeDocument/2006/relationships/image" Target="../media/image347.jpg"/><Relationship Id="rId12" Type="http://schemas.openxmlformats.org/officeDocument/2006/relationships/image" Target="../media/image3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47.jp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57.jpg"/><Relationship Id="rId10" Type="http://schemas.openxmlformats.org/officeDocument/2006/relationships/image" Target="../media/image359.jpg"/><Relationship Id="rId12" Type="http://schemas.openxmlformats.org/officeDocument/2006/relationships/image" Target="../media/image3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68.pn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58.png"/><Relationship Id="rId10" Type="http://schemas.openxmlformats.org/officeDocument/2006/relationships/image" Target="../media/image415.png"/><Relationship Id="rId12" Type="http://schemas.openxmlformats.org/officeDocument/2006/relationships/image" Target="../media/image35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70.pn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69.png"/><Relationship Id="rId10" Type="http://schemas.openxmlformats.org/officeDocument/2006/relationships/image" Target="../media/image37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146.pn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76.png"/><Relationship Id="rId10" Type="http://schemas.openxmlformats.org/officeDocument/2006/relationships/image" Target="../media/image147.png"/><Relationship Id="rId13" Type="http://schemas.openxmlformats.org/officeDocument/2006/relationships/image" Target="../media/image372.png"/><Relationship Id="rId12" Type="http://schemas.openxmlformats.org/officeDocument/2006/relationships/image" Target="../media/image3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259.png"/><Relationship Id="rId4" Type="http://schemas.openxmlformats.org/officeDocument/2006/relationships/image" Target="../media/image202.png"/><Relationship Id="rId9" Type="http://schemas.openxmlformats.org/officeDocument/2006/relationships/image" Target="../media/image374.jpg"/><Relationship Id="rId5" Type="http://schemas.openxmlformats.org/officeDocument/2006/relationships/image" Target="../media/image204.png"/><Relationship Id="rId6" Type="http://schemas.openxmlformats.org/officeDocument/2006/relationships/image" Target="../media/image394.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390.jpg"/><Relationship Id="rId10" Type="http://schemas.openxmlformats.org/officeDocument/2006/relationships/image" Target="../media/image385.jpg"/><Relationship Id="rId12" Type="http://schemas.openxmlformats.org/officeDocument/2006/relationships/image" Target="../media/image3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235.png"/><Relationship Id="rId4" Type="http://schemas.openxmlformats.org/officeDocument/2006/relationships/image" Target="../media/image259.png"/><Relationship Id="rId9" Type="http://schemas.openxmlformats.org/officeDocument/2006/relationships/image" Target="../media/image200.png"/><Relationship Id="rId5" Type="http://schemas.openxmlformats.org/officeDocument/2006/relationships/image" Target="../media/image202.png"/><Relationship Id="rId6" Type="http://schemas.openxmlformats.org/officeDocument/2006/relationships/image" Target="../media/image204.png"/><Relationship Id="rId7" Type="http://schemas.openxmlformats.org/officeDocument/2006/relationships/image" Target="../media/image394.png"/><Relationship Id="rId8" Type="http://schemas.openxmlformats.org/officeDocument/2006/relationships/image" Target="../media/image210.png"/><Relationship Id="rId11" Type="http://schemas.openxmlformats.org/officeDocument/2006/relationships/image" Target="../media/image163.png"/><Relationship Id="rId10" Type="http://schemas.openxmlformats.org/officeDocument/2006/relationships/image" Target="../media/image237.png"/><Relationship Id="rId13" Type="http://schemas.openxmlformats.org/officeDocument/2006/relationships/image" Target="../media/image245.png"/><Relationship Id="rId12" Type="http://schemas.openxmlformats.org/officeDocument/2006/relationships/image" Target="../media/image38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slide" Target="/ppt/slides/slide84.xml"/><Relationship Id="rId4" Type="http://schemas.openxmlformats.org/officeDocument/2006/relationships/slide" Target="/ppt/slides/slide84.xml"/><Relationship Id="rId9" Type="http://schemas.openxmlformats.org/officeDocument/2006/relationships/image" Target="../media/image424.png"/><Relationship Id="rId5" Type="http://schemas.openxmlformats.org/officeDocument/2006/relationships/image" Target="../media/image202.png"/><Relationship Id="rId6" Type="http://schemas.openxmlformats.org/officeDocument/2006/relationships/image" Target="../media/image206.png"/><Relationship Id="rId7" Type="http://schemas.openxmlformats.org/officeDocument/2006/relationships/image" Target="../media/image210.png"/><Relationship Id="rId8" Type="http://schemas.openxmlformats.org/officeDocument/2006/relationships/image" Target="../media/image200.png"/><Relationship Id="rId11" Type="http://schemas.openxmlformats.org/officeDocument/2006/relationships/image" Target="../media/image251.png"/><Relationship Id="rId10" Type="http://schemas.openxmlformats.org/officeDocument/2006/relationships/image" Target="../media/image20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95.png"/><Relationship Id="rId4" Type="http://schemas.openxmlformats.org/officeDocument/2006/relationships/image" Target="../media/image182.png"/><Relationship Id="rId9" Type="http://schemas.openxmlformats.org/officeDocument/2006/relationships/image" Target="../media/image160.png"/><Relationship Id="rId5" Type="http://schemas.openxmlformats.org/officeDocument/2006/relationships/image" Target="../media/image163.png"/><Relationship Id="rId6" Type="http://schemas.openxmlformats.org/officeDocument/2006/relationships/image" Target="../media/image171.png"/><Relationship Id="rId7" Type="http://schemas.openxmlformats.org/officeDocument/2006/relationships/image" Target="../media/image175.png"/><Relationship Id="rId8" Type="http://schemas.openxmlformats.org/officeDocument/2006/relationships/image" Target="../media/image143.png"/><Relationship Id="rId11" Type="http://schemas.openxmlformats.org/officeDocument/2006/relationships/image" Target="../media/image191.png"/><Relationship Id="rId10" Type="http://schemas.openxmlformats.org/officeDocument/2006/relationships/image" Target="../media/image185.png"/><Relationship Id="rId13" Type="http://schemas.openxmlformats.org/officeDocument/2006/relationships/image" Target="../media/image199.png"/><Relationship Id="rId12" Type="http://schemas.openxmlformats.org/officeDocument/2006/relationships/image" Target="../media/image190.png"/><Relationship Id="rId14" Type="http://schemas.openxmlformats.org/officeDocument/2006/relationships/image" Target="../media/image1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chart" Target="../charts/chart9.xml"/><Relationship Id="rId4" Type="http://schemas.openxmlformats.org/officeDocument/2006/relationships/chart" Target="../charts/chart10.xml"/><Relationship Id="rId9" Type="http://schemas.openxmlformats.org/officeDocument/2006/relationships/image" Target="../media/image161.png"/><Relationship Id="rId5" Type="http://schemas.openxmlformats.org/officeDocument/2006/relationships/image" Target="../media/image171.png"/><Relationship Id="rId6" Type="http://schemas.openxmlformats.org/officeDocument/2006/relationships/image" Target="../media/image173.jpg"/><Relationship Id="rId7" Type="http://schemas.openxmlformats.org/officeDocument/2006/relationships/image" Target="../media/image163.png"/><Relationship Id="rId8" Type="http://schemas.openxmlformats.org/officeDocument/2006/relationships/image" Target="../media/image397.png"/><Relationship Id="rId11" Type="http://schemas.openxmlformats.org/officeDocument/2006/relationships/image" Target="../media/image175.png"/><Relationship Id="rId10" Type="http://schemas.openxmlformats.org/officeDocument/2006/relationships/image" Target="../media/image176.png"/><Relationship Id="rId13" Type="http://schemas.openxmlformats.org/officeDocument/2006/relationships/image" Target="../media/image168.png"/><Relationship Id="rId12" Type="http://schemas.openxmlformats.org/officeDocument/2006/relationships/image" Target="../media/image178.png"/><Relationship Id="rId15" Type="http://schemas.openxmlformats.org/officeDocument/2006/relationships/image" Target="../media/image187.png"/><Relationship Id="rId14" Type="http://schemas.openxmlformats.org/officeDocument/2006/relationships/image" Target="../media/image191.png"/><Relationship Id="rId17" Type="http://schemas.openxmlformats.org/officeDocument/2006/relationships/image" Target="../media/image180.png"/><Relationship Id="rId16" Type="http://schemas.openxmlformats.org/officeDocument/2006/relationships/image" Target="../media/image185.png"/><Relationship Id="rId19" Type="http://schemas.openxmlformats.org/officeDocument/2006/relationships/image" Target="../media/image245.png"/><Relationship Id="rId18" Type="http://schemas.openxmlformats.org/officeDocument/2006/relationships/image" Target="../media/image16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392.png"/><Relationship Id="rId4" Type="http://schemas.openxmlformats.org/officeDocument/2006/relationships/image" Target="../media/image393.png"/><Relationship Id="rId5" Type="http://schemas.openxmlformats.org/officeDocument/2006/relationships/image" Target="../media/image391.png"/><Relationship Id="rId6" Type="http://schemas.openxmlformats.org/officeDocument/2006/relationships/image" Target="../media/image421.png"/><Relationship Id="rId7" Type="http://schemas.openxmlformats.org/officeDocument/2006/relationships/image" Target="../media/image412.png"/><Relationship Id="rId8" Type="http://schemas.openxmlformats.org/officeDocument/2006/relationships/image" Target="../media/image40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396.png"/><Relationship Id="rId4" Type="http://schemas.openxmlformats.org/officeDocument/2006/relationships/image" Target="../media/image426.png"/><Relationship Id="rId9" Type="http://schemas.openxmlformats.org/officeDocument/2006/relationships/image" Target="../media/image404.png"/><Relationship Id="rId5" Type="http://schemas.openxmlformats.org/officeDocument/2006/relationships/image" Target="../media/image395.png"/><Relationship Id="rId6" Type="http://schemas.openxmlformats.org/officeDocument/2006/relationships/image" Target="../media/image405.png"/><Relationship Id="rId7" Type="http://schemas.openxmlformats.org/officeDocument/2006/relationships/image" Target="../media/image398.png"/><Relationship Id="rId8" Type="http://schemas.openxmlformats.org/officeDocument/2006/relationships/image" Target="../media/image406.png"/><Relationship Id="rId11" Type="http://schemas.openxmlformats.org/officeDocument/2006/relationships/image" Target="../media/image403.png"/><Relationship Id="rId10" Type="http://schemas.openxmlformats.org/officeDocument/2006/relationships/image" Target="../media/image402.png"/><Relationship Id="rId13" Type="http://schemas.openxmlformats.org/officeDocument/2006/relationships/image" Target="../media/image410.png"/><Relationship Id="rId12" Type="http://schemas.openxmlformats.org/officeDocument/2006/relationships/image" Target="../media/image408.png"/><Relationship Id="rId15" Type="http://schemas.openxmlformats.org/officeDocument/2006/relationships/image" Target="../media/image413.png"/><Relationship Id="rId14" Type="http://schemas.openxmlformats.org/officeDocument/2006/relationships/image" Target="../media/image399.png"/><Relationship Id="rId17" Type="http://schemas.openxmlformats.org/officeDocument/2006/relationships/image" Target="../media/image400.png"/><Relationship Id="rId16" Type="http://schemas.openxmlformats.org/officeDocument/2006/relationships/image" Target="../media/image411.png"/><Relationship Id="rId18" Type="http://schemas.openxmlformats.org/officeDocument/2006/relationships/image" Target="../media/image40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409.jpg"/><Relationship Id="rId4" Type="http://schemas.openxmlformats.org/officeDocument/2006/relationships/image" Target="../media/image416.jpg"/><Relationship Id="rId9" Type="http://schemas.openxmlformats.org/officeDocument/2006/relationships/image" Target="../media/image420.png"/><Relationship Id="rId5" Type="http://schemas.openxmlformats.org/officeDocument/2006/relationships/image" Target="../media/image417.jpg"/><Relationship Id="rId6" Type="http://schemas.openxmlformats.org/officeDocument/2006/relationships/image" Target="../media/image430.jpg"/><Relationship Id="rId7" Type="http://schemas.openxmlformats.org/officeDocument/2006/relationships/image" Target="../media/image414.png"/><Relationship Id="rId8" Type="http://schemas.openxmlformats.org/officeDocument/2006/relationships/image" Target="../media/image41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41.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4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4.png"/><Relationship Id="rId5"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43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hyperlink" Target="http://join.theshifters.ch/" TargetMode="External"/><Relationship Id="rId4" Type="http://schemas.openxmlformats.org/officeDocument/2006/relationships/image" Target="../media/image437.png"/><Relationship Id="rId5" Type="http://schemas.openxmlformats.org/officeDocument/2006/relationships/image" Target="../media/image44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 Id="rId3" Type="http://schemas.openxmlformats.org/officeDocument/2006/relationships/image" Target="../media/image12.png"/><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429.png"/><Relationship Id="rId4" Type="http://schemas.openxmlformats.org/officeDocument/2006/relationships/image" Target="../media/image4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428.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428.jpg"/><Relationship Id="rId4" Type="http://schemas.openxmlformats.org/officeDocument/2006/relationships/image" Target="../media/image42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7.xml"/><Relationship Id="rId3" Type="http://schemas.openxmlformats.org/officeDocument/2006/relationships/image" Target="../media/image425.png"/><Relationship Id="rId4" Type="http://schemas.openxmlformats.org/officeDocument/2006/relationships/image" Target="../media/image434.png"/><Relationship Id="rId9" Type="http://schemas.openxmlformats.org/officeDocument/2006/relationships/image" Target="../media/image443.png"/><Relationship Id="rId5" Type="http://schemas.openxmlformats.org/officeDocument/2006/relationships/image" Target="../media/image455.png"/><Relationship Id="rId6" Type="http://schemas.openxmlformats.org/officeDocument/2006/relationships/image" Target="../media/image438.png"/><Relationship Id="rId7" Type="http://schemas.openxmlformats.org/officeDocument/2006/relationships/image" Target="../media/image552.png"/><Relationship Id="rId8" Type="http://schemas.openxmlformats.org/officeDocument/2006/relationships/image" Target="../media/image433.png"/><Relationship Id="rId11" Type="http://schemas.openxmlformats.org/officeDocument/2006/relationships/image" Target="../media/image435.png"/><Relationship Id="rId10" Type="http://schemas.openxmlformats.org/officeDocument/2006/relationships/image" Target="../media/image478.png"/><Relationship Id="rId13" Type="http://schemas.openxmlformats.org/officeDocument/2006/relationships/image" Target="../media/image436.png"/><Relationship Id="rId12" Type="http://schemas.openxmlformats.org/officeDocument/2006/relationships/image" Target="../media/image450.png"/><Relationship Id="rId15" Type="http://schemas.openxmlformats.org/officeDocument/2006/relationships/image" Target="../media/image487.png"/><Relationship Id="rId14" Type="http://schemas.openxmlformats.org/officeDocument/2006/relationships/image" Target="../media/image513.png"/><Relationship Id="rId16" Type="http://schemas.openxmlformats.org/officeDocument/2006/relationships/image" Target="../media/image45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27.png"/><Relationship Id="rId4" Type="http://schemas.openxmlformats.org/officeDocument/2006/relationships/image" Target="../media/image9.png"/><Relationship Id="rId5" Type="http://schemas.openxmlformats.org/officeDocument/2006/relationships/image" Target="../media/image34.png"/><Relationship Id="rId6" Type="http://schemas.openxmlformats.org/officeDocument/2006/relationships/image" Target="../media/image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8" name="Shape 378"/>
        <p:cNvGrpSpPr/>
        <p:nvPr/>
      </p:nvGrpSpPr>
      <p:grpSpPr>
        <a:xfrm>
          <a:off x="0" y="0"/>
          <a:ext cx="0" cy="0"/>
          <a:chOff x="0" y="0"/>
          <a:chExt cx="0" cy="0"/>
        </a:xfrm>
      </p:grpSpPr>
      <p:sp>
        <p:nvSpPr>
          <p:cNvPr id="379" name="Google Shape;379;p1"/>
          <p:cNvSpPr txBox="1"/>
          <p:nvPr>
            <p:ph idx="1" type="body"/>
          </p:nvPr>
        </p:nvSpPr>
        <p:spPr>
          <a:xfrm>
            <a:off x="246913" y="410967"/>
            <a:ext cx="11712206" cy="59487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sz="3600">
                <a:solidFill>
                  <a:srgbClr val="FFFFFF"/>
                </a:solidFill>
                <a:highlight>
                  <a:srgbClr val="0023AA"/>
                </a:highlight>
              </a:rPr>
              <a:t>MENTIONS L</a:t>
            </a:r>
            <a:r>
              <a:rPr b="1" lang="fr-FR" sz="3600" strike="noStrike">
                <a:solidFill>
                  <a:srgbClr val="FFFFFF"/>
                </a:solidFill>
                <a:highlight>
                  <a:srgbClr val="0023AA"/>
                </a:highlight>
                <a:latin typeface="Arial"/>
                <a:ea typeface="Arial"/>
                <a:cs typeface="Arial"/>
                <a:sym typeface="Arial"/>
              </a:rPr>
              <a:t>É</a:t>
            </a:r>
            <a:r>
              <a:rPr lang="fr-FR" sz="3600">
                <a:solidFill>
                  <a:srgbClr val="FFFFFF"/>
                </a:solidFill>
                <a:highlight>
                  <a:srgbClr val="0023AA"/>
                </a:highlight>
              </a:rPr>
              <a:t>GALE</a:t>
            </a:r>
            <a:r>
              <a:rPr b="1" lang="fr-FR" sz="3600">
                <a:solidFill>
                  <a:srgbClr val="FFFFFF"/>
                </a:solidFill>
                <a:highlight>
                  <a:srgbClr val="0023AA"/>
                </a:highlight>
                <a:latin typeface="Arial"/>
                <a:ea typeface="Arial"/>
                <a:cs typeface="Arial"/>
                <a:sym typeface="Arial"/>
              </a:rPr>
              <a:t>S</a:t>
            </a:r>
            <a:endParaRPr sz="3600"/>
          </a:p>
          <a:p>
            <a:pPr indent="-228600" lvl="0" marL="457200" rtl="0" algn="l">
              <a:lnSpc>
                <a:spcPct val="110000"/>
              </a:lnSpc>
              <a:spcBef>
                <a:spcPts val="1200"/>
              </a:spcBef>
              <a:spcAft>
                <a:spcPts val="0"/>
              </a:spcAft>
              <a:buSzPts val="2400"/>
              <a:buNone/>
            </a:pPr>
            <a:r>
              <a:t/>
            </a:r>
            <a:endParaRPr sz="1200"/>
          </a:p>
          <a:p>
            <a:pPr indent="-228600" lvl="0" marL="457200" rtl="0" algn="l">
              <a:lnSpc>
                <a:spcPct val="110000"/>
              </a:lnSpc>
              <a:spcBef>
                <a:spcPts val="1200"/>
              </a:spcBef>
              <a:spcAft>
                <a:spcPts val="0"/>
              </a:spcAft>
              <a:buSzPts val="2400"/>
              <a:buNone/>
            </a:pPr>
            <a:r>
              <a:rPr lang="fr-FR" sz="1400">
                <a:latin typeface="Arial"/>
                <a:ea typeface="Arial"/>
                <a:cs typeface="Arial"/>
                <a:sym typeface="Arial"/>
              </a:rPr>
              <a:t>Cette présentation et son contenu ont été développés par l’association </a:t>
            </a:r>
            <a:r>
              <a:rPr lang="fr-FR" sz="1400">
                <a:solidFill>
                  <a:schemeClr val="accent1"/>
                </a:solidFill>
                <a:latin typeface="Arial"/>
                <a:ea typeface="Arial"/>
                <a:cs typeface="Arial"/>
                <a:sym typeface="Arial"/>
              </a:rPr>
              <a:t>The Shifters</a:t>
            </a:r>
            <a:r>
              <a:rPr lang="fr-FR" sz="1400">
                <a:latin typeface="Arial"/>
                <a:ea typeface="Arial"/>
                <a:cs typeface="Arial"/>
                <a:sym typeface="Arial"/>
              </a:rPr>
              <a:t>.</a:t>
            </a:r>
            <a:br>
              <a:rPr lang="fr-FR" sz="1400">
                <a:latin typeface="Arial"/>
                <a:ea typeface="Arial"/>
                <a:cs typeface="Arial"/>
                <a:sym typeface="Arial"/>
              </a:rPr>
            </a:br>
            <a:r>
              <a:rPr b="0" lang="fr-FR" sz="1400">
                <a:latin typeface="Arial"/>
                <a:ea typeface="Arial"/>
                <a:cs typeface="Arial"/>
                <a:sym typeface="Arial"/>
              </a:rPr>
              <a:t>Ils sont édités sous la licence </a:t>
            </a:r>
            <a:r>
              <a:rPr b="0" i="1" lang="fr-FR" sz="1400">
                <a:latin typeface="Arial"/>
                <a:ea typeface="Arial"/>
                <a:cs typeface="Arial"/>
                <a:sym typeface="Arial"/>
              </a:rPr>
              <a:t>Creative Commons Attribution – Pas d’Utilisation Commerciale – Partage dans les Mêmes</a:t>
            </a:r>
            <a:br>
              <a:rPr b="0" i="1" lang="fr-FR" sz="1400">
                <a:latin typeface="Arial"/>
                <a:ea typeface="Arial"/>
                <a:cs typeface="Arial"/>
                <a:sym typeface="Arial"/>
              </a:rPr>
            </a:br>
            <a:r>
              <a:rPr b="0" i="1" lang="fr-FR" sz="1400">
                <a:latin typeface="Arial"/>
                <a:ea typeface="Arial"/>
                <a:cs typeface="Arial"/>
                <a:sym typeface="Arial"/>
              </a:rPr>
              <a:t>Conditions – 4.0 International</a:t>
            </a:r>
            <a:r>
              <a:rPr b="0" lang="fr-FR" sz="1400">
                <a:latin typeface="Arial"/>
                <a:ea typeface="Arial"/>
                <a:cs typeface="Arial"/>
                <a:sym typeface="Arial"/>
              </a:rPr>
              <a:t> (</a:t>
            </a:r>
            <a:r>
              <a:rPr lang="fr-FR" sz="1400" u="sng">
                <a:solidFill>
                  <a:schemeClr val="hlink"/>
                </a:solidFill>
                <a:latin typeface="Arial"/>
                <a:ea typeface="Arial"/>
                <a:cs typeface="Arial"/>
                <a:sym typeface="Arial"/>
                <a:hlinkClick r:id="rId3"/>
              </a:rPr>
              <a:t>CC BY-NC-SA 4.0</a:t>
            </a:r>
            <a:r>
              <a:rPr b="0" lang="fr-FR" sz="1400">
                <a:latin typeface="Arial"/>
                <a:ea typeface="Arial"/>
                <a:cs typeface="Arial"/>
                <a:sym typeface="Arial"/>
              </a:rPr>
              <a:t>) :</a:t>
            </a:r>
            <a:endParaRPr/>
          </a:p>
          <a:p>
            <a:pPr indent="-228600" lvl="1" marL="914400" rtl="0" algn="l">
              <a:lnSpc>
                <a:spcPct val="110000"/>
              </a:lnSpc>
              <a:spcBef>
                <a:spcPts val="900"/>
              </a:spcBef>
              <a:spcAft>
                <a:spcPts val="0"/>
              </a:spcAft>
              <a:buSzPts val="2400"/>
              <a:buNone/>
            </a:pPr>
            <a:r>
              <a:rPr lang="fr-FR" sz="1400">
                <a:latin typeface="Arial"/>
                <a:ea typeface="Arial"/>
                <a:cs typeface="Arial"/>
                <a:sym typeface="Arial"/>
              </a:rPr>
              <a:t>ATTRIBUTION : </a:t>
            </a:r>
            <a:r>
              <a:rPr lang="fr-FR" sz="1400">
                <a:solidFill>
                  <a:schemeClr val="dk1"/>
                </a:solidFill>
                <a:latin typeface="Arial"/>
                <a:ea typeface="Arial"/>
                <a:cs typeface="Arial"/>
                <a:sym typeface="Arial"/>
              </a:rPr>
              <a:t>Ce support de conférence peut être utilisé, modifié, et diffusé partout à condition de citer </a:t>
            </a:r>
            <a:r>
              <a:rPr b="1" lang="fr-FR" sz="1400">
                <a:solidFill>
                  <a:schemeClr val="accent1"/>
                </a:solidFill>
                <a:latin typeface="Arial"/>
                <a:ea typeface="Arial"/>
                <a:cs typeface="Arial"/>
                <a:sym typeface="Arial"/>
              </a:rPr>
              <a:t>The Shifters</a:t>
            </a:r>
            <a:r>
              <a:rPr b="1" lang="fr-FR" sz="1400">
                <a:latin typeface="Arial"/>
                <a:ea typeface="Arial"/>
                <a:cs typeface="Arial"/>
                <a:sym typeface="Arial"/>
              </a:rPr>
              <a:t> </a:t>
            </a:r>
            <a:r>
              <a:rPr lang="fr-FR" sz="1400">
                <a:solidFill>
                  <a:schemeClr val="dk1"/>
                </a:solidFill>
                <a:latin typeface="Arial"/>
                <a:ea typeface="Arial"/>
                <a:cs typeface="Arial"/>
                <a:sym typeface="Arial"/>
              </a:rPr>
              <a:t>et d’indiquer les</a:t>
            </a:r>
            <a:br>
              <a:rPr lang="fr-FR" sz="1400">
                <a:solidFill>
                  <a:schemeClr val="dk1"/>
                </a:solidFill>
                <a:latin typeface="Arial"/>
                <a:ea typeface="Arial"/>
                <a:cs typeface="Arial"/>
                <a:sym typeface="Arial"/>
              </a:rPr>
            </a:br>
            <a:r>
              <a:rPr lang="fr-FR" sz="1400">
                <a:solidFill>
                  <a:schemeClr val="dk1"/>
                </a:solidFill>
                <a:latin typeface="Arial"/>
                <a:ea typeface="Arial"/>
                <a:cs typeface="Arial"/>
                <a:sym typeface="Arial"/>
              </a:rPr>
              <a:t>modifications effectuées par rapport au contenu d’origine.</a:t>
            </a:r>
            <a:endParaRPr/>
          </a:p>
          <a:p>
            <a:pPr indent="-228600" lvl="1" marL="914400" rtl="0" algn="l">
              <a:lnSpc>
                <a:spcPct val="110000"/>
              </a:lnSpc>
              <a:spcBef>
                <a:spcPts val="900"/>
              </a:spcBef>
              <a:spcAft>
                <a:spcPts val="0"/>
              </a:spcAft>
              <a:buSzPts val="2400"/>
              <a:buNone/>
            </a:pPr>
            <a:r>
              <a:rPr lang="fr-FR" sz="1400">
                <a:latin typeface="Arial"/>
                <a:ea typeface="Arial"/>
                <a:cs typeface="Arial"/>
                <a:sym typeface="Arial"/>
              </a:rPr>
              <a:t>PARTAGE DANS LES MÊMES CONDITIONS : </a:t>
            </a:r>
            <a:r>
              <a:rPr lang="fr-FR" sz="1400">
                <a:solidFill>
                  <a:schemeClr val="dk1"/>
                </a:solidFill>
                <a:latin typeface="Arial"/>
                <a:ea typeface="Arial"/>
                <a:cs typeface="Arial"/>
                <a:sym typeface="Arial"/>
              </a:rPr>
              <a:t>Toute reproduction, modification, diffusion et partage de ce support de conférence doivent être effectués sous les mêmes conditions que le contenu d’origine (à savoir, sous licence </a:t>
            </a:r>
            <a:r>
              <a:rPr b="1" lang="fr-FR" sz="1400" u="sng">
                <a:solidFill>
                  <a:schemeClr val="hlink"/>
                </a:solidFill>
                <a:latin typeface="Arial"/>
                <a:ea typeface="Arial"/>
                <a:cs typeface="Arial"/>
                <a:sym typeface="Arial"/>
                <a:hlinkClick r:id="rId4"/>
              </a:rPr>
              <a:t>CC BY-NC-SA 4.0</a:t>
            </a:r>
            <a:r>
              <a:rPr lang="fr-FR" sz="1400">
                <a:solidFill>
                  <a:schemeClr val="dk1"/>
                </a:solidFill>
                <a:latin typeface="Arial"/>
                <a:ea typeface="Arial"/>
                <a:cs typeface="Arial"/>
                <a:sym typeface="Arial"/>
              </a:rPr>
              <a:t>).</a:t>
            </a:r>
            <a:endParaRPr/>
          </a:p>
          <a:p>
            <a:pPr indent="-228600" lvl="1" marL="914400" rtl="0" algn="l">
              <a:lnSpc>
                <a:spcPct val="110000"/>
              </a:lnSpc>
              <a:spcBef>
                <a:spcPts val="900"/>
              </a:spcBef>
              <a:spcAft>
                <a:spcPts val="0"/>
              </a:spcAft>
              <a:buSzPts val="2400"/>
              <a:buNone/>
            </a:pPr>
            <a:r>
              <a:rPr lang="fr-FR" sz="1400">
                <a:latin typeface="Arial"/>
                <a:ea typeface="Arial"/>
                <a:cs typeface="Arial"/>
                <a:sym typeface="Arial"/>
              </a:rPr>
              <a:t>PAS D’UTILISATION COMMERCIALE : </a:t>
            </a:r>
            <a:r>
              <a:rPr lang="fr-FR" sz="1400">
                <a:solidFill>
                  <a:schemeClr val="dk1"/>
                </a:solidFill>
                <a:latin typeface="Arial"/>
                <a:ea typeface="Arial"/>
                <a:cs typeface="Arial"/>
                <a:sym typeface="Arial"/>
              </a:rPr>
              <a:t>Tout usage commercial de ce contenu est interdit dans le cadre de cette licence. Une réflexion est en cours pour en permettre une exploitation commerciale sous certaines conditions. Se reporter au </a:t>
            </a:r>
            <a:r>
              <a:rPr b="1" lang="fr-FR" sz="1400" u="sng">
                <a:solidFill>
                  <a:schemeClr val="hlink"/>
                </a:solidFill>
                <a:hlinkClick r:id="rId5"/>
              </a:rPr>
              <a:t>kit du conférencier </a:t>
            </a:r>
            <a:r>
              <a:rPr b="1" i="1" lang="fr-FR" sz="1400" u="sng">
                <a:solidFill>
                  <a:schemeClr val="hlink"/>
                </a:solidFill>
                <a:hlinkClick r:id="rId6"/>
              </a:rPr>
              <a:t>Teach The Shift!</a:t>
            </a:r>
            <a:r>
              <a:rPr b="1" i="1" lang="fr-FR" sz="1400">
                <a:latin typeface="Arial"/>
                <a:ea typeface="Arial"/>
                <a:cs typeface="Arial"/>
                <a:sym typeface="Arial"/>
              </a:rPr>
              <a:t> </a:t>
            </a:r>
            <a:r>
              <a:rPr lang="fr-FR" sz="1400">
                <a:solidFill>
                  <a:schemeClr val="dk1"/>
                </a:solidFill>
                <a:latin typeface="Arial"/>
                <a:ea typeface="Arial"/>
                <a:cs typeface="Arial"/>
                <a:sym typeface="Arial"/>
              </a:rPr>
              <a:t>pour plus d’informations.</a:t>
            </a:r>
            <a:endParaRPr/>
          </a:p>
          <a:p>
            <a:pPr indent="-228600" lvl="0" marL="457200" rtl="0" algn="l">
              <a:lnSpc>
                <a:spcPct val="110000"/>
              </a:lnSpc>
              <a:spcBef>
                <a:spcPts val="1800"/>
              </a:spcBef>
              <a:spcAft>
                <a:spcPts val="0"/>
              </a:spcAft>
              <a:buSzPts val="2400"/>
              <a:buNone/>
            </a:pPr>
            <a:r>
              <a:rPr lang="fr-FR" sz="1400">
                <a:latin typeface="Arial"/>
                <a:ea typeface="Arial"/>
                <a:cs typeface="Arial"/>
                <a:sym typeface="Arial"/>
              </a:rPr>
              <a:t>Vous pouvez présenter publiquement et gratuitement ce contenu </a:t>
            </a:r>
            <a:r>
              <a:rPr lang="fr-FR" sz="1400" u="sng">
                <a:latin typeface="Arial"/>
                <a:ea typeface="Arial"/>
                <a:cs typeface="Arial"/>
                <a:sym typeface="Arial"/>
              </a:rPr>
              <a:t>en votre nom propre</a:t>
            </a:r>
            <a:r>
              <a:rPr lang="fr-FR" sz="1400">
                <a:latin typeface="Arial"/>
                <a:ea typeface="Arial"/>
                <a:cs typeface="Arial"/>
                <a:sym typeface="Arial"/>
              </a:rPr>
              <a:t>.  </a:t>
            </a:r>
            <a:endParaRPr/>
          </a:p>
          <a:p>
            <a:pPr indent="-228600" lvl="1" marL="914400" rtl="0" algn="l">
              <a:lnSpc>
                <a:spcPct val="110000"/>
              </a:lnSpc>
              <a:spcBef>
                <a:spcPts val="900"/>
              </a:spcBef>
              <a:spcAft>
                <a:spcPts val="0"/>
              </a:spcAft>
              <a:buSzPts val="2400"/>
              <a:buNone/>
            </a:pPr>
            <a:r>
              <a:rPr lang="fr-FR" sz="1400">
                <a:solidFill>
                  <a:schemeClr val="dk1"/>
                </a:solidFill>
                <a:latin typeface="Arial"/>
                <a:ea typeface="Arial"/>
                <a:cs typeface="Arial"/>
                <a:sym typeface="Arial"/>
              </a:rPr>
              <a:t>Seuls les </a:t>
            </a:r>
            <a:r>
              <a:rPr lang="fr-FR" sz="1400">
                <a:latin typeface="Arial"/>
                <a:ea typeface="Arial"/>
                <a:cs typeface="Arial"/>
                <a:sym typeface="Arial"/>
              </a:rPr>
              <a:t>conférenciers habilités </a:t>
            </a:r>
            <a:r>
              <a:rPr lang="fr-FR" sz="1400">
                <a:solidFill>
                  <a:schemeClr val="dk1"/>
                </a:solidFill>
                <a:latin typeface="Arial"/>
                <a:ea typeface="Arial"/>
                <a:cs typeface="Arial"/>
                <a:sym typeface="Arial"/>
              </a:rPr>
              <a:t>ont le droit de le présenter au nom de l’association </a:t>
            </a:r>
            <a:r>
              <a:rPr lang="fr-FR" sz="1400">
                <a:solidFill>
                  <a:schemeClr val="accent1"/>
                </a:solidFill>
                <a:latin typeface="Arial"/>
                <a:ea typeface="Arial"/>
                <a:cs typeface="Arial"/>
                <a:sym typeface="Arial"/>
              </a:rPr>
              <a:t>The Shifters</a:t>
            </a:r>
            <a:r>
              <a:rPr lang="fr-FR" sz="1400">
                <a:solidFill>
                  <a:schemeClr val="dk1"/>
                </a:solidFill>
                <a:latin typeface="Arial"/>
                <a:ea typeface="Arial"/>
                <a:cs typeface="Arial"/>
                <a:sym typeface="Arial"/>
              </a:rPr>
              <a:t>. Vous pouvez vous référer au </a:t>
            </a:r>
            <a:r>
              <a:rPr b="1" lang="fr-FR" sz="1400" u="sng">
                <a:solidFill>
                  <a:schemeClr val="hlink"/>
                </a:solidFill>
                <a:hlinkClick r:id="rId7"/>
              </a:rPr>
              <a:t>kit du conférencier </a:t>
            </a:r>
            <a:r>
              <a:rPr b="1" i="1" lang="fr-FR" sz="1400" u="sng">
                <a:solidFill>
                  <a:schemeClr val="hlink"/>
                </a:solidFill>
                <a:hlinkClick r:id="rId8"/>
              </a:rPr>
              <a:t>Teach The Shift!</a:t>
            </a:r>
            <a:r>
              <a:rPr b="1" i="1" lang="fr-FR" sz="1400"/>
              <a:t> </a:t>
            </a:r>
            <a:r>
              <a:rPr lang="fr-FR" sz="1400">
                <a:solidFill>
                  <a:schemeClr val="dk1"/>
                </a:solidFill>
                <a:latin typeface="Arial"/>
                <a:ea typeface="Arial"/>
                <a:cs typeface="Arial"/>
                <a:sym typeface="Arial"/>
              </a:rPr>
              <a:t>pour plus de détails.</a:t>
            </a:r>
            <a:endParaRPr/>
          </a:p>
          <a:p>
            <a:pPr indent="-228600" lvl="0" marL="457200" rtl="0" algn="l">
              <a:lnSpc>
                <a:spcPct val="110000"/>
              </a:lnSpc>
              <a:spcBef>
                <a:spcPts val="1800"/>
              </a:spcBef>
              <a:spcAft>
                <a:spcPts val="0"/>
              </a:spcAft>
              <a:buSzPts val="2400"/>
              <a:buNone/>
            </a:pPr>
            <a:r>
              <a:rPr lang="fr-FR" sz="1400">
                <a:latin typeface="Arial"/>
                <a:ea typeface="Arial"/>
                <a:cs typeface="Arial"/>
                <a:sym typeface="Arial"/>
              </a:rPr>
              <a:t>Ce contenu est disponible gratuitement.</a:t>
            </a:r>
            <a:br>
              <a:rPr lang="fr-FR" sz="1400">
                <a:latin typeface="Arial"/>
                <a:ea typeface="Arial"/>
                <a:cs typeface="Arial"/>
                <a:sym typeface="Arial"/>
              </a:rPr>
            </a:br>
            <a:r>
              <a:rPr lang="fr-FR" sz="1400">
                <a:latin typeface="Arial"/>
                <a:ea typeface="Arial"/>
                <a:cs typeface="Arial"/>
                <a:sym typeface="Arial"/>
              </a:rPr>
              <a:t>Cependant, l’association </a:t>
            </a:r>
            <a:r>
              <a:rPr lang="fr-FR" sz="1400">
                <a:solidFill>
                  <a:schemeClr val="accent1"/>
                </a:solidFill>
                <a:latin typeface="Arial"/>
                <a:ea typeface="Arial"/>
                <a:cs typeface="Arial"/>
                <a:sym typeface="Arial"/>
              </a:rPr>
              <a:t>The Shifters</a:t>
            </a:r>
            <a:r>
              <a:rPr lang="fr-FR" sz="1400">
                <a:latin typeface="Arial"/>
                <a:ea typeface="Arial"/>
                <a:cs typeface="Arial"/>
                <a:sym typeface="Arial"/>
              </a:rPr>
              <a:t> a besoin de votre soutien pour fonctionner.</a:t>
            </a:r>
            <a:endParaRPr/>
          </a:p>
          <a:p>
            <a:pPr indent="-228600" lvl="1" marL="914400" rtl="0" algn="l">
              <a:lnSpc>
                <a:spcPct val="110000"/>
              </a:lnSpc>
              <a:spcBef>
                <a:spcPts val="900"/>
              </a:spcBef>
              <a:spcAft>
                <a:spcPts val="0"/>
              </a:spcAft>
              <a:buSzPts val="2400"/>
              <a:buNone/>
            </a:pPr>
            <a:r>
              <a:rPr lang="fr-FR" sz="1400">
                <a:solidFill>
                  <a:schemeClr val="dk1"/>
                </a:solidFill>
                <a:latin typeface="Arial"/>
                <a:ea typeface="Arial"/>
                <a:cs typeface="Arial"/>
                <a:sym typeface="Arial"/>
              </a:rPr>
              <a:t>N’hésitez pas à nous soutenir en encourageant vos proches à </a:t>
            </a:r>
            <a:r>
              <a:rPr b="1" lang="fr-FR" sz="1400" u="sng">
                <a:solidFill>
                  <a:schemeClr val="hlink"/>
                </a:solidFill>
                <a:latin typeface="Arial"/>
                <a:ea typeface="Arial"/>
                <a:cs typeface="Arial"/>
                <a:sym typeface="Arial"/>
                <a:hlinkClick r:id="rId9"/>
              </a:rPr>
              <a:t>adhérer à l'association ou à faire un don</a:t>
            </a:r>
            <a:r>
              <a:rPr lang="fr-FR" sz="1400">
                <a:solidFill>
                  <a:schemeClr val="dk1"/>
                </a:solidFill>
                <a:latin typeface="Arial"/>
                <a:ea typeface="Arial"/>
                <a:cs typeface="Arial"/>
                <a:sym typeface="Arial"/>
              </a:rPr>
              <a:t> !</a:t>
            </a:r>
            <a:endParaRPr/>
          </a:p>
          <a:p>
            <a:pPr indent="0" lvl="1" marL="0" rtl="0" algn="l">
              <a:lnSpc>
                <a:spcPct val="100000"/>
              </a:lnSpc>
              <a:spcBef>
                <a:spcPts val="1200"/>
              </a:spcBef>
              <a:spcAft>
                <a:spcPts val="0"/>
              </a:spcAft>
              <a:buClr>
                <a:schemeClr val="lt2"/>
              </a:buClr>
              <a:buSzPts val="2400"/>
              <a:buNone/>
            </a:pPr>
            <a:r>
              <a:t/>
            </a:r>
            <a:endParaRPr/>
          </a:p>
        </p:txBody>
      </p:sp>
      <p:sp>
        <p:nvSpPr>
          <p:cNvPr id="380" name="Google Shape;380;p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81" name="Google Shape;381;p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000000"/>
              </a:buClr>
              <a:buSzPts val="1400"/>
              <a:buFont typeface="Arial"/>
              <a:buNone/>
            </a:pPr>
            <a:r>
              <a:rPr b="0" i="0" lang="fr-FR" sz="1000" u="none" cap="none" strike="noStrike">
                <a:solidFill>
                  <a:srgbClr val="FFFFFF"/>
                </a:solidFill>
                <a:latin typeface="Arial"/>
                <a:ea typeface="Arial"/>
                <a:cs typeface="Arial"/>
                <a:sym typeface="Arial"/>
              </a:rPr>
              <a:t>The Shifters – </a:t>
            </a:r>
            <a:r>
              <a:rPr b="0" i="1" lang="fr-FR" sz="1000" u="none" cap="none" strike="noStrike">
                <a:solidFill>
                  <a:srgbClr val="FFFFFF"/>
                </a:solidFill>
                <a:latin typeface="Arial"/>
                <a:ea typeface="Arial"/>
                <a:cs typeface="Arial"/>
                <a:sym typeface="Arial"/>
              </a:rPr>
              <a:t>Teach The Shift! – Mentions légales</a:t>
            </a:r>
            <a:endParaRPr b="0" i="1" sz="1000" u="none" cap="none" strike="noStrike">
              <a:solidFill>
                <a:srgbClr val="FFFFFF"/>
              </a:solidFill>
              <a:latin typeface="Arial"/>
              <a:ea typeface="Arial"/>
              <a:cs typeface="Arial"/>
              <a:sym typeface="Arial"/>
            </a:endParaRPr>
          </a:p>
        </p:txBody>
      </p:sp>
      <p:sp>
        <p:nvSpPr>
          <p:cNvPr id="382" name="Google Shape;382;p1"/>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D67234"/>
              </a:solidFill>
              <a:latin typeface="Arial"/>
              <a:ea typeface="Arial"/>
              <a:cs typeface="Arial"/>
              <a:sym typeface="Arial"/>
            </a:endParaRPr>
          </a:p>
        </p:txBody>
      </p:sp>
      <p:sp>
        <p:nvSpPr>
          <p:cNvPr id="383" name="Google Shape;383;p1"/>
          <p:cNvSpPr txBox="1"/>
          <p:nvPr/>
        </p:nvSpPr>
        <p:spPr>
          <a:xfrm rot="2991046">
            <a:off x="9909295" y="862040"/>
            <a:ext cx="2772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p:txBody>
      </p:sp>
      <p:grpSp>
        <p:nvGrpSpPr>
          <p:cNvPr id="384" name="Google Shape;384;p1"/>
          <p:cNvGrpSpPr/>
          <p:nvPr/>
        </p:nvGrpSpPr>
        <p:grpSpPr>
          <a:xfrm>
            <a:off x="6985742" y="287679"/>
            <a:ext cx="2461592" cy="950360"/>
            <a:chOff x="6729472" y="4092241"/>
            <a:chExt cx="2152093" cy="830870"/>
          </a:xfrm>
        </p:grpSpPr>
        <p:pic>
          <p:nvPicPr>
            <p:cNvPr id="385" name="Google Shape;385;p1"/>
            <p:cNvPicPr preferRelativeResize="0"/>
            <p:nvPr/>
          </p:nvPicPr>
          <p:blipFill rotWithShape="1">
            <a:blip r:embed="rId10">
              <a:alphaModFix/>
            </a:blip>
            <a:srcRect b="0" l="0" r="0" t="0"/>
            <a:stretch/>
          </p:blipFill>
          <p:spPr>
            <a:xfrm>
              <a:off x="6729472" y="4092241"/>
              <a:ext cx="2152093" cy="528860"/>
            </a:xfrm>
            <a:prstGeom prst="rect">
              <a:avLst/>
            </a:prstGeom>
            <a:noFill/>
            <a:ln>
              <a:noFill/>
            </a:ln>
          </p:spPr>
        </p:pic>
        <p:sp>
          <p:nvSpPr>
            <p:cNvPr id="386" name="Google Shape;386;p1"/>
            <p:cNvSpPr txBox="1"/>
            <p:nvPr/>
          </p:nvSpPr>
          <p:spPr>
            <a:xfrm>
              <a:off x="7118370" y="4615334"/>
              <a:ext cx="137429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282828"/>
                  </a:solidFill>
                  <a:latin typeface="Arial"/>
                  <a:ea typeface="Arial"/>
                  <a:cs typeface="Arial"/>
                  <a:sym typeface="Arial"/>
                </a:rPr>
                <a:t>CC BY-NC-SA</a:t>
              </a:r>
              <a:endParaRPr b="0" i="0" sz="1400" u="none" cap="none" strike="noStrike">
                <a:solidFill>
                  <a:srgbClr val="000000"/>
                </a:solidFill>
                <a:latin typeface="Arial"/>
                <a:ea typeface="Arial"/>
                <a:cs typeface="Arial"/>
                <a:sym typeface="Arial"/>
              </a:endParaRPr>
            </a:p>
          </p:txBody>
        </p:sp>
      </p:grpSp>
      <p:pic>
        <p:nvPicPr>
          <p:cNvPr id="387" name="Google Shape;387;p1"/>
          <p:cNvPicPr preferRelativeResize="0"/>
          <p:nvPr/>
        </p:nvPicPr>
        <p:blipFill rotWithShape="1">
          <a:blip r:embed="rId11">
            <a:alphaModFix/>
          </a:blip>
          <a:srcRect b="0" l="0" r="0" t="0"/>
          <a:stretch/>
        </p:blipFill>
        <p:spPr>
          <a:xfrm>
            <a:off x="10109770" y="5363468"/>
            <a:ext cx="1722301" cy="8729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9"/>
          <p:cNvSpPr txBox="1"/>
          <p:nvPr>
            <p:ph idx="1" type="body"/>
          </p:nvPr>
        </p:nvSpPr>
        <p:spPr>
          <a:xfrm>
            <a:off x="695325" y="406371"/>
            <a:ext cx="6354832"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The Shifters Switzerland ?</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80" name="Google Shape;480;p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81" name="Google Shape;481;p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82" name="Google Shape;482;p9"/>
          <p:cNvSpPr/>
          <p:nvPr/>
        </p:nvSpPr>
        <p:spPr>
          <a:xfrm>
            <a:off x="799349" y="1102082"/>
            <a:ext cx="10593302" cy="4893607"/>
          </a:xfrm>
          <a:prstGeom prst="rect">
            <a:avLst/>
          </a:prstGeom>
          <a:noFill/>
          <a:ln>
            <a:noFill/>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0023AA"/>
                </a:solidFill>
                <a:latin typeface="Arial"/>
                <a:ea typeface="Arial"/>
                <a:cs typeface="Arial"/>
                <a:sym typeface="Arial"/>
              </a:rPr>
              <a:t>Association – sœur des Shifters France, association créée initialement pour apporter un soutien bénévole au centre de réflexion </a:t>
            </a:r>
            <a:r>
              <a:rPr b="0" i="0" lang="fr-FR" sz="2400" u="sng" cap="none" strike="noStrike">
                <a:solidFill>
                  <a:srgbClr val="0023AA"/>
                </a:solidFill>
                <a:latin typeface="Arial"/>
                <a:ea typeface="Arial"/>
                <a:cs typeface="Arial"/>
                <a:sym typeface="Arial"/>
                <a:hlinkClick r:id="rId3">
                  <a:extLst>
                    <a:ext uri="{A12FA001-AC4F-418D-AE19-62706E023703}">
                      <ahyp:hlinkClr val="tx"/>
                    </a:ext>
                  </a:extLst>
                </a:hlinkClick>
              </a:rPr>
              <a:t>The Shift Project</a:t>
            </a:r>
            <a:r>
              <a:rPr b="0" i="0" lang="fr-FR" sz="2400" u="none" cap="none" strike="noStrike">
                <a:solidFill>
                  <a:srgbClr val="0023AA"/>
                </a:solidFill>
                <a:latin typeface="Arial"/>
                <a:ea typeface="Arial"/>
                <a:cs typeface="Arial"/>
                <a:sym typeface="Arial"/>
              </a:rPr>
              <a:t> qui œuvre à la décarbonation de l'économie. </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3AA"/>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0023AA"/>
                </a:solidFill>
                <a:latin typeface="Arial"/>
                <a:ea typeface="Arial"/>
                <a:cs typeface="Arial"/>
                <a:sym typeface="Arial"/>
              </a:rPr>
              <a:t>NOTRE OBJECTIF : œuvrer pour une société suisse consciente des enjeux énergie – climat et des risques associés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3AA"/>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2400"/>
              <a:buFont typeface="Arial"/>
              <a:buNone/>
            </a:pPr>
            <a:r>
              <a:rPr b="0" i="0" lang="fr-FR" sz="2400" u="none" cap="none" strike="noStrike">
                <a:solidFill>
                  <a:srgbClr val="0023AA"/>
                </a:solidFill>
                <a:latin typeface="Arial"/>
                <a:ea typeface="Arial"/>
                <a:cs typeface="Arial"/>
                <a:sym typeface="Arial"/>
              </a:rPr>
              <a:t>NOS MODES D’ACTION : </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0"/>
              </a:spcBef>
              <a:spcAft>
                <a:spcPts val="0"/>
              </a:spcAft>
              <a:buClr>
                <a:srgbClr val="000000"/>
              </a:buClr>
              <a:buSzPts val="2400"/>
              <a:buFont typeface="Arial"/>
              <a:buChar char="-"/>
            </a:pPr>
            <a:r>
              <a:rPr b="0" i="0" lang="fr-FR" sz="2400" u="none" cap="none" strike="noStrike">
                <a:solidFill>
                  <a:srgbClr val="0023AA"/>
                </a:solidFill>
                <a:latin typeface="Arial"/>
                <a:ea typeface="Arial"/>
                <a:cs typeface="Arial"/>
                <a:sym typeface="Arial"/>
              </a:rPr>
              <a:t>Sensibiliser et éduquer aux enjeux énergie - climat</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0"/>
              </a:spcBef>
              <a:spcAft>
                <a:spcPts val="0"/>
              </a:spcAft>
              <a:buClr>
                <a:srgbClr val="000000"/>
              </a:buClr>
              <a:buSzPts val="2400"/>
              <a:buFont typeface="Arial"/>
              <a:buChar char="-"/>
            </a:pPr>
            <a:r>
              <a:rPr b="0" i="0" lang="fr-FR" sz="2400" u="none" cap="none" strike="noStrike">
                <a:solidFill>
                  <a:srgbClr val="0023AA"/>
                </a:solidFill>
                <a:latin typeface="Arial"/>
                <a:ea typeface="Arial"/>
                <a:cs typeface="Arial"/>
                <a:sym typeface="Arial"/>
              </a:rPr>
              <a:t>Informer les décideurs sur l’urgence climatique avec des éléments scientifiques</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0"/>
              </a:spcBef>
              <a:spcAft>
                <a:spcPts val="0"/>
              </a:spcAft>
              <a:buClr>
                <a:srgbClr val="000000"/>
              </a:buClr>
              <a:buSzPts val="2400"/>
              <a:buFont typeface="Arial"/>
              <a:buChar char="-"/>
            </a:pPr>
            <a:r>
              <a:rPr b="0" i="0" lang="fr-FR" sz="2400" u="none" cap="none" strike="noStrike">
                <a:solidFill>
                  <a:srgbClr val="0023AA"/>
                </a:solidFill>
                <a:latin typeface="Arial"/>
                <a:ea typeface="Arial"/>
                <a:cs typeface="Arial"/>
                <a:sym typeface="Arial"/>
              </a:rPr>
              <a:t>Mettre en relation les acteurs qui participent à la lutte contre le changement climatique</a:t>
            </a:r>
            <a:endParaRPr b="0" i="0" sz="2400" u="none" cap="none" strike="noStrike">
              <a:solidFill>
                <a:srgbClr val="0023AA"/>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19" name="Shape 2919"/>
        <p:cNvGrpSpPr/>
        <p:nvPr/>
      </p:nvGrpSpPr>
      <p:grpSpPr>
        <a:xfrm>
          <a:off x="0" y="0"/>
          <a:ext cx="0" cy="0"/>
          <a:chOff x="0" y="0"/>
          <a:chExt cx="0" cy="0"/>
        </a:xfrm>
      </p:grpSpPr>
      <p:pic>
        <p:nvPicPr>
          <p:cNvPr id="2920" name="Google Shape;2920;p77"/>
          <p:cNvPicPr preferRelativeResize="0"/>
          <p:nvPr/>
        </p:nvPicPr>
        <p:blipFill rotWithShape="1">
          <a:blip r:embed="rId3">
            <a:alphaModFix/>
          </a:blip>
          <a:srcRect b="0" l="0" r="0" t="0"/>
          <a:stretch/>
        </p:blipFill>
        <p:spPr>
          <a:xfrm rot="-1992540">
            <a:off x="-927370" y="-6157237"/>
            <a:ext cx="21552704" cy="21552704"/>
          </a:xfrm>
          <a:prstGeom prst="rect">
            <a:avLst/>
          </a:prstGeom>
          <a:noFill/>
          <a:ln>
            <a:noFill/>
          </a:ln>
        </p:spPr>
      </p:pic>
      <p:sp>
        <p:nvSpPr>
          <p:cNvPr id="2921" name="Google Shape;2921;p77"/>
          <p:cNvSpPr txBox="1"/>
          <p:nvPr>
            <p:ph idx="12" type="sldNum"/>
          </p:nvPr>
        </p:nvSpPr>
        <p:spPr>
          <a:xfrm>
            <a:off x="8570881"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922" name="Google Shape;2922;p7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923" name="Google Shape;2923;p77"/>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Alors, ça gaze ?</a:t>
            </a:r>
            <a:endParaRPr/>
          </a:p>
        </p:txBody>
      </p:sp>
      <p:cxnSp>
        <p:nvCxnSpPr>
          <p:cNvPr id="2924" name="Google Shape;2924;p77"/>
          <p:cNvCxnSpPr/>
          <p:nvPr/>
        </p:nvCxnSpPr>
        <p:spPr>
          <a:xfrm flipH="1" rot="10800000">
            <a:off x="7240475" y="1173804"/>
            <a:ext cx="1589867" cy="1798"/>
          </a:xfrm>
          <a:prstGeom prst="straightConnector1">
            <a:avLst/>
          </a:prstGeom>
          <a:noFill/>
          <a:ln cap="flat" cmpd="sng" w="9525">
            <a:solidFill>
              <a:schemeClr val="accent4"/>
            </a:solidFill>
            <a:prstDash val="solid"/>
            <a:round/>
            <a:headEnd len="sm" w="sm" type="none"/>
            <a:tailEnd len="sm" w="sm" type="none"/>
          </a:ln>
        </p:spPr>
      </p:cxnSp>
      <p:cxnSp>
        <p:nvCxnSpPr>
          <p:cNvPr id="2925" name="Google Shape;2925;p77"/>
          <p:cNvCxnSpPr/>
          <p:nvPr/>
        </p:nvCxnSpPr>
        <p:spPr>
          <a:xfrm>
            <a:off x="7229384" y="1273295"/>
            <a:ext cx="1526536" cy="4722273"/>
          </a:xfrm>
          <a:prstGeom prst="straightConnector1">
            <a:avLst/>
          </a:prstGeom>
          <a:noFill/>
          <a:ln cap="flat" cmpd="sng" w="9525">
            <a:solidFill>
              <a:schemeClr val="accent4"/>
            </a:solidFill>
            <a:prstDash val="solid"/>
            <a:round/>
            <a:headEnd len="sm" w="sm" type="none"/>
            <a:tailEnd len="sm" w="sm" type="none"/>
          </a:ln>
        </p:spPr>
      </p:cxnSp>
      <p:cxnSp>
        <p:nvCxnSpPr>
          <p:cNvPr id="2926" name="Google Shape;2926;p77"/>
          <p:cNvCxnSpPr/>
          <p:nvPr/>
        </p:nvCxnSpPr>
        <p:spPr>
          <a:xfrm>
            <a:off x="3633342" y="1161928"/>
            <a:ext cx="1595770" cy="0"/>
          </a:xfrm>
          <a:prstGeom prst="straightConnector1">
            <a:avLst/>
          </a:prstGeom>
          <a:noFill/>
          <a:ln cap="flat" cmpd="sng" w="9525">
            <a:solidFill>
              <a:schemeClr val="accent1"/>
            </a:solidFill>
            <a:prstDash val="solid"/>
            <a:round/>
            <a:headEnd len="sm" w="sm" type="none"/>
            <a:tailEnd len="sm" w="sm" type="none"/>
          </a:ln>
        </p:spPr>
      </p:cxnSp>
      <p:cxnSp>
        <p:nvCxnSpPr>
          <p:cNvPr id="2927" name="Google Shape;2927;p77"/>
          <p:cNvCxnSpPr>
            <a:stCxn id="2928" idx="3"/>
          </p:cNvCxnSpPr>
          <p:nvPr/>
        </p:nvCxnSpPr>
        <p:spPr>
          <a:xfrm>
            <a:off x="3634542" y="1163728"/>
            <a:ext cx="1517700" cy="4894800"/>
          </a:xfrm>
          <a:prstGeom prst="straightConnector1">
            <a:avLst/>
          </a:prstGeom>
          <a:noFill/>
          <a:ln cap="flat" cmpd="sng" w="9525">
            <a:solidFill>
              <a:schemeClr val="accent1"/>
            </a:solidFill>
            <a:prstDash val="solid"/>
            <a:round/>
            <a:headEnd len="sm" w="sm" type="none"/>
            <a:tailEnd len="sm" w="sm" type="none"/>
          </a:ln>
        </p:spPr>
      </p:cxnSp>
      <p:sp>
        <p:nvSpPr>
          <p:cNvPr id="2929" name="Google Shape;2929;p77"/>
          <p:cNvSpPr txBox="1"/>
          <p:nvPr/>
        </p:nvSpPr>
        <p:spPr>
          <a:xfrm>
            <a:off x="4113102" y="1808459"/>
            <a:ext cx="1116010" cy="387758"/>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a:t>
            </a:r>
            <a:endParaRPr b="0" i="0" sz="1600" u="none" cap="none" strike="noStrike">
              <a:solidFill>
                <a:srgbClr val="1C725B"/>
              </a:solidFill>
              <a:latin typeface="Arial"/>
              <a:ea typeface="Arial"/>
              <a:cs typeface="Arial"/>
              <a:sym typeface="Arial"/>
            </a:endParaRPr>
          </a:p>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415 ppm</a:t>
            </a:r>
            <a:endParaRPr b="0" i="0" sz="1600" u="none" cap="none" strike="noStrike">
              <a:solidFill>
                <a:srgbClr val="1C725B"/>
              </a:solidFill>
              <a:latin typeface="Arial"/>
              <a:ea typeface="Arial"/>
              <a:cs typeface="Arial"/>
              <a:sym typeface="Arial"/>
            </a:endParaRPr>
          </a:p>
        </p:txBody>
      </p:sp>
      <p:sp>
        <p:nvSpPr>
          <p:cNvPr id="2930" name="Google Shape;2930;p77"/>
          <p:cNvSpPr txBox="1"/>
          <p:nvPr/>
        </p:nvSpPr>
        <p:spPr>
          <a:xfrm>
            <a:off x="4207613" y="1254632"/>
            <a:ext cx="90601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AAB89"/>
              </a:buClr>
              <a:buSzPts val="1600"/>
              <a:buFont typeface="Arial"/>
              <a:buNone/>
            </a:pPr>
            <a:r>
              <a:rPr b="1" i="0" lang="fr-FR" sz="1600" u="none" cap="none" strike="noStrike">
                <a:solidFill>
                  <a:srgbClr val="2AAB89"/>
                </a:solidFill>
                <a:latin typeface="Arial"/>
                <a:ea typeface="Arial"/>
                <a:cs typeface="Arial"/>
                <a:sym typeface="Arial"/>
              </a:rPr>
              <a:t>18 ppm</a:t>
            </a:r>
            <a:endParaRPr b="0" i="0" sz="1600" u="none" cap="none" strike="noStrike">
              <a:solidFill>
                <a:srgbClr val="2AAB89"/>
              </a:solidFill>
              <a:latin typeface="Arial"/>
              <a:ea typeface="Arial"/>
              <a:cs typeface="Arial"/>
              <a:sym typeface="Arial"/>
            </a:endParaRPr>
          </a:p>
        </p:txBody>
      </p:sp>
      <p:sp>
        <p:nvSpPr>
          <p:cNvPr id="2931" name="Google Shape;2931;p77"/>
          <p:cNvSpPr/>
          <p:nvPr/>
        </p:nvSpPr>
        <p:spPr>
          <a:xfrm>
            <a:off x="8864914" y="3475931"/>
            <a:ext cx="1980000" cy="2588400"/>
          </a:xfrm>
          <a:prstGeom prst="roundRect">
            <a:avLst>
              <a:gd fmla="val 3912" name="adj"/>
            </a:avLst>
          </a:prstGeom>
          <a:solidFill>
            <a:srgbClr val="7B1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Hélium</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(He)</a:t>
            </a:r>
            <a:endParaRPr b="0" i="0" sz="2000" u="none" cap="none" strike="noStrike">
              <a:solidFill>
                <a:schemeClr val="lt1"/>
              </a:solidFill>
              <a:latin typeface="Arial"/>
              <a:ea typeface="Arial"/>
              <a:cs typeface="Arial"/>
              <a:sym typeface="Arial"/>
            </a:endParaRPr>
          </a:p>
        </p:txBody>
      </p:sp>
      <p:sp>
        <p:nvSpPr>
          <p:cNvPr id="2932" name="Google Shape;2932;p77"/>
          <p:cNvSpPr/>
          <p:nvPr/>
        </p:nvSpPr>
        <p:spPr>
          <a:xfrm>
            <a:off x="8874155" y="2582890"/>
            <a:ext cx="1956445" cy="860400"/>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933" name="Google Shape;2933;p77"/>
          <p:cNvSpPr/>
          <p:nvPr/>
        </p:nvSpPr>
        <p:spPr>
          <a:xfrm>
            <a:off x="8870580" y="3327111"/>
            <a:ext cx="1972735" cy="101225"/>
          </a:xfrm>
          <a:custGeom>
            <a:rect b="b" l="l" r="r" t="t"/>
            <a:pathLst>
              <a:path extrusionOk="0" h="101225" w="1972735">
                <a:moveTo>
                  <a:pt x="9896" y="71250"/>
                </a:moveTo>
                <a:cubicBezTo>
                  <a:pt x="-687" y="54379"/>
                  <a:pt x="-1658" y="38100"/>
                  <a:pt x="1771" y="0"/>
                </a:cubicBezTo>
                <a:lnTo>
                  <a:pt x="1972735" y="0"/>
                </a:lnTo>
                <a:cubicBezTo>
                  <a:pt x="1969814" y="31750"/>
                  <a:pt x="1970960" y="29721"/>
                  <a:pt x="1970960" y="58550"/>
                </a:cubicBezTo>
                <a:lnTo>
                  <a:pt x="1948735" y="61725"/>
                </a:lnTo>
                <a:cubicBezTo>
                  <a:pt x="1948735" y="90554"/>
                  <a:pt x="1941239" y="98050"/>
                  <a:pt x="1912410" y="98050"/>
                </a:cubicBezTo>
                <a:lnTo>
                  <a:pt x="65271" y="101225"/>
                </a:lnTo>
                <a:cubicBezTo>
                  <a:pt x="36442" y="101225"/>
                  <a:pt x="20479" y="88121"/>
                  <a:pt x="9896" y="71250"/>
                </a:cubicBezTo>
                <a:close/>
              </a:path>
            </a:pathLst>
          </a:custGeom>
          <a:solidFill>
            <a:srgbClr val="F0B6C7"/>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934" name="Google Shape;2934;p77"/>
          <p:cNvSpPr/>
          <p:nvPr/>
        </p:nvSpPr>
        <p:spPr>
          <a:xfrm>
            <a:off x="8897639" y="2600414"/>
            <a:ext cx="1943828" cy="828585"/>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935" name="Google Shape;2935;p77"/>
          <p:cNvSpPr txBox="1"/>
          <p:nvPr/>
        </p:nvSpPr>
        <p:spPr>
          <a:xfrm>
            <a:off x="8901081" y="2820948"/>
            <a:ext cx="191143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fr-FR" sz="1800" u="none" cap="none" strike="noStrike">
                <a:solidFill>
                  <a:schemeClr val="lt1"/>
                </a:solidFill>
                <a:latin typeface="Arial"/>
                <a:ea typeface="Arial"/>
                <a:cs typeface="Arial"/>
                <a:sym typeface="Arial"/>
              </a:rPr>
              <a:t>Méthane (CH</a:t>
            </a:r>
            <a:r>
              <a:rPr b="1" baseline="-25000" i="0" lang="fr-FR" sz="1800" u="none" cap="none" strike="noStrike">
                <a:solidFill>
                  <a:schemeClr val="lt1"/>
                </a:solidFill>
                <a:latin typeface="Arial"/>
                <a:ea typeface="Arial"/>
                <a:cs typeface="Arial"/>
                <a:sym typeface="Arial"/>
              </a:rPr>
              <a:t>4</a:t>
            </a:r>
            <a:r>
              <a:rPr b="1" i="0" lang="fr-FR" sz="1800" u="none" cap="none" strike="noStrike">
                <a:solidFill>
                  <a:schemeClr val="lt1"/>
                </a:solidFill>
                <a:latin typeface="Arial"/>
                <a:ea typeface="Arial"/>
                <a:cs typeface="Arial"/>
                <a:sym typeface="Arial"/>
              </a:rPr>
              <a:t>)</a:t>
            </a:r>
            <a:endParaRPr b="1" i="0" sz="1100" u="none" cap="none" strike="noStrike">
              <a:solidFill>
                <a:schemeClr val="lt1"/>
              </a:solidFill>
              <a:latin typeface="Arial"/>
              <a:ea typeface="Arial"/>
              <a:cs typeface="Arial"/>
              <a:sym typeface="Arial"/>
            </a:endParaRPr>
          </a:p>
        </p:txBody>
      </p:sp>
      <p:sp>
        <p:nvSpPr>
          <p:cNvPr id="2936" name="Google Shape;2936;p77"/>
          <p:cNvSpPr/>
          <p:nvPr/>
        </p:nvSpPr>
        <p:spPr>
          <a:xfrm>
            <a:off x="8886250" y="2595913"/>
            <a:ext cx="1939264" cy="833087"/>
          </a:xfrm>
          <a:prstGeom prst="roundRect">
            <a:avLst>
              <a:gd fmla="val 7107" name="adj"/>
            </a:avLst>
          </a:prstGeom>
          <a:noFill/>
          <a:ln cap="flat" cmpd="sng" w="38100">
            <a:solidFill>
              <a:srgbClr val="B92452"/>
            </a:solidFill>
            <a:prstDash val="solid"/>
            <a:round/>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937" name="Google Shape;2937;p77"/>
          <p:cNvSpPr/>
          <p:nvPr/>
        </p:nvSpPr>
        <p:spPr>
          <a:xfrm>
            <a:off x="8864914" y="1974597"/>
            <a:ext cx="1980000" cy="561600"/>
          </a:xfrm>
          <a:prstGeom prst="roundRect">
            <a:avLst>
              <a:gd fmla="val 8935" name="adj"/>
            </a:avLst>
          </a:prstGeom>
          <a:solidFill>
            <a:srgbClr val="E22A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fr-FR" sz="1600" u="none" cap="none" strike="noStrike">
                <a:solidFill>
                  <a:schemeClr val="lt1"/>
                </a:solidFill>
                <a:latin typeface="Arial"/>
                <a:ea typeface="Arial"/>
                <a:cs typeface="Arial"/>
                <a:sym typeface="Arial"/>
              </a:rPr>
              <a:t>Krypton (Kr)</a:t>
            </a:r>
            <a:endParaRPr b="1" baseline="-25000" i="0" sz="1600" u="none" cap="none" strike="noStrike">
              <a:solidFill>
                <a:schemeClr val="lt1"/>
              </a:solidFill>
              <a:latin typeface="Arial"/>
              <a:ea typeface="Arial"/>
              <a:cs typeface="Arial"/>
              <a:sym typeface="Arial"/>
            </a:endParaRPr>
          </a:p>
        </p:txBody>
      </p:sp>
      <p:sp>
        <p:nvSpPr>
          <p:cNvPr id="2938" name="Google Shape;2938;p77"/>
          <p:cNvSpPr/>
          <p:nvPr/>
        </p:nvSpPr>
        <p:spPr>
          <a:xfrm>
            <a:off x="8864914" y="1664931"/>
            <a:ext cx="1980000" cy="270000"/>
          </a:xfrm>
          <a:prstGeom prst="roundRect">
            <a:avLst>
              <a:gd fmla="val 16099" name="adj"/>
            </a:avLst>
          </a:prstGeom>
          <a:solidFill>
            <a:srgbClr val="EA91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Hydrogène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a:t>
            </a:r>
            <a:endParaRPr b="1" baseline="-25000" i="0" sz="1000" u="none" cap="none" strike="noStrike">
              <a:solidFill>
                <a:schemeClr val="lt1"/>
              </a:solidFill>
              <a:latin typeface="Arial"/>
              <a:ea typeface="Arial"/>
              <a:cs typeface="Arial"/>
              <a:sym typeface="Arial"/>
            </a:endParaRPr>
          </a:p>
        </p:txBody>
      </p:sp>
      <p:sp>
        <p:nvSpPr>
          <p:cNvPr id="2939" name="Google Shape;2939;p77"/>
          <p:cNvSpPr/>
          <p:nvPr/>
        </p:nvSpPr>
        <p:spPr>
          <a:xfrm>
            <a:off x="8864914" y="1376865"/>
            <a:ext cx="1980000" cy="248400"/>
          </a:xfrm>
          <a:prstGeom prst="roundRect">
            <a:avLst>
              <a:gd fmla="val 17725" name="adj"/>
            </a:avLst>
          </a:prstGeom>
          <a:solidFill>
            <a:srgbClr val="F0B6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1" baseline="-25000" i="0" sz="2000" u="none" cap="none" strike="noStrike">
              <a:solidFill>
                <a:srgbClr val="7030A0"/>
              </a:solidFill>
              <a:latin typeface="Calibri"/>
              <a:ea typeface="Calibri"/>
              <a:cs typeface="Calibri"/>
              <a:sym typeface="Calibri"/>
            </a:endParaRPr>
          </a:p>
        </p:txBody>
      </p:sp>
      <p:sp>
        <p:nvSpPr>
          <p:cNvPr id="2940" name="Google Shape;2940;p77"/>
          <p:cNvSpPr/>
          <p:nvPr/>
        </p:nvSpPr>
        <p:spPr>
          <a:xfrm>
            <a:off x="8886253" y="1210697"/>
            <a:ext cx="1937322" cy="106039"/>
          </a:xfrm>
          <a:prstGeom prst="roundRect">
            <a:avLst>
              <a:gd fmla="val 26871" name="adj"/>
            </a:avLst>
          </a:prstGeom>
          <a:solidFill>
            <a:srgbClr val="F191B9"/>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2941" name="Google Shape;2941;p77"/>
          <p:cNvSpPr/>
          <p:nvPr/>
        </p:nvSpPr>
        <p:spPr>
          <a:xfrm>
            <a:off x="8879228" y="1270000"/>
            <a:ext cx="1944347" cy="53159"/>
          </a:xfrm>
          <a:custGeom>
            <a:rect b="b" l="l" r="r" t="t"/>
            <a:pathLst>
              <a:path extrusionOk="0" h="69838" w="1980000">
                <a:moveTo>
                  <a:pt x="0" y="0"/>
                </a:moveTo>
                <a:lnTo>
                  <a:pt x="1980000" y="0"/>
                </a:lnTo>
                <a:lnTo>
                  <a:pt x="1980000" y="30176"/>
                </a:lnTo>
                <a:cubicBezTo>
                  <a:pt x="1980000" y="52081"/>
                  <a:pt x="1962243" y="69838"/>
                  <a:pt x="1940338" y="69838"/>
                </a:cubicBezTo>
                <a:lnTo>
                  <a:pt x="39662" y="69838"/>
                </a:lnTo>
                <a:cubicBezTo>
                  <a:pt x="17757" y="69838"/>
                  <a:pt x="0" y="52081"/>
                  <a:pt x="0" y="30176"/>
                </a:cubicBezTo>
                <a:lnTo>
                  <a:pt x="0" y="0"/>
                </a:lnTo>
                <a:close/>
              </a:path>
            </a:pathLst>
          </a:custGeom>
          <a:solidFill>
            <a:srgbClr val="F6BBD4"/>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2942" name="Google Shape;2942;p77"/>
          <p:cNvSpPr/>
          <p:nvPr/>
        </p:nvSpPr>
        <p:spPr>
          <a:xfrm>
            <a:off x="8887492" y="1210699"/>
            <a:ext cx="1925022" cy="106038"/>
          </a:xfrm>
          <a:prstGeom prst="roundRect">
            <a:avLst>
              <a:gd fmla="val 26871" name="adj"/>
            </a:avLst>
          </a:prstGeom>
          <a:solidFill>
            <a:srgbClr val="F191B9"/>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2943" name="Google Shape;2943;p77"/>
          <p:cNvSpPr/>
          <p:nvPr/>
        </p:nvSpPr>
        <p:spPr>
          <a:xfrm>
            <a:off x="8886825" y="1209254"/>
            <a:ext cx="1936750" cy="105434"/>
          </a:xfrm>
          <a:prstGeom prst="roundRect">
            <a:avLst>
              <a:gd fmla="val 26871" name="adj"/>
            </a:avLst>
          </a:prstGeom>
          <a:noFill/>
          <a:ln cap="flat" cmpd="sng" w="38100">
            <a:solidFill>
              <a:schemeClr val="accent5"/>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2944" name="Google Shape;2944;p77"/>
          <p:cNvSpPr txBox="1"/>
          <p:nvPr/>
        </p:nvSpPr>
        <p:spPr>
          <a:xfrm>
            <a:off x="8755920" y="991019"/>
            <a:ext cx="2196000" cy="203092"/>
          </a:xfrm>
          <a:prstGeom prst="rect">
            <a:avLst/>
          </a:prstGeom>
          <a:noFill/>
          <a:ln>
            <a:noFill/>
          </a:ln>
        </p:spPr>
        <p:txBody>
          <a:bodyPr anchorCtr="0" anchor="t" bIns="45700" lIns="36000" spcFirstLastPara="1" rIns="36000" wrap="square" tIns="45700">
            <a:spAutoFit/>
          </a:bodyPr>
          <a:lstStyle/>
          <a:p>
            <a:pPr indent="0" lvl="0" marL="0" marR="0" rtl="0" algn="ctr">
              <a:lnSpc>
                <a:spcPct val="60000"/>
              </a:lnSpc>
              <a:spcBef>
                <a:spcPts val="0"/>
              </a:spcBef>
              <a:spcAft>
                <a:spcPts val="0"/>
              </a:spcAft>
              <a:buClr>
                <a:srgbClr val="F191B9"/>
              </a:buClr>
              <a:buSzPts val="1200"/>
              <a:buFont typeface="Arial"/>
              <a:buNone/>
            </a:pPr>
            <a:r>
              <a:rPr b="1" i="0" lang="fr-FR" sz="1200" u="none" cap="none" strike="noStrike">
                <a:solidFill>
                  <a:srgbClr val="F191B9"/>
                </a:solidFill>
                <a:latin typeface="Arial"/>
                <a:ea typeface="Arial"/>
                <a:cs typeface="Arial"/>
                <a:sym typeface="Arial"/>
              </a:rPr>
              <a:t>Protoxyde d’azote (N</a:t>
            </a:r>
            <a:r>
              <a:rPr b="1" baseline="-25000" i="0" lang="fr-FR" sz="1200" u="none" cap="none" strike="noStrike">
                <a:solidFill>
                  <a:srgbClr val="F191B9"/>
                </a:solidFill>
                <a:latin typeface="Arial"/>
                <a:ea typeface="Arial"/>
                <a:cs typeface="Arial"/>
                <a:sym typeface="Arial"/>
              </a:rPr>
              <a:t>2</a:t>
            </a:r>
            <a:r>
              <a:rPr b="1" i="0" lang="fr-FR" sz="1200" u="none" cap="none" strike="noStrike">
                <a:solidFill>
                  <a:srgbClr val="F191B9"/>
                </a:solidFill>
                <a:latin typeface="Arial"/>
                <a:ea typeface="Arial"/>
                <a:cs typeface="Arial"/>
                <a:sym typeface="Arial"/>
              </a:rPr>
              <a:t>O)</a:t>
            </a:r>
            <a:endParaRPr b="0" i="0" sz="1400" u="none" cap="none" strike="noStrike">
              <a:solidFill>
                <a:srgbClr val="F191B9"/>
              </a:solidFill>
              <a:latin typeface="Arial"/>
              <a:ea typeface="Arial"/>
              <a:cs typeface="Arial"/>
              <a:sym typeface="Arial"/>
            </a:endParaRPr>
          </a:p>
        </p:txBody>
      </p:sp>
      <p:sp>
        <p:nvSpPr>
          <p:cNvPr id="2945" name="Google Shape;2945;p77"/>
          <p:cNvSpPr txBox="1"/>
          <p:nvPr/>
        </p:nvSpPr>
        <p:spPr>
          <a:xfrm>
            <a:off x="8879228" y="1343447"/>
            <a:ext cx="1951372"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1" i="0" lang="fr-FR" sz="1200" u="none" cap="none" strike="noStrike">
                <a:solidFill>
                  <a:schemeClr val="lt1"/>
                </a:solidFill>
                <a:latin typeface="Arial"/>
                <a:ea typeface="Arial"/>
                <a:cs typeface="Arial"/>
                <a:sym typeface="Arial"/>
              </a:rPr>
              <a:t>Monoxyde d’azote (NO)</a:t>
            </a:r>
            <a:endParaRPr b="0" i="0" sz="1600" u="none" cap="none" strike="noStrike">
              <a:solidFill>
                <a:schemeClr val="lt1"/>
              </a:solidFill>
              <a:latin typeface="Arial"/>
              <a:ea typeface="Arial"/>
              <a:cs typeface="Arial"/>
              <a:sym typeface="Arial"/>
            </a:endParaRPr>
          </a:p>
        </p:txBody>
      </p:sp>
      <p:sp>
        <p:nvSpPr>
          <p:cNvPr id="2946" name="Google Shape;2946;p77"/>
          <p:cNvSpPr txBox="1"/>
          <p:nvPr/>
        </p:nvSpPr>
        <p:spPr>
          <a:xfrm>
            <a:off x="7936426" y="3469509"/>
            <a:ext cx="965328"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1836"/>
              </a:buClr>
              <a:buSzPts val="2000"/>
              <a:buFont typeface="Arial"/>
              <a:buNone/>
            </a:pPr>
            <a:r>
              <a:rPr b="1" i="0" lang="fr-FR" sz="2000" u="none" cap="none" strike="noStrike">
                <a:solidFill>
                  <a:srgbClr val="7B1836"/>
                </a:solidFill>
                <a:latin typeface="Arial"/>
                <a:ea typeface="Arial"/>
                <a:cs typeface="Arial"/>
                <a:sym typeface="Arial"/>
              </a:rPr>
              <a:t>5 ppm</a:t>
            </a:r>
            <a:endParaRPr b="0" i="0" sz="2000" u="none" cap="none" strike="noStrike">
              <a:solidFill>
                <a:srgbClr val="7B1836"/>
              </a:solidFill>
              <a:latin typeface="Arial"/>
              <a:ea typeface="Arial"/>
              <a:cs typeface="Arial"/>
              <a:sym typeface="Arial"/>
            </a:endParaRPr>
          </a:p>
        </p:txBody>
      </p:sp>
      <p:sp>
        <p:nvSpPr>
          <p:cNvPr id="2947" name="Google Shape;2947;p77"/>
          <p:cNvSpPr txBox="1"/>
          <p:nvPr/>
        </p:nvSpPr>
        <p:spPr>
          <a:xfrm>
            <a:off x="7839300" y="2573114"/>
            <a:ext cx="104144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92452"/>
              </a:buClr>
              <a:buSzPts val="1600"/>
              <a:buFont typeface="Arial"/>
              <a:buNone/>
            </a:pPr>
            <a:r>
              <a:rPr b="1" i="0" lang="fr-FR" sz="1600" u="none" cap="none" strike="noStrike">
                <a:solidFill>
                  <a:srgbClr val="B92452"/>
                </a:solidFill>
                <a:latin typeface="Arial"/>
                <a:ea typeface="Arial"/>
                <a:cs typeface="Arial"/>
                <a:sym typeface="Arial"/>
              </a:rPr>
              <a:t>1,8 ppm</a:t>
            </a:r>
            <a:endParaRPr b="0" i="0" sz="1600" u="none" cap="none" strike="noStrike">
              <a:solidFill>
                <a:srgbClr val="B92452"/>
              </a:solidFill>
              <a:latin typeface="Arial"/>
              <a:ea typeface="Arial"/>
              <a:cs typeface="Arial"/>
              <a:sym typeface="Arial"/>
            </a:endParaRPr>
          </a:p>
        </p:txBody>
      </p:sp>
      <p:sp>
        <p:nvSpPr>
          <p:cNvPr id="2948" name="Google Shape;2948;p77"/>
          <p:cNvSpPr txBox="1"/>
          <p:nvPr/>
        </p:nvSpPr>
        <p:spPr>
          <a:xfrm>
            <a:off x="7913900" y="1961153"/>
            <a:ext cx="965328"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2967"/>
              </a:buClr>
              <a:buSzPts val="1600"/>
              <a:buFont typeface="Arial"/>
              <a:buNone/>
            </a:pPr>
            <a:r>
              <a:rPr b="1" i="0" lang="fr-FR" sz="1600" u="none" cap="none" strike="noStrike">
                <a:solidFill>
                  <a:srgbClr val="E32967"/>
                </a:solidFill>
                <a:latin typeface="Arial"/>
                <a:ea typeface="Arial"/>
                <a:cs typeface="Arial"/>
                <a:sym typeface="Arial"/>
              </a:rPr>
              <a:t>1,1 ppm</a:t>
            </a:r>
            <a:endParaRPr b="0" i="0" sz="1600" u="none" cap="none" strike="noStrike">
              <a:solidFill>
                <a:srgbClr val="E32967"/>
              </a:solidFill>
              <a:latin typeface="Arial"/>
              <a:ea typeface="Arial"/>
              <a:cs typeface="Arial"/>
              <a:sym typeface="Arial"/>
            </a:endParaRPr>
          </a:p>
        </p:txBody>
      </p:sp>
      <p:sp>
        <p:nvSpPr>
          <p:cNvPr id="2949" name="Google Shape;2949;p77"/>
          <p:cNvSpPr txBox="1"/>
          <p:nvPr/>
        </p:nvSpPr>
        <p:spPr>
          <a:xfrm>
            <a:off x="8004598" y="1609990"/>
            <a:ext cx="88036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A91AD"/>
              </a:buClr>
              <a:buSzPts val="1400"/>
              <a:buFont typeface="Arial"/>
              <a:buNone/>
            </a:pPr>
            <a:r>
              <a:rPr b="1" i="0" lang="fr-FR" sz="1400" u="none" cap="none" strike="noStrike">
                <a:solidFill>
                  <a:srgbClr val="EA91AD"/>
                </a:solidFill>
                <a:latin typeface="Arial"/>
                <a:ea typeface="Arial"/>
                <a:cs typeface="Arial"/>
                <a:sym typeface="Arial"/>
              </a:rPr>
              <a:t>0,6 ppm</a:t>
            </a:r>
            <a:endParaRPr b="0" i="0" sz="1600" u="none" cap="none" strike="noStrike">
              <a:solidFill>
                <a:srgbClr val="EA91AD"/>
              </a:solidFill>
              <a:latin typeface="Arial"/>
              <a:ea typeface="Arial"/>
              <a:cs typeface="Arial"/>
              <a:sym typeface="Arial"/>
            </a:endParaRPr>
          </a:p>
        </p:txBody>
      </p:sp>
      <p:sp>
        <p:nvSpPr>
          <p:cNvPr id="2950" name="Google Shape;2950;p77"/>
          <p:cNvSpPr txBox="1"/>
          <p:nvPr/>
        </p:nvSpPr>
        <p:spPr>
          <a:xfrm>
            <a:off x="8021384" y="1333942"/>
            <a:ext cx="8803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0B6C7"/>
              </a:buClr>
              <a:buSzPts val="1400"/>
              <a:buFont typeface="Arial"/>
              <a:buNone/>
            </a:pPr>
            <a:r>
              <a:rPr b="1" i="0" lang="fr-FR" sz="1400" u="none" cap="none" strike="noStrike">
                <a:solidFill>
                  <a:srgbClr val="F0B6C7"/>
                </a:solidFill>
                <a:latin typeface="Arial"/>
                <a:ea typeface="Arial"/>
                <a:cs typeface="Arial"/>
                <a:sym typeface="Arial"/>
              </a:rPr>
              <a:t>0,5 ppm</a:t>
            </a:r>
            <a:endParaRPr b="0" i="0" sz="1600" u="none" cap="none" strike="noStrike">
              <a:solidFill>
                <a:srgbClr val="F0B6C7"/>
              </a:solidFill>
              <a:latin typeface="Arial"/>
              <a:ea typeface="Arial"/>
              <a:cs typeface="Arial"/>
              <a:sym typeface="Arial"/>
            </a:endParaRPr>
          </a:p>
        </p:txBody>
      </p:sp>
      <p:sp>
        <p:nvSpPr>
          <p:cNvPr id="2951" name="Google Shape;2951;p77"/>
          <p:cNvSpPr txBox="1"/>
          <p:nvPr/>
        </p:nvSpPr>
        <p:spPr>
          <a:xfrm>
            <a:off x="8112800" y="1123354"/>
            <a:ext cx="79220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191B9"/>
              </a:buClr>
              <a:buSzPts val="1200"/>
              <a:buFont typeface="Arial"/>
              <a:buNone/>
            </a:pPr>
            <a:r>
              <a:rPr b="1" i="0" lang="fr-FR" sz="1200" u="none" cap="none" strike="noStrike">
                <a:solidFill>
                  <a:srgbClr val="F191B9"/>
                </a:solidFill>
                <a:latin typeface="Arial"/>
                <a:ea typeface="Arial"/>
                <a:cs typeface="Arial"/>
                <a:sym typeface="Arial"/>
              </a:rPr>
              <a:t>0,3 ppm</a:t>
            </a:r>
            <a:endParaRPr b="0" i="0" sz="1600" u="none" cap="none" strike="noStrike">
              <a:solidFill>
                <a:srgbClr val="F191B9"/>
              </a:solidFill>
              <a:latin typeface="Arial"/>
              <a:ea typeface="Arial"/>
              <a:cs typeface="Arial"/>
              <a:sym typeface="Arial"/>
            </a:endParaRPr>
          </a:p>
        </p:txBody>
      </p:sp>
      <p:sp>
        <p:nvSpPr>
          <p:cNvPr id="2952" name="Google Shape;2952;p77"/>
          <p:cNvSpPr txBox="1"/>
          <p:nvPr/>
        </p:nvSpPr>
        <p:spPr>
          <a:xfrm>
            <a:off x="4290032" y="1090644"/>
            <a:ext cx="8274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400"/>
              <a:buFont typeface="Arial"/>
              <a:buNone/>
            </a:pPr>
            <a:r>
              <a:rPr b="1" i="0" lang="fr-FR" sz="1400" u="none" cap="none" strike="noStrike">
                <a:solidFill>
                  <a:schemeClr val="accent4"/>
                </a:solidFill>
                <a:latin typeface="Arial"/>
                <a:ea typeface="Arial"/>
                <a:cs typeface="Arial"/>
                <a:sym typeface="Arial"/>
              </a:rPr>
              <a:t>10 ppm</a:t>
            </a:r>
            <a:endParaRPr b="0" i="0" sz="1600" u="none" cap="none" strike="noStrike">
              <a:solidFill>
                <a:schemeClr val="accent4"/>
              </a:solidFill>
              <a:latin typeface="Arial"/>
              <a:ea typeface="Arial"/>
              <a:cs typeface="Arial"/>
              <a:sym typeface="Arial"/>
            </a:endParaRPr>
          </a:p>
        </p:txBody>
      </p:sp>
      <p:sp>
        <p:nvSpPr>
          <p:cNvPr id="2953" name="Google Shape;2953;p77"/>
          <p:cNvSpPr/>
          <p:nvPr/>
        </p:nvSpPr>
        <p:spPr>
          <a:xfrm>
            <a:off x="5255608" y="1608360"/>
            <a:ext cx="1951879" cy="1630139"/>
          </a:xfrm>
          <a:prstGeom prst="roundRect">
            <a:avLst>
              <a:gd fmla="val 6221" name="adj"/>
            </a:avLst>
          </a:prstGeom>
          <a:solidFill>
            <a:srgbClr val="1D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954" name="Google Shape;2954;p77"/>
          <p:cNvSpPr/>
          <p:nvPr/>
        </p:nvSpPr>
        <p:spPr>
          <a:xfrm>
            <a:off x="5244836" y="3156308"/>
            <a:ext cx="1980000" cy="2959710"/>
          </a:xfrm>
          <a:custGeom>
            <a:rect b="b" l="l" r="r" t="t"/>
            <a:pathLst>
              <a:path extrusionOk="0" h="2959710" w="1980000">
                <a:moveTo>
                  <a:pt x="0" y="0"/>
                </a:moveTo>
                <a:lnTo>
                  <a:pt x="1980000" y="0"/>
                </a:lnTo>
                <a:lnTo>
                  <a:pt x="1980000" y="2836534"/>
                </a:lnTo>
                <a:cubicBezTo>
                  <a:pt x="1980000" y="2904562"/>
                  <a:pt x="1924852" y="2959710"/>
                  <a:pt x="1856824" y="2959710"/>
                </a:cubicBezTo>
                <a:lnTo>
                  <a:pt x="123176" y="2959710"/>
                </a:lnTo>
                <a:cubicBezTo>
                  <a:pt x="55148" y="2959710"/>
                  <a:pt x="0" y="2904562"/>
                  <a:pt x="0" y="2836534"/>
                </a:cubicBezTo>
                <a:lnTo>
                  <a:pt x="0" y="0"/>
                </a:lnTo>
                <a:close/>
              </a:path>
            </a:pathLst>
          </a:custGeom>
          <a:solidFill>
            <a:srgbClr val="92E3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955" name="Google Shape;2955;p77"/>
          <p:cNvSpPr/>
          <p:nvPr/>
        </p:nvSpPr>
        <p:spPr>
          <a:xfrm>
            <a:off x="5263698" y="1620406"/>
            <a:ext cx="1940407" cy="4480397"/>
          </a:xfrm>
          <a:custGeom>
            <a:rect b="b" l="l" r="r" t="t"/>
            <a:pathLst>
              <a:path extrusionOk="0" h="4480397" w="1940407">
                <a:moveTo>
                  <a:pt x="0" y="45386"/>
                </a:moveTo>
                <a:cubicBezTo>
                  <a:pt x="0" y="20320"/>
                  <a:pt x="20320" y="0"/>
                  <a:pt x="45386" y="0"/>
                </a:cubicBezTo>
                <a:lnTo>
                  <a:pt x="1895021" y="0"/>
                </a:lnTo>
                <a:cubicBezTo>
                  <a:pt x="1920087" y="0"/>
                  <a:pt x="1940407" y="20320"/>
                  <a:pt x="1940407" y="45386"/>
                </a:cubicBezTo>
                <a:cubicBezTo>
                  <a:pt x="1940407" y="1508594"/>
                  <a:pt x="1932206" y="2938999"/>
                  <a:pt x="1932206" y="4402207"/>
                </a:cubicBezTo>
                <a:cubicBezTo>
                  <a:pt x="1932206" y="4427273"/>
                  <a:pt x="1891384" y="4480397"/>
                  <a:pt x="1866318" y="4480397"/>
                </a:cubicBezTo>
                <a:lnTo>
                  <a:pt x="45386" y="4480397"/>
                </a:lnTo>
                <a:cubicBezTo>
                  <a:pt x="20320" y="4480397"/>
                  <a:pt x="0" y="4460077"/>
                  <a:pt x="0" y="4435011"/>
                </a:cubicBezTo>
                <a:lnTo>
                  <a:pt x="0" y="45386"/>
                </a:lnTo>
                <a:close/>
              </a:path>
            </a:pathLst>
          </a:custGeom>
          <a:solidFill>
            <a:srgbClr val="1D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956" name="Google Shape;2956;p77"/>
          <p:cNvSpPr/>
          <p:nvPr/>
        </p:nvSpPr>
        <p:spPr>
          <a:xfrm>
            <a:off x="5260156" y="1601127"/>
            <a:ext cx="1941921" cy="4499676"/>
          </a:xfrm>
          <a:prstGeom prst="roundRect">
            <a:avLst>
              <a:gd fmla="val 4765" name="adj"/>
            </a:avLst>
          </a:prstGeom>
          <a:noFill/>
          <a:ln cap="flat" cmpd="sng" w="38100">
            <a:solidFill>
              <a:srgbClr val="1D725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2957" name="Google Shape;2957;p77"/>
          <p:cNvSpPr/>
          <p:nvPr/>
        </p:nvSpPr>
        <p:spPr>
          <a:xfrm>
            <a:off x="5235821" y="1326085"/>
            <a:ext cx="1980000" cy="205200"/>
          </a:xfrm>
          <a:prstGeom prst="roundRect">
            <a:avLst>
              <a:gd fmla="val 31040" name="adj"/>
            </a:avLst>
          </a:prstGeom>
          <a:solidFill>
            <a:srgbClr val="2AAB8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Néon (Ne)</a:t>
            </a:r>
            <a:endParaRPr b="0" i="0" sz="1400" u="none" cap="none" strike="noStrike">
              <a:solidFill>
                <a:schemeClr val="lt1"/>
              </a:solidFill>
              <a:latin typeface="Arial"/>
              <a:ea typeface="Arial"/>
              <a:cs typeface="Arial"/>
              <a:sym typeface="Arial"/>
            </a:endParaRPr>
          </a:p>
        </p:txBody>
      </p:sp>
      <p:sp>
        <p:nvSpPr>
          <p:cNvPr id="2958" name="Google Shape;2958;p77"/>
          <p:cNvSpPr/>
          <p:nvPr/>
        </p:nvSpPr>
        <p:spPr>
          <a:xfrm>
            <a:off x="5242675" y="1172495"/>
            <a:ext cx="1980000" cy="100800"/>
          </a:xfrm>
          <a:prstGeom prst="roundRect">
            <a:avLst>
              <a:gd fmla="val 3104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767676"/>
              </a:solidFill>
              <a:latin typeface="Calibri"/>
              <a:ea typeface="Calibri"/>
              <a:cs typeface="Calibri"/>
              <a:sym typeface="Calibri"/>
            </a:endParaRPr>
          </a:p>
        </p:txBody>
      </p:sp>
      <p:sp>
        <p:nvSpPr>
          <p:cNvPr id="2959" name="Google Shape;2959;p77"/>
          <p:cNvSpPr txBox="1"/>
          <p:nvPr/>
        </p:nvSpPr>
        <p:spPr>
          <a:xfrm>
            <a:off x="4088189" y="1601126"/>
            <a:ext cx="1144864" cy="240025"/>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0,0415 %</a:t>
            </a:r>
            <a:endParaRPr b="0" i="0" sz="1400" u="none" cap="none" strike="noStrike">
              <a:solidFill>
                <a:srgbClr val="1C725B"/>
              </a:solidFill>
              <a:latin typeface="Arial"/>
              <a:ea typeface="Arial"/>
              <a:cs typeface="Arial"/>
              <a:sym typeface="Arial"/>
            </a:endParaRPr>
          </a:p>
        </p:txBody>
      </p:sp>
      <p:grpSp>
        <p:nvGrpSpPr>
          <p:cNvPr id="2960" name="Google Shape;2960;p77"/>
          <p:cNvGrpSpPr/>
          <p:nvPr/>
        </p:nvGrpSpPr>
        <p:grpSpPr>
          <a:xfrm>
            <a:off x="491369" y="1640479"/>
            <a:ext cx="3143173" cy="4483115"/>
            <a:chOff x="674249" y="2159510"/>
            <a:chExt cx="3143173" cy="4483115"/>
          </a:xfrm>
        </p:grpSpPr>
        <p:sp>
          <p:nvSpPr>
            <p:cNvPr id="2961" name="Google Shape;2961;p77"/>
            <p:cNvSpPr txBox="1"/>
            <p:nvPr/>
          </p:nvSpPr>
          <p:spPr>
            <a:xfrm>
              <a:off x="674249" y="3156828"/>
              <a:ext cx="11801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155"/>
                </a:buClr>
                <a:buSzPts val="3600"/>
                <a:buFont typeface="Arial"/>
                <a:buNone/>
              </a:pPr>
              <a:r>
                <a:rPr b="1" i="0" lang="fr-FR" sz="3600" u="none" cap="none" strike="noStrike">
                  <a:solidFill>
                    <a:srgbClr val="001155"/>
                  </a:solidFill>
                  <a:latin typeface="Arial"/>
                  <a:ea typeface="Arial"/>
                  <a:cs typeface="Arial"/>
                  <a:sym typeface="Arial"/>
                </a:rPr>
                <a:t>~4/5</a:t>
              </a:r>
              <a:endParaRPr b="1" i="0" sz="2400" u="none" cap="none" strike="noStrike">
                <a:solidFill>
                  <a:srgbClr val="001155"/>
                </a:solidFill>
                <a:latin typeface="Arial"/>
                <a:ea typeface="Arial"/>
                <a:cs typeface="Arial"/>
                <a:sym typeface="Arial"/>
              </a:endParaRPr>
            </a:p>
          </p:txBody>
        </p:sp>
        <p:sp>
          <p:nvSpPr>
            <p:cNvPr id="2962" name="Google Shape;2962;p77"/>
            <p:cNvSpPr txBox="1"/>
            <p:nvPr/>
          </p:nvSpPr>
          <p:spPr>
            <a:xfrm>
              <a:off x="1061245" y="2171357"/>
              <a:ext cx="78258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A7F"/>
                </a:buClr>
                <a:buSzPts val="2000"/>
                <a:buFont typeface="Arial"/>
                <a:buNone/>
              </a:pPr>
              <a:r>
                <a:rPr b="1" i="0" lang="fr-FR" sz="2000" u="none" cap="none" strike="noStrike">
                  <a:solidFill>
                    <a:srgbClr val="001A7F"/>
                  </a:solidFill>
                  <a:latin typeface="Arial"/>
                  <a:ea typeface="Arial"/>
                  <a:cs typeface="Arial"/>
                  <a:sym typeface="Arial"/>
                </a:rPr>
                <a:t>~1/5</a:t>
              </a:r>
              <a:endParaRPr b="0" i="0" sz="1600" u="none" cap="none" strike="noStrike">
                <a:solidFill>
                  <a:srgbClr val="001A7F"/>
                </a:solidFill>
                <a:latin typeface="Arial"/>
                <a:ea typeface="Arial"/>
                <a:cs typeface="Arial"/>
                <a:sym typeface="Arial"/>
              </a:endParaRPr>
            </a:p>
          </p:txBody>
        </p:sp>
        <p:sp>
          <p:nvSpPr>
            <p:cNvPr id="2963" name="Google Shape;2963;p77"/>
            <p:cNvSpPr/>
            <p:nvPr/>
          </p:nvSpPr>
          <p:spPr>
            <a:xfrm>
              <a:off x="1837422" y="3161425"/>
              <a:ext cx="1980000" cy="3481200"/>
            </a:xfrm>
            <a:prstGeom prst="roundRect">
              <a:avLst>
                <a:gd fmla="val 6221" name="adj"/>
              </a:avLst>
            </a:prstGeom>
            <a:solidFill>
              <a:srgbClr val="00115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A246DA"/>
                </a:solidFill>
                <a:latin typeface="Calibri"/>
                <a:ea typeface="Calibri"/>
                <a:cs typeface="Calibri"/>
                <a:sym typeface="Calibri"/>
              </a:endParaRPr>
            </a:p>
          </p:txBody>
        </p:sp>
        <p:sp>
          <p:nvSpPr>
            <p:cNvPr id="2964" name="Google Shape;2964;p77"/>
            <p:cNvSpPr/>
            <p:nvPr/>
          </p:nvSpPr>
          <p:spPr>
            <a:xfrm>
              <a:off x="1837422" y="2159510"/>
              <a:ext cx="1980000" cy="932400"/>
            </a:xfrm>
            <a:prstGeom prst="roundRect">
              <a:avLst>
                <a:gd fmla="val 16667" name="adj"/>
              </a:avLst>
            </a:prstGeom>
            <a:solidFill>
              <a:srgbClr val="001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1" i="0" sz="2400" u="none" cap="none" strike="noStrike">
                <a:solidFill>
                  <a:srgbClr val="3FA747"/>
                </a:solidFill>
                <a:latin typeface="Calibri"/>
                <a:ea typeface="Calibri"/>
                <a:cs typeface="Calibri"/>
                <a:sym typeface="Calibri"/>
              </a:endParaRPr>
            </a:p>
          </p:txBody>
        </p:sp>
      </p:grpSp>
      <p:sp>
        <p:nvSpPr>
          <p:cNvPr id="2965" name="Google Shape;2965;p77"/>
          <p:cNvSpPr txBox="1"/>
          <p:nvPr/>
        </p:nvSpPr>
        <p:spPr>
          <a:xfrm>
            <a:off x="5276317" y="3504806"/>
            <a:ext cx="191271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Dioxyde de carbone (CO</a:t>
            </a:r>
            <a:r>
              <a:rPr b="1" baseline="-25000" i="0" lang="fr-FR" sz="2000" u="none" cap="none" strike="noStrike">
                <a:solidFill>
                  <a:schemeClr val="lt1"/>
                </a:solidFill>
                <a:latin typeface="Arial"/>
                <a:ea typeface="Arial"/>
                <a:cs typeface="Arial"/>
                <a:sym typeface="Arial"/>
              </a:rPr>
              <a:t>2</a:t>
            </a:r>
            <a:r>
              <a:rPr b="1" i="0" lang="fr-FR" sz="2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2966" name="Google Shape;2966;p77"/>
          <p:cNvSpPr txBox="1"/>
          <p:nvPr/>
        </p:nvSpPr>
        <p:spPr>
          <a:xfrm>
            <a:off x="614691" y="1014402"/>
            <a:ext cx="981950"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1"/>
              </a:buClr>
              <a:buSzPts val="1200"/>
              <a:buFont typeface="Arial"/>
              <a:buNone/>
            </a:pPr>
            <a:r>
              <a:rPr b="1" i="0" lang="fr-FR" sz="1200" u="none" cap="none" strike="noStrike">
                <a:solidFill>
                  <a:schemeClr val="accent1"/>
                </a:solidFill>
                <a:latin typeface="Arial"/>
                <a:ea typeface="Arial"/>
                <a:cs typeface="Arial"/>
                <a:sym typeface="Arial"/>
              </a:rPr>
              <a:t>0,0443</a:t>
            </a:r>
            <a:r>
              <a:rPr b="1" i="0" lang="fr-FR" sz="1200" u="none" cap="none" strike="noStrike">
                <a:solidFill>
                  <a:schemeClr val="accent1"/>
                </a:solidFill>
                <a:latin typeface="Calibri"/>
                <a:ea typeface="Calibri"/>
                <a:cs typeface="Calibri"/>
                <a:sym typeface="Calibri"/>
              </a:rPr>
              <a:t> %</a:t>
            </a:r>
            <a:endParaRPr b="0" i="0" sz="1200" u="none" cap="none" strike="noStrike">
              <a:solidFill>
                <a:schemeClr val="accent1"/>
              </a:solidFill>
              <a:latin typeface="Arial"/>
              <a:ea typeface="Arial"/>
              <a:cs typeface="Arial"/>
              <a:sym typeface="Arial"/>
            </a:endParaRPr>
          </a:p>
        </p:txBody>
      </p:sp>
      <p:grpSp>
        <p:nvGrpSpPr>
          <p:cNvPr id="2967" name="Google Shape;2967;p77"/>
          <p:cNvGrpSpPr/>
          <p:nvPr/>
        </p:nvGrpSpPr>
        <p:grpSpPr>
          <a:xfrm>
            <a:off x="560709" y="1151591"/>
            <a:ext cx="3087138" cy="499294"/>
            <a:chOff x="743589" y="1670622"/>
            <a:chExt cx="3087138" cy="499294"/>
          </a:xfrm>
        </p:grpSpPr>
        <p:sp>
          <p:nvSpPr>
            <p:cNvPr id="2928" name="Google Shape;2928;p77"/>
            <p:cNvSpPr/>
            <p:nvPr/>
          </p:nvSpPr>
          <p:spPr>
            <a:xfrm>
              <a:off x="1837422" y="1680959"/>
              <a:ext cx="1980000" cy="3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2968" name="Google Shape;2968;p77"/>
            <p:cNvSpPr/>
            <p:nvPr/>
          </p:nvSpPr>
          <p:spPr>
            <a:xfrm>
              <a:off x="1837422" y="1754076"/>
              <a:ext cx="1980000" cy="43200"/>
            </a:xfrm>
            <a:prstGeom prst="roundRect">
              <a:avLst>
                <a:gd fmla="val 16667" name="adj"/>
              </a:avLst>
            </a:prstGeom>
            <a:solidFill>
              <a:srgbClr val="7793F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2969" name="Google Shape;2969;p77"/>
            <p:cNvSpPr/>
            <p:nvPr/>
          </p:nvSpPr>
          <p:spPr>
            <a:xfrm>
              <a:off x="1836222" y="1866793"/>
              <a:ext cx="1980000" cy="223200"/>
            </a:xfrm>
            <a:prstGeom prst="roundRect">
              <a:avLst>
                <a:gd fmla="val 16667" name="adj"/>
              </a:avLst>
            </a:prstGeom>
            <a:solidFill>
              <a:srgbClr val="335DFF"/>
            </a:solidFill>
            <a:ln>
              <a:noFill/>
            </a:ln>
          </p:spPr>
          <p:txBody>
            <a:bodyPr anchorCtr="0" anchor="ctr" bIns="61200" lIns="0" spcFirstLastPara="1" rIns="0" wrap="square" tIns="108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E36C09"/>
                </a:solidFill>
                <a:latin typeface="Calibri"/>
                <a:ea typeface="Calibri"/>
                <a:cs typeface="Calibri"/>
                <a:sym typeface="Calibri"/>
              </a:endParaRPr>
            </a:p>
          </p:txBody>
        </p:sp>
        <p:sp>
          <p:nvSpPr>
            <p:cNvPr id="2970" name="Google Shape;2970;p77"/>
            <p:cNvSpPr txBox="1"/>
            <p:nvPr/>
          </p:nvSpPr>
          <p:spPr>
            <a:xfrm>
              <a:off x="1818868" y="1816011"/>
              <a:ext cx="201185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Vapeur d’eau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O)</a:t>
              </a:r>
              <a:endParaRPr b="0" i="0" sz="1400" u="none" cap="none" strike="noStrike">
                <a:solidFill>
                  <a:schemeClr val="lt1"/>
                </a:solidFill>
                <a:latin typeface="Arial"/>
                <a:ea typeface="Arial"/>
                <a:cs typeface="Arial"/>
                <a:sym typeface="Arial"/>
              </a:endParaRPr>
            </a:p>
          </p:txBody>
        </p:sp>
        <p:sp>
          <p:nvSpPr>
            <p:cNvPr id="2971" name="Google Shape;2971;p77"/>
            <p:cNvSpPr txBox="1"/>
            <p:nvPr/>
          </p:nvSpPr>
          <p:spPr>
            <a:xfrm>
              <a:off x="1124733" y="1862180"/>
              <a:ext cx="71045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DFF"/>
                </a:buClr>
                <a:buSzPts val="1400"/>
                <a:buFont typeface="Arial"/>
                <a:buNone/>
              </a:pPr>
              <a:r>
                <a:rPr b="1" i="0" lang="fr-FR" sz="1400" u="none" cap="none" strike="noStrike">
                  <a:solidFill>
                    <a:srgbClr val="335DFF"/>
                  </a:solidFill>
                  <a:latin typeface="Arial"/>
                  <a:ea typeface="Arial"/>
                  <a:cs typeface="Arial"/>
                  <a:sym typeface="Arial"/>
                </a:rPr>
                <a:t>0-5 %</a:t>
              </a:r>
              <a:endParaRPr b="0" i="0" sz="1400" u="none" cap="none" strike="noStrike">
                <a:solidFill>
                  <a:srgbClr val="335DFF"/>
                </a:solidFill>
                <a:latin typeface="Arial"/>
                <a:ea typeface="Arial"/>
                <a:cs typeface="Arial"/>
                <a:sym typeface="Arial"/>
              </a:endParaRPr>
            </a:p>
          </p:txBody>
        </p:sp>
        <p:sp>
          <p:nvSpPr>
            <p:cNvPr id="2972" name="Google Shape;2972;p77"/>
            <p:cNvSpPr txBox="1"/>
            <p:nvPr/>
          </p:nvSpPr>
          <p:spPr>
            <a:xfrm>
              <a:off x="743589" y="1670622"/>
              <a:ext cx="106230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793FF"/>
                </a:buClr>
                <a:buSzPts val="1200"/>
                <a:buFont typeface="Arial"/>
                <a:buNone/>
              </a:pPr>
              <a:r>
                <a:rPr b="1" i="0" lang="fr-FR" sz="1200" u="none" cap="none" strike="noStrike">
                  <a:solidFill>
                    <a:srgbClr val="7793FF"/>
                  </a:solidFill>
                  <a:latin typeface="Arial"/>
                  <a:ea typeface="Arial"/>
                  <a:cs typeface="Arial"/>
                  <a:sym typeface="Arial"/>
                </a:rPr>
                <a:t>Argon : 1 %</a:t>
              </a:r>
              <a:endParaRPr b="0" i="0" sz="1200" u="none" cap="none" strike="noStrike">
                <a:solidFill>
                  <a:srgbClr val="7793FF"/>
                </a:solidFill>
                <a:latin typeface="Arial"/>
                <a:ea typeface="Arial"/>
                <a:cs typeface="Arial"/>
                <a:sym typeface="Arial"/>
              </a:endParaRPr>
            </a:p>
          </p:txBody>
        </p:sp>
      </p:grpSp>
      <p:sp>
        <p:nvSpPr>
          <p:cNvPr id="2973" name="Google Shape;2973;p77"/>
          <p:cNvSpPr txBox="1"/>
          <p:nvPr/>
        </p:nvSpPr>
        <p:spPr>
          <a:xfrm>
            <a:off x="1772778" y="3852074"/>
            <a:ext cx="174112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Arial"/>
                <a:ea typeface="Arial"/>
                <a:cs typeface="Arial"/>
                <a:sym typeface="Arial"/>
              </a:rPr>
              <a:t>Azote</a:t>
            </a:r>
            <a:br>
              <a:rPr b="1" i="0" lang="fr-FR" sz="3200" u="none" cap="none" strike="noStrike">
                <a:solidFill>
                  <a:schemeClr val="lt1"/>
                </a:solidFill>
                <a:latin typeface="Arial"/>
                <a:ea typeface="Arial"/>
                <a:cs typeface="Arial"/>
                <a:sym typeface="Arial"/>
              </a:rPr>
            </a:br>
            <a:r>
              <a:rPr b="1" i="0" lang="fr-FR" sz="3200" u="none" cap="none" strike="noStrike">
                <a:solidFill>
                  <a:schemeClr val="lt1"/>
                </a:solidFill>
                <a:latin typeface="Arial"/>
                <a:ea typeface="Arial"/>
                <a:cs typeface="Arial"/>
                <a:sym typeface="Arial"/>
              </a:rPr>
              <a:t>(N</a:t>
            </a:r>
            <a:r>
              <a:rPr b="1" baseline="-25000" i="0" lang="fr-FR" sz="3200" u="none" cap="none" strike="noStrike">
                <a:solidFill>
                  <a:schemeClr val="lt1"/>
                </a:solidFill>
                <a:latin typeface="Arial"/>
                <a:ea typeface="Arial"/>
                <a:cs typeface="Arial"/>
                <a:sym typeface="Arial"/>
              </a:rPr>
              <a:t>2</a:t>
            </a:r>
            <a:r>
              <a:rPr b="1" i="0" lang="fr-FR" sz="32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2974" name="Google Shape;2974;p77"/>
          <p:cNvSpPr txBox="1"/>
          <p:nvPr/>
        </p:nvSpPr>
        <p:spPr>
          <a:xfrm>
            <a:off x="1771046" y="1696912"/>
            <a:ext cx="1741128"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Oxygène</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a:t>
            </a:r>
            <a:r>
              <a:rPr b="1" baseline="-25000" i="0" lang="fr-FR" sz="2400" u="none" cap="none" strike="noStrike">
                <a:solidFill>
                  <a:schemeClr val="lt1"/>
                </a:solidFill>
                <a:latin typeface="Arial"/>
                <a:ea typeface="Arial"/>
                <a:cs typeface="Arial"/>
                <a:sym typeface="Arial"/>
              </a:rPr>
              <a:t>2</a:t>
            </a:r>
            <a:r>
              <a:rPr b="1" i="0" lang="fr-FR" sz="24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2975" name="Google Shape;2975;p77"/>
          <p:cNvSpPr/>
          <p:nvPr/>
        </p:nvSpPr>
        <p:spPr>
          <a:xfrm>
            <a:off x="365760" y="1602557"/>
            <a:ext cx="3722429" cy="4665239"/>
          </a:xfrm>
          <a:custGeom>
            <a:rect b="b" l="l" r="r" t="t"/>
            <a:pathLst>
              <a:path extrusionOk="0" h="4665239" w="3722429">
                <a:moveTo>
                  <a:pt x="0" y="2168"/>
                </a:moveTo>
                <a:lnTo>
                  <a:pt x="3206999" y="0"/>
                </a:lnTo>
                <a:lnTo>
                  <a:pt x="3716046" y="1357459"/>
                </a:lnTo>
                <a:cubicBezTo>
                  <a:pt x="3718174" y="2460052"/>
                  <a:pt x="3720301" y="3562646"/>
                  <a:pt x="3722429" y="4665239"/>
                </a:cubicBezTo>
                <a:lnTo>
                  <a:pt x="0" y="4665239"/>
                </a:lnTo>
                <a:lnTo>
                  <a:pt x="0" y="2168"/>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6" name="Google Shape;2976;p77"/>
          <p:cNvSpPr/>
          <p:nvPr/>
        </p:nvSpPr>
        <p:spPr>
          <a:xfrm>
            <a:off x="532429" y="1052936"/>
            <a:ext cx="3100913" cy="351657"/>
          </a:xfrm>
          <a:custGeom>
            <a:rect b="b" l="l" r="r" t="t"/>
            <a:pathLst>
              <a:path extrusionOk="0" h="351657" w="3100913">
                <a:moveTo>
                  <a:pt x="28280" y="0"/>
                </a:moveTo>
                <a:lnTo>
                  <a:pt x="3100913" y="0"/>
                </a:lnTo>
                <a:lnTo>
                  <a:pt x="3100913" y="268182"/>
                </a:lnTo>
                <a:lnTo>
                  <a:pt x="1070128" y="266817"/>
                </a:lnTo>
                <a:lnTo>
                  <a:pt x="966433" y="351657"/>
                </a:lnTo>
                <a:lnTo>
                  <a:pt x="0" y="324743"/>
                </a:lnTo>
                <a:lnTo>
                  <a:pt x="28280" y="0"/>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7" name="Google Shape;2977;p77"/>
          <p:cNvSpPr/>
          <p:nvPr/>
        </p:nvSpPr>
        <p:spPr>
          <a:xfrm>
            <a:off x="4119513" y="1169234"/>
            <a:ext cx="1032712" cy="400056"/>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8" name="Google Shape;2978;p77"/>
          <p:cNvSpPr/>
          <p:nvPr/>
        </p:nvSpPr>
        <p:spPr>
          <a:xfrm>
            <a:off x="5229112" y="991019"/>
            <a:ext cx="1993418" cy="555341"/>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79" name="Google Shape;2979;p77"/>
          <p:cNvSpPr/>
          <p:nvPr/>
        </p:nvSpPr>
        <p:spPr>
          <a:xfrm>
            <a:off x="7933890" y="1341809"/>
            <a:ext cx="3018030" cy="1210144"/>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80" name="Google Shape;2980;p77"/>
          <p:cNvSpPr/>
          <p:nvPr/>
        </p:nvSpPr>
        <p:spPr>
          <a:xfrm>
            <a:off x="7979782" y="3461420"/>
            <a:ext cx="3053889" cy="2746515"/>
          </a:xfrm>
          <a:custGeom>
            <a:rect b="b" l="l" r="r" t="t"/>
            <a:pathLst>
              <a:path extrusionOk="0" h="2746515" w="3053889">
                <a:moveTo>
                  <a:pt x="0" y="11953"/>
                </a:moveTo>
                <a:lnTo>
                  <a:pt x="3053889" y="0"/>
                </a:lnTo>
                <a:lnTo>
                  <a:pt x="3023409" y="2740539"/>
                </a:lnTo>
                <a:lnTo>
                  <a:pt x="871370" y="2746515"/>
                </a:lnTo>
                <a:lnTo>
                  <a:pt x="0" y="11953"/>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981" name="Google Shape;2981;p77"/>
          <p:cNvPicPr preferRelativeResize="0"/>
          <p:nvPr/>
        </p:nvPicPr>
        <p:blipFill rotWithShape="1">
          <a:blip r:embed="rId4">
            <a:alphaModFix/>
          </a:blip>
          <a:srcRect b="0" l="0" r="0" t="0"/>
          <a:stretch/>
        </p:blipFill>
        <p:spPr>
          <a:xfrm>
            <a:off x="9403634" y="209428"/>
            <a:ext cx="784800" cy="784800"/>
          </a:xfrm>
          <a:prstGeom prst="rect">
            <a:avLst/>
          </a:prstGeom>
          <a:noFill/>
          <a:ln>
            <a:noFill/>
          </a:ln>
        </p:spPr>
      </p:pic>
      <p:pic>
        <p:nvPicPr>
          <p:cNvPr id="2982" name="Google Shape;2982;p77"/>
          <p:cNvPicPr preferRelativeResize="0"/>
          <p:nvPr/>
        </p:nvPicPr>
        <p:blipFill rotWithShape="1">
          <a:blip r:embed="rId5">
            <a:alphaModFix/>
          </a:blip>
          <a:srcRect b="0" l="0" r="0" t="0"/>
          <a:stretch/>
        </p:blipFill>
        <p:spPr>
          <a:xfrm>
            <a:off x="4750314" y="2299667"/>
            <a:ext cx="445461" cy="445461"/>
          </a:xfrm>
          <a:prstGeom prst="rect">
            <a:avLst/>
          </a:prstGeom>
          <a:noFill/>
          <a:ln>
            <a:noFill/>
          </a:ln>
        </p:spPr>
      </p:pic>
      <p:grpSp>
        <p:nvGrpSpPr>
          <p:cNvPr id="2983" name="Google Shape;2983;p77"/>
          <p:cNvGrpSpPr/>
          <p:nvPr/>
        </p:nvGrpSpPr>
        <p:grpSpPr>
          <a:xfrm>
            <a:off x="7997994" y="2976663"/>
            <a:ext cx="849919" cy="455522"/>
            <a:chOff x="7997994" y="2976663"/>
            <a:chExt cx="849919" cy="455522"/>
          </a:xfrm>
        </p:grpSpPr>
        <p:pic>
          <p:nvPicPr>
            <p:cNvPr id="2984" name="Google Shape;2984;p77"/>
            <p:cNvPicPr preferRelativeResize="0"/>
            <p:nvPr/>
          </p:nvPicPr>
          <p:blipFill rotWithShape="1">
            <a:blip r:embed="rId5">
              <a:alphaModFix/>
            </a:blip>
            <a:srcRect b="0" l="0" r="0" t="0"/>
            <a:stretch/>
          </p:blipFill>
          <p:spPr>
            <a:xfrm>
              <a:off x="8202466" y="2978635"/>
              <a:ext cx="445461" cy="445461"/>
            </a:xfrm>
            <a:prstGeom prst="rect">
              <a:avLst/>
            </a:prstGeom>
            <a:noFill/>
            <a:ln>
              <a:noFill/>
            </a:ln>
          </p:spPr>
        </p:pic>
        <p:pic>
          <p:nvPicPr>
            <p:cNvPr id="2985" name="Google Shape;2985;p77"/>
            <p:cNvPicPr preferRelativeResize="0"/>
            <p:nvPr/>
          </p:nvPicPr>
          <p:blipFill rotWithShape="1">
            <a:blip r:embed="rId5">
              <a:alphaModFix/>
            </a:blip>
            <a:srcRect b="0" l="0" r="0" t="0"/>
            <a:stretch/>
          </p:blipFill>
          <p:spPr>
            <a:xfrm>
              <a:off x="8402452" y="2986724"/>
              <a:ext cx="445461" cy="445461"/>
            </a:xfrm>
            <a:prstGeom prst="rect">
              <a:avLst/>
            </a:prstGeom>
            <a:noFill/>
            <a:ln>
              <a:noFill/>
            </a:ln>
          </p:spPr>
        </p:pic>
        <p:pic>
          <p:nvPicPr>
            <p:cNvPr id="2986" name="Google Shape;2986;p77"/>
            <p:cNvPicPr preferRelativeResize="0"/>
            <p:nvPr/>
          </p:nvPicPr>
          <p:blipFill rotWithShape="1">
            <a:blip r:embed="rId5">
              <a:alphaModFix/>
            </a:blip>
            <a:srcRect b="0" l="0" r="0" t="0"/>
            <a:stretch/>
          </p:blipFill>
          <p:spPr>
            <a:xfrm>
              <a:off x="7997994" y="2976663"/>
              <a:ext cx="445461" cy="445461"/>
            </a:xfrm>
            <a:prstGeom prst="rect">
              <a:avLst/>
            </a:prstGeom>
            <a:noFill/>
            <a:ln>
              <a:noFill/>
            </a:ln>
          </p:spPr>
        </p:pic>
      </p:grpSp>
      <p:grpSp>
        <p:nvGrpSpPr>
          <p:cNvPr id="2987" name="Google Shape;2987;p77"/>
          <p:cNvGrpSpPr/>
          <p:nvPr/>
        </p:nvGrpSpPr>
        <p:grpSpPr>
          <a:xfrm>
            <a:off x="8067110" y="1427293"/>
            <a:ext cx="3271547" cy="445461"/>
            <a:chOff x="8067110" y="1427293"/>
            <a:chExt cx="3271547" cy="445461"/>
          </a:xfrm>
        </p:grpSpPr>
        <p:pic>
          <p:nvPicPr>
            <p:cNvPr id="2988" name="Google Shape;2988;p77"/>
            <p:cNvPicPr preferRelativeResize="0"/>
            <p:nvPr/>
          </p:nvPicPr>
          <p:blipFill rotWithShape="1">
            <a:blip r:embed="rId5">
              <a:alphaModFix/>
            </a:blip>
            <a:srcRect b="0" l="0" r="0" t="0"/>
            <a:stretch/>
          </p:blipFill>
          <p:spPr>
            <a:xfrm>
              <a:off x="8271582" y="1427293"/>
              <a:ext cx="445461" cy="445461"/>
            </a:xfrm>
            <a:prstGeom prst="rect">
              <a:avLst/>
            </a:prstGeom>
            <a:noFill/>
            <a:ln>
              <a:noFill/>
            </a:ln>
          </p:spPr>
        </p:pic>
        <p:pic>
          <p:nvPicPr>
            <p:cNvPr id="2989" name="Google Shape;2989;p77"/>
            <p:cNvPicPr preferRelativeResize="0"/>
            <p:nvPr/>
          </p:nvPicPr>
          <p:blipFill rotWithShape="1">
            <a:blip r:embed="rId5">
              <a:alphaModFix/>
            </a:blip>
            <a:srcRect b="0" l="0" r="0" t="0"/>
            <a:stretch/>
          </p:blipFill>
          <p:spPr>
            <a:xfrm>
              <a:off x="8471568" y="1427293"/>
              <a:ext cx="445461" cy="445461"/>
            </a:xfrm>
            <a:prstGeom prst="rect">
              <a:avLst/>
            </a:prstGeom>
            <a:noFill/>
            <a:ln>
              <a:noFill/>
            </a:ln>
          </p:spPr>
        </p:pic>
        <p:pic>
          <p:nvPicPr>
            <p:cNvPr id="2990" name="Google Shape;2990;p77"/>
            <p:cNvPicPr preferRelativeResize="0"/>
            <p:nvPr/>
          </p:nvPicPr>
          <p:blipFill rotWithShape="1">
            <a:blip r:embed="rId5">
              <a:alphaModFix/>
            </a:blip>
            <a:srcRect b="0" l="0" r="0" t="0"/>
            <a:stretch/>
          </p:blipFill>
          <p:spPr>
            <a:xfrm>
              <a:off x="8067110" y="1427293"/>
              <a:ext cx="445461" cy="445461"/>
            </a:xfrm>
            <a:prstGeom prst="rect">
              <a:avLst/>
            </a:prstGeom>
            <a:noFill/>
            <a:ln>
              <a:noFill/>
            </a:ln>
          </p:spPr>
        </p:pic>
        <p:pic>
          <p:nvPicPr>
            <p:cNvPr id="2991" name="Google Shape;2991;p77"/>
            <p:cNvPicPr preferRelativeResize="0"/>
            <p:nvPr/>
          </p:nvPicPr>
          <p:blipFill rotWithShape="1">
            <a:blip r:embed="rId5">
              <a:alphaModFix/>
            </a:blip>
            <a:srcRect b="0" l="0" r="0" t="0"/>
            <a:stretch/>
          </p:blipFill>
          <p:spPr>
            <a:xfrm>
              <a:off x="8881256" y="1427293"/>
              <a:ext cx="445461" cy="445461"/>
            </a:xfrm>
            <a:prstGeom prst="rect">
              <a:avLst/>
            </a:prstGeom>
            <a:noFill/>
            <a:ln>
              <a:noFill/>
            </a:ln>
          </p:spPr>
        </p:pic>
        <p:pic>
          <p:nvPicPr>
            <p:cNvPr id="2992" name="Google Shape;2992;p77"/>
            <p:cNvPicPr preferRelativeResize="0"/>
            <p:nvPr/>
          </p:nvPicPr>
          <p:blipFill rotWithShape="1">
            <a:blip r:embed="rId5">
              <a:alphaModFix/>
            </a:blip>
            <a:srcRect b="0" l="0" r="0" t="0"/>
            <a:stretch/>
          </p:blipFill>
          <p:spPr>
            <a:xfrm>
              <a:off x="9081242" y="1427293"/>
              <a:ext cx="445461" cy="445461"/>
            </a:xfrm>
            <a:prstGeom prst="rect">
              <a:avLst/>
            </a:prstGeom>
            <a:noFill/>
            <a:ln>
              <a:noFill/>
            </a:ln>
          </p:spPr>
        </p:pic>
        <p:pic>
          <p:nvPicPr>
            <p:cNvPr id="2993" name="Google Shape;2993;p77"/>
            <p:cNvPicPr preferRelativeResize="0"/>
            <p:nvPr/>
          </p:nvPicPr>
          <p:blipFill rotWithShape="1">
            <a:blip r:embed="rId5">
              <a:alphaModFix/>
            </a:blip>
            <a:srcRect b="0" l="0" r="0" t="0"/>
            <a:stretch/>
          </p:blipFill>
          <p:spPr>
            <a:xfrm>
              <a:off x="8676784" y="1427293"/>
              <a:ext cx="445461" cy="445461"/>
            </a:xfrm>
            <a:prstGeom prst="rect">
              <a:avLst/>
            </a:prstGeom>
            <a:noFill/>
            <a:ln>
              <a:noFill/>
            </a:ln>
          </p:spPr>
        </p:pic>
        <p:pic>
          <p:nvPicPr>
            <p:cNvPr id="2994" name="Google Shape;2994;p77"/>
            <p:cNvPicPr preferRelativeResize="0"/>
            <p:nvPr/>
          </p:nvPicPr>
          <p:blipFill rotWithShape="1">
            <a:blip r:embed="rId5">
              <a:alphaModFix/>
            </a:blip>
            <a:srcRect b="0" l="0" r="0" t="0"/>
            <a:stretch/>
          </p:blipFill>
          <p:spPr>
            <a:xfrm>
              <a:off x="9498879" y="1427293"/>
              <a:ext cx="445461" cy="445461"/>
            </a:xfrm>
            <a:prstGeom prst="rect">
              <a:avLst/>
            </a:prstGeom>
            <a:noFill/>
            <a:ln>
              <a:noFill/>
            </a:ln>
          </p:spPr>
        </p:pic>
        <p:pic>
          <p:nvPicPr>
            <p:cNvPr id="2995" name="Google Shape;2995;p77"/>
            <p:cNvPicPr preferRelativeResize="0"/>
            <p:nvPr/>
          </p:nvPicPr>
          <p:blipFill rotWithShape="1">
            <a:blip r:embed="rId5">
              <a:alphaModFix/>
            </a:blip>
            <a:srcRect b="0" l="0" r="0" t="0"/>
            <a:stretch/>
          </p:blipFill>
          <p:spPr>
            <a:xfrm>
              <a:off x="9698865" y="1427293"/>
              <a:ext cx="445461" cy="445461"/>
            </a:xfrm>
            <a:prstGeom prst="rect">
              <a:avLst/>
            </a:prstGeom>
            <a:noFill/>
            <a:ln>
              <a:noFill/>
            </a:ln>
          </p:spPr>
        </p:pic>
        <p:pic>
          <p:nvPicPr>
            <p:cNvPr id="2996" name="Google Shape;2996;p77"/>
            <p:cNvPicPr preferRelativeResize="0"/>
            <p:nvPr/>
          </p:nvPicPr>
          <p:blipFill rotWithShape="1">
            <a:blip r:embed="rId5">
              <a:alphaModFix/>
            </a:blip>
            <a:srcRect b="0" l="0" r="0" t="0"/>
            <a:stretch/>
          </p:blipFill>
          <p:spPr>
            <a:xfrm>
              <a:off x="9294407" y="1427293"/>
              <a:ext cx="445461" cy="445461"/>
            </a:xfrm>
            <a:prstGeom prst="rect">
              <a:avLst/>
            </a:prstGeom>
            <a:noFill/>
            <a:ln>
              <a:noFill/>
            </a:ln>
          </p:spPr>
        </p:pic>
        <p:pic>
          <p:nvPicPr>
            <p:cNvPr id="2997" name="Google Shape;2997;p77"/>
            <p:cNvPicPr preferRelativeResize="0"/>
            <p:nvPr/>
          </p:nvPicPr>
          <p:blipFill rotWithShape="1">
            <a:blip r:embed="rId5">
              <a:alphaModFix/>
            </a:blip>
            <a:srcRect b="0" l="0" r="0" t="0"/>
            <a:stretch/>
          </p:blipFill>
          <p:spPr>
            <a:xfrm>
              <a:off x="10101490" y="1427293"/>
              <a:ext cx="445461" cy="445461"/>
            </a:xfrm>
            <a:prstGeom prst="rect">
              <a:avLst/>
            </a:prstGeom>
            <a:noFill/>
            <a:ln>
              <a:noFill/>
            </a:ln>
          </p:spPr>
        </p:pic>
        <p:pic>
          <p:nvPicPr>
            <p:cNvPr id="2998" name="Google Shape;2998;p77"/>
            <p:cNvPicPr preferRelativeResize="0"/>
            <p:nvPr/>
          </p:nvPicPr>
          <p:blipFill rotWithShape="1">
            <a:blip r:embed="rId5">
              <a:alphaModFix/>
            </a:blip>
            <a:srcRect b="0" l="0" r="0" t="0"/>
            <a:stretch/>
          </p:blipFill>
          <p:spPr>
            <a:xfrm>
              <a:off x="10301476" y="1427293"/>
              <a:ext cx="445461" cy="445461"/>
            </a:xfrm>
            <a:prstGeom prst="rect">
              <a:avLst/>
            </a:prstGeom>
            <a:noFill/>
            <a:ln>
              <a:noFill/>
            </a:ln>
          </p:spPr>
        </p:pic>
        <p:pic>
          <p:nvPicPr>
            <p:cNvPr id="2999" name="Google Shape;2999;p77"/>
            <p:cNvPicPr preferRelativeResize="0"/>
            <p:nvPr/>
          </p:nvPicPr>
          <p:blipFill rotWithShape="1">
            <a:blip r:embed="rId5">
              <a:alphaModFix/>
            </a:blip>
            <a:srcRect b="0" l="0" r="0" t="0"/>
            <a:stretch/>
          </p:blipFill>
          <p:spPr>
            <a:xfrm>
              <a:off x="9897018" y="1427293"/>
              <a:ext cx="445461" cy="445461"/>
            </a:xfrm>
            <a:prstGeom prst="rect">
              <a:avLst/>
            </a:prstGeom>
            <a:noFill/>
            <a:ln>
              <a:noFill/>
            </a:ln>
          </p:spPr>
        </p:pic>
        <p:pic>
          <p:nvPicPr>
            <p:cNvPr id="3000" name="Google Shape;3000;p77"/>
            <p:cNvPicPr preferRelativeResize="0"/>
            <p:nvPr/>
          </p:nvPicPr>
          <p:blipFill rotWithShape="1">
            <a:blip r:embed="rId5">
              <a:alphaModFix/>
            </a:blip>
            <a:srcRect b="0" l="0" r="0" t="0"/>
            <a:stretch/>
          </p:blipFill>
          <p:spPr>
            <a:xfrm>
              <a:off x="10693210" y="1427293"/>
              <a:ext cx="445461" cy="445461"/>
            </a:xfrm>
            <a:prstGeom prst="rect">
              <a:avLst/>
            </a:prstGeom>
            <a:noFill/>
            <a:ln>
              <a:noFill/>
            </a:ln>
          </p:spPr>
        </p:pic>
        <p:pic>
          <p:nvPicPr>
            <p:cNvPr id="3001" name="Google Shape;3001;p77"/>
            <p:cNvPicPr preferRelativeResize="0"/>
            <p:nvPr/>
          </p:nvPicPr>
          <p:blipFill rotWithShape="1">
            <a:blip r:embed="rId5">
              <a:alphaModFix/>
            </a:blip>
            <a:srcRect b="0" l="0" r="0" t="0"/>
            <a:stretch/>
          </p:blipFill>
          <p:spPr>
            <a:xfrm>
              <a:off x="10893196" y="1427293"/>
              <a:ext cx="445461" cy="445461"/>
            </a:xfrm>
            <a:prstGeom prst="rect">
              <a:avLst/>
            </a:prstGeom>
            <a:noFill/>
            <a:ln>
              <a:noFill/>
            </a:ln>
          </p:spPr>
        </p:pic>
        <p:pic>
          <p:nvPicPr>
            <p:cNvPr id="3002" name="Google Shape;3002;p77"/>
            <p:cNvPicPr preferRelativeResize="0"/>
            <p:nvPr/>
          </p:nvPicPr>
          <p:blipFill rotWithShape="1">
            <a:blip r:embed="rId5">
              <a:alphaModFix/>
            </a:blip>
            <a:srcRect b="0" l="0" r="0" t="0"/>
            <a:stretch/>
          </p:blipFill>
          <p:spPr>
            <a:xfrm>
              <a:off x="10488738" y="1427293"/>
              <a:ext cx="445461" cy="445461"/>
            </a:xfrm>
            <a:prstGeom prst="rect">
              <a:avLst/>
            </a:prstGeom>
            <a:noFill/>
            <a:ln>
              <a:noFill/>
            </a:ln>
          </p:spPr>
        </p:pic>
      </p:grpSp>
      <p:pic>
        <p:nvPicPr>
          <p:cNvPr id="3003" name="Google Shape;3003;p77"/>
          <p:cNvPicPr preferRelativeResize="0"/>
          <p:nvPr/>
        </p:nvPicPr>
        <p:blipFill rotWithShape="1">
          <a:blip r:embed="rId6">
            <a:alphaModFix/>
          </a:blip>
          <a:srcRect b="0" l="0" r="0" t="0"/>
          <a:stretch/>
        </p:blipFill>
        <p:spPr>
          <a:xfrm>
            <a:off x="5829842" y="1594984"/>
            <a:ext cx="784815" cy="784815"/>
          </a:xfrm>
          <a:prstGeom prst="rect">
            <a:avLst/>
          </a:prstGeom>
          <a:noFill/>
          <a:ln>
            <a:noFill/>
          </a:ln>
        </p:spPr>
      </p:pic>
      <p:pic>
        <p:nvPicPr>
          <p:cNvPr id="3004" name="Google Shape;3004;p77"/>
          <p:cNvPicPr preferRelativeResize="0"/>
          <p:nvPr/>
        </p:nvPicPr>
        <p:blipFill rotWithShape="1">
          <a:blip r:embed="rId7">
            <a:alphaModFix/>
          </a:blip>
          <a:srcRect b="0" l="0" r="0" t="0"/>
          <a:stretch/>
        </p:blipFill>
        <p:spPr>
          <a:xfrm>
            <a:off x="5252920" y="2020243"/>
            <a:ext cx="784815" cy="784815"/>
          </a:xfrm>
          <a:prstGeom prst="rect">
            <a:avLst/>
          </a:prstGeom>
          <a:noFill/>
          <a:ln>
            <a:noFill/>
          </a:ln>
        </p:spPr>
      </p:pic>
      <p:pic>
        <p:nvPicPr>
          <p:cNvPr id="3005" name="Google Shape;3005;p77"/>
          <p:cNvPicPr preferRelativeResize="0"/>
          <p:nvPr/>
        </p:nvPicPr>
        <p:blipFill rotWithShape="1">
          <a:blip r:embed="rId8">
            <a:alphaModFix/>
          </a:blip>
          <a:srcRect b="0" l="0" r="0" t="0"/>
          <a:stretch/>
        </p:blipFill>
        <p:spPr>
          <a:xfrm>
            <a:off x="6424472" y="2026005"/>
            <a:ext cx="783016" cy="783016"/>
          </a:xfrm>
          <a:prstGeom prst="rect">
            <a:avLst/>
          </a:prstGeom>
          <a:noFill/>
          <a:ln>
            <a:noFill/>
          </a:ln>
        </p:spPr>
      </p:pic>
      <p:pic>
        <p:nvPicPr>
          <p:cNvPr id="3006" name="Google Shape;3006;p77"/>
          <p:cNvPicPr preferRelativeResize="0"/>
          <p:nvPr/>
        </p:nvPicPr>
        <p:blipFill rotWithShape="1">
          <a:blip r:embed="rId9">
            <a:alphaModFix/>
          </a:blip>
          <a:srcRect b="0" l="0" r="0" t="0"/>
          <a:stretch/>
        </p:blipFill>
        <p:spPr>
          <a:xfrm>
            <a:off x="5832261" y="2410476"/>
            <a:ext cx="784815" cy="784815"/>
          </a:xfrm>
          <a:prstGeom prst="rect">
            <a:avLst/>
          </a:prstGeom>
          <a:noFill/>
          <a:ln>
            <a:noFill/>
          </a:ln>
        </p:spPr>
      </p:pic>
      <p:pic>
        <p:nvPicPr>
          <p:cNvPr id="3007" name="Google Shape;3007;p77"/>
          <p:cNvPicPr preferRelativeResize="0"/>
          <p:nvPr/>
        </p:nvPicPr>
        <p:blipFill rotWithShape="1">
          <a:blip r:embed="rId10">
            <a:alphaModFix/>
          </a:blip>
          <a:srcRect b="0" l="0" r="0" t="0"/>
          <a:stretch/>
        </p:blipFill>
        <p:spPr>
          <a:xfrm>
            <a:off x="10881920" y="2960942"/>
            <a:ext cx="784800" cy="784800"/>
          </a:xfrm>
          <a:prstGeom prst="rect">
            <a:avLst/>
          </a:prstGeom>
          <a:noFill/>
          <a:ln>
            <a:noFill/>
          </a:ln>
        </p:spPr>
      </p:pic>
      <p:pic>
        <p:nvPicPr>
          <p:cNvPr id="3008" name="Google Shape;3008;p77"/>
          <p:cNvPicPr preferRelativeResize="0"/>
          <p:nvPr/>
        </p:nvPicPr>
        <p:blipFill rotWithShape="1">
          <a:blip r:embed="rId11">
            <a:alphaModFix/>
          </a:blip>
          <a:srcRect b="0" l="0" r="0" t="0"/>
          <a:stretch/>
        </p:blipFill>
        <p:spPr>
          <a:xfrm>
            <a:off x="10881920" y="2352707"/>
            <a:ext cx="784800" cy="78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75"/>
                                        </p:tgtEl>
                                        <p:attrNameLst>
                                          <p:attrName>style.visibility</p:attrName>
                                        </p:attrNameLst>
                                      </p:cBhvr>
                                      <p:to>
                                        <p:strVal val="visible"/>
                                      </p:to>
                                    </p:set>
                                    <p:animEffect filter="fade" transition="in">
                                      <p:cBhvr>
                                        <p:cTn dur="500"/>
                                        <p:tgtEl>
                                          <p:spTgt spid="2975"/>
                                        </p:tgtEl>
                                      </p:cBhvr>
                                    </p:animEffect>
                                  </p:childTnLst>
                                </p:cTn>
                              </p:par>
                              <p:par>
                                <p:cTn fill="hold" nodeType="withEffect" presetClass="entr" presetID="10" presetSubtype="0">
                                  <p:stCondLst>
                                    <p:cond delay="0"/>
                                  </p:stCondLst>
                                  <p:childTnLst>
                                    <p:set>
                                      <p:cBhvr>
                                        <p:cTn dur="1" fill="hold">
                                          <p:stCondLst>
                                            <p:cond delay="0"/>
                                          </p:stCondLst>
                                        </p:cTn>
                                        <p:tgtEl>
                                          <p:spTgt spid="2976"/>
                                        </p:tgtEl>
                                        <p:attrNameLst>
                                          <p:attrName>style.visibility</p:attrName>
                                        </p:attrNameLst>
                                      </p:cBhvr>
                                      <p:to>
                                        <p:strVal val="visible"/>
                                      </p:to>
                                    </p:set>
                                    <p:animEffect filter="fade" transition="in">
                                      <p:cBhvr>
                                        <p:cTn dur="500"/>
                                        <p:tgtEl>
                                          <p:spTgt spid="2976"/>
                                        </p:tgtEl>
                                      </p:cBhvr>
                                    </p:animEffect>
                                  </p:childTnLst>
                                </p:cTn>
                              </p:par>
                              <p:par>
                                <p:cTn fill="hold" nodeType="withEffect" presetClass="entr" presetID="10" presetSubtype="0">
                                  <p:stCondLst>
                                    <p:cond delay="0"/>
                                  </p:stCondLst>
                                  <p:childTnLst>
                                    <p:set>
                                      <p:cBhvr>
                                        <p:cTn dur="1" fill="hold">
                                          <p:stCondLst>
                                            <p:cond delay="0"/>
                                          </p:stCondLst>
                                        </p:cTn>
                                        <p:tgtEl>
                                          <p:spTgt spid="2977"/>
                                        </p:tgtEl>
                                        <p:attrNameLst>
                                          <p:attrName>style.visibility</p:attrName>
                                        </p:attrNameLst>
                                      </p:cBhvr>
                                      <p:to>
                                        <p:strVal val="visible"/>
                                      </p:to>
                                    </p:set>
                                    <p:animEffect filter="fade" transition="in">
                                      <p:cBhvr>
                                        <p:cTn dur="500"/>
                                        <p:tgtEl>
                                          <p:spTgt spid="2977"/>
                                        </p:tgtEl>
                                      </p:cBhvr>
                                    </p:animEffect>
                                  </p:childTnLst>
                                </p:cTn>
                              </p:par>
                              <p:par>
                                <p:cTn fill="hold" nodeType="withEffect" presetClass="entr" presetID="10" presetSubtype="0">
                                  <p:stCondLst>
                                    <p:cond delay="0"/>
                                  </p:stCondLst>
                                  <p:childTnLst>
                                    <p:set>
                                      <p:cBhvr>
                                        <p:cTn dur="1" fill="hold">
                                          <p:stCondLst>
                                            <p:cond delay="0"/>
                                          </p:stCondLst>
                                        </p:cTn>
                                        <p:tgtEl>
                                          <p:spTgt spid="2978"/>
                                        </p:tgtEl>
                                        <p:attrNameLst>
                                          <p:attrName>style.visibility</p:attrName>
                                        </p:attrNameLst>
                                      </p:cBhvr>
                                      <p:to>
                                        <p:strVal val="visible"/>
                                      </p:to>
                                    </p:set>
                                    <p:animEffect filter="fade" transition="in">
                                      <p:cBhvr>
                                        <p:cTn dur="500"/>
                                        <p:tgtEl>
                                          <p:spTgt spid="2978"/>
                                        </p:tgtEl>
                                      </p:cBhvr>
                                    </p:animEffect>
                                  </p:childTnLst>
                                </p:cTn>
                              </p:par>
                              <p:par>
                                <p:cTn fill="hold" nodeType="withEffect" presetClass="entr" presetID="10" presetSubtype="0">
                                  <p:stCondLst>
                                    <p:cond delay="0"/>
                                  </p:stCondLst>
                                  <p:childTnLst>
                                    <p:set>
                                      <p:cBhvr>
                                        <p:cTn dur="1" fill="hold">
                                          <p:stCondLst>
                                            <p:cond delay="0"/>
                                          </p:stCondLst>
                                        </p:cTn>
                                        <p:tgtEl>
                                          <p:spTgt spid="2979"/>
                                        </p:tgtEl>
                                        <p:attrNameLst>
                                          <p:attrName>style.visibility</p:attrName>
                                        </p:attrNameLst>
                                      </p:cBhvr>
                                      <p:to>
                                        <p:strVal val="visible"/>
                                      </p:to>
                                    </p:set>
                                    <p:animEffect filter="fade" transition="in">
                                      <p:cBhvr>
                                        <p:cTn dur="500"/>
                                        <p:tgtEl>
                                          <p:spTgt spid="2979"/>
                                        </p:tgtEl>
                                      </p:cBhvr>
                                    </p:animEffect>
                                  </p:childTnLst>
                                </p:cTn>
                              </p:par>
                              <p:par>
                                <p:cTn fill="hold" nodeType="withEffect" presetClass="entr" presetID="10" presetSubtype="0">
                                  <p:stCondLst>
                                    <p:cond delay="0"/>
                                  </p:stCondLst>
                                  <p:childTnLst>
                                    <p:set>
                                      <p:cBhvr>
                                        <p:cTn dur="1" fill="hold">
                                          <p:stCondLst>
                                            <p:cond delay="0"/>
                                          </p:stCondLst>
                                        </p:cTn>
                                        <p:tgtEl>
                                          <p:spTgt spid="2980"/>
                                        </p:tgtEl>
                                        <p:attrNameLst>
                                          <p:attrName>style.visibility</p:attrName>
                                        </p:attrNameLst>
                                      </p:cBhvr>
                                      <p:to>
                                        <p:strVal val="visible"/>
                                      </p:to>
                                    </p:set>
                                    <p:animEffect filter="fade" transition="in">
                                      <p:cBhvr>
                                        <p:cTn dur="500"/>
                                        <p:tgtEl>
                                          <p:spTgt spid="2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55"/>
                                        </p:tgtEl>
                                      </p:cBhvr>
                                    </p:animEffect>
                                    <p:set>
                                      <p:cBhvr>
                                        <p:cTn dur="1" fill="hold">
                                          <p:stCondLst>
                                            <p:cond delay="500"/>
                                          </p:stCondLst>
                                        </p:cTn>
                                        <p:tgtEl>
                                          <p:spTgt spid="29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6"/>
                                        </p:tgtEl>
                                        <p:attrNameLst>
                                          <p:attrName>style.visibility</p:attrName>
                                        </p:attrNameLst>
                                      </p:cBhvr>
                                      <p:to>
                                        <p:strVal val="visible"/>
                                      </p:to>
                                    </p:set>
                                    <p:animEffect filter="fade" transition="in">
                                      <p:cBhvr>
                                        <p:cTn dur="350"/>
                                        <p:tgtEl>
                                          <p:spTgt spid="3006"/>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3004"/>
                                        </p:tgtEl>
                                        <p:attrNameLst>
                                          <p:attrName>style.visibility</p:attrName>
                                        </p:attrNameLst>
                                      </p:cBhvr>
                                      <p:to>
                                        <p:strVal val="visible"/>
                                      </p:to>
                                    </p:set>
                                    <p:animEffect filter="fade" transition="in">
                                      <p:cBhvr>
                                        <p:cTn dur="350"/>
                                        <p:tgtEl>
                                          <p:spTgt spid="3004"/>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3003"/>
                                        </p:tgtEl>
                                        <p:attrNameLst>
                                          <p:attrName>style.visibility</p:attrName>
                                        </p:attrNameLst>
                                      </p:cBhvr>
                                      <p:to>
                                        <p:strVal val="visible"/>
                                      </p:to>
                                    </p:set>
                                    <p:animEffect filter="fade" transition="in">
                                      <p:cBhvr>
                                        <p:cTn dur="350"/>
                                        <p:tgtEl>
                                          <p:spTgt spid="3003"/>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3005"/>
                                        </p:tgtEl>
                                        <p:attrNameLst>
                                          <p:attrName>style.visibility</p:attrName>
                                        </p:attrNameLst>
                                      </p:cBhvr>
                                      <p:to>
                                        <p:strVal val="visible"/>
                                      </p:to>
                                    </p:set>
                                    <p:animEffect filter="fade" transition="in">
                                      <p:cBhvr>
                                        <p:cTn dur="350"/>
                                        <p:tgtEl>
                                          <p:spTgt spid="30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34"/>
                                        </p:tgtEl>
                                      </p:cBhvr>
                                    </p:animEffect>
                                    <p:set>
                                      <p:cBhvr>
                                        <p:cTn dur="1" fill="hold">
                                          <p:stCondLst>
                                            <p:cond delay="500"/>
                                          </p:stCondLst>
                                        </p:cTn>
                                        <p:tgtEl>
                                          <p:spTgt spid="29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8"/>
                                        </p:tgtEl>
                                        <p:attrNameLst>
                                          <p:attrName>style.visibility</p:attrName>
                                        </p:attrNameLst>
                                      </p:cBhvr>
                                      <p:to>
                                        <p:strVal val="visible"/>
                                      </p:to>
                                    </p:set>
                                    <p:animEffect filter="fade" transition="in">
                                      <p:cBhvr>
                                        <p:cTn dur="350"/>
                                        <p:tgtEl>
                                          <p:spTgt spid="3008"/>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3007"/>
                                        </p:tgtEl>
                                        <p:attrNameLst>
                                          <p:attrName>style.visibility</p:attrName>
                                        </p:attrNameLst>
                                      </p:cBhvr>
                                      <p:to>
                                        <p:strVal val="visible"/>
                                      </p:to>
                                    </p:set>
                                    <p:animEffect filter="fade" transition="in">
                                      <p:cBhvr>
                                        <p:cTn dur="350"/>
                                        <p:tgtEl>
                                          <p:spTgt spid="30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942"/>
                                        </p:tgtEl>
                                      </p:cBhvr>
                                    </p:animEffect>
                                    <p:set>
                                      <p:cBhvr>
                                        <p:cTn dur="1" fill="hold">
                                          <p:stCondLst>
                                            <p:cond delay="500"/>
                                          </p:stCondLst>
                                        </p:cTn>
                                        <p:tgtEl>
                                          <p:spTgt spid="29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1"/>
                                        </p:tgtEl>
                                        <p:attrNameLst>
                                          <p:attrName>style.visibility</p:attrName>
                                        </p:attrNameLst>
                                      </p:cBhvr>
                                      <p:to>
                                        <p:strVal val="visible"/>
                                      </p:to>
                                    </p:set>
                                    <p:animEffect filter="fade" transition="in">
                                      <p:cBhvr>
                                        <p:cTn dur="500"/>
                                        <p:tgtEl>
                                          <p:spTgt spid="29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2"/>
                                        </p:tgtEl>
                                        <p:attrNameLst>
                                          <p:attrName>style.visibility</p:attrName>
                                        </p:attrNameLst>
                                      </p:cBhvr>
                                      <p:to>
                                        <p:strVal val="visible"/>
                                      </p:to>
                                    </p:set>
                                    <p:animEffect filter="fade" transition="in">
                                      <p:cBhvr>
                                        <p:cTn dur="500"/>
                                        <p:tgtEl>
                                          <p:spTgt spid="29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83"/>
                                        </p:tgtEl>
                                        <p:attrNameLst>
                                          <p:attrName>style.visibility</p:attrName>
                                        </p:attrNameLst>
                                      </p:cBhvr>
                                      <p:to>
                                        <p:strVal val="visible"/>
                                      </p:to>
                                    </p:set>
                                    <p:animEffect filter="fade" transition="in">
                                      <p:cBhvr>
                                        <p:cTn dur="500"/>
                                        <p:tgtEl>
                                          <p:spTgt spid="29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87"/>
                                        </p:tgtEl>
                                        <p:attrNameLst>
                                          <p:attrName>style.visibility</p:attrName>
                                        </p:attrNameLst>
                                      </p:cBhvr>
                                      <p:to>
                                        <p:strVal val="visible"/>
                                      </p:to>
                                    </p:set>
                                    <p:animEffect filter="fade" transition="in">
                                      <p:cBhvr>
                                        <p:cTn dur="500"/>
                                        <p:tgtEl>
                                          <p:spTgt spid="29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13" name="Shape 3013"/>
        <p:cNvGrpSpPr/>
        <p:nvPr/>
      </p:nvGrpSpPr>
      <p:grpSpPr>
        <a:xfrm>
          <a:off x="0" y="0"/>
          <a:ext cx="0" cy="0"/>
          <a:chOff x="0" y="0"/>
          <a:chExt cx="0" cy="0"/>
        </a:xfrm>
      </p:grpSpPr>
      <p:sp>
        <p:nvSpPr>
          <p:cNvPr id="3014" name="Google Shape;3014;p78"/>
          <p:cNvSpPr txBox="1"/>
          <p:nvPr>
            <p:ph idx="1" type="body"/>
          </p:nvPr>
        </p:nvSpPr>
        <p:spPr>
          <a:xfrm>
            <a:off x="695325" y="406371"/>
            <a:ext cx="6862887"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solidFill>
                  <a:schemeClr val="lt2"/>
                </a:solidFill>
              </a:rPr>
              <a:t>Un soleil, une Terre et… plus d’effet de serre</a:t>
            </a:r>
            <a:endParaRPr/>
          </a:p>
        </p:txBody>
      </p:sp>
      <p:sp>
        <p:nvSpPr>
          <p:cNvPr id="3015" name="Google Shape;3015;p7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016" name="Google Shape;3016;p7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pic>
        <p:nvPicPr>
          <p:cNvPr id="3017" name="Google Shape;3017;p78"/>
          <p:cNvPicPr preferRelativeResize="0"/>
          <p:nvPr/>
        </p:nvPicPr>
        <p:blipFill rotWithShape="1">
          <a:blip r:embed="rId3">
            <a:alphaModFix/>
          </a:blip>
          <a:srcRect b="0" l="0" r="0" t="41084"/>
          <a:stretch/>
        </p:blipFill>
        <p:spPr>
          <a:xfrm>
            <a:off x="1242945" y="2449281"/>
            <a:ext cx="9699501" cy="4040417"/>
          </a:xfrm>
          <a:prstGeom prst="rect">
            <a:avLst/>
          </a:prstGeom>
          <a:noFill/>
          <a:ln>
            <a:noFill/>
          </a:ln>
        </p:spPr>
      </p:pic>
      <p:pic>
        <p:nvPicPr>
          <p:cNvPr id="3018" name="Google Shape;3018;p78"/>
          <p:cNvPicPr preferRelativeResize="0"/>
          <p:nvPr/>
        </p:nvPicPr>
        <p:blipFill rotWithShape="1">
          <a:blip r:embed="rId4">
            <a:alphaModFix/>
          </a:blip>
          <a:srcRect b="0" l="0" r="0" t="0"/>
          <a:stretch/>
        </p:blipFill>
        <p:spPr>
          <a:xfrm>
            <a:off x="1150437" y="2055131"/>
            <a:ext cx="10274522" cy="4417820"/>
          </a:xfrm>
          <a:prstGeom prst="rect">
            <a:avLst/>
          </a:prstGeom>
          <a:noFill/>
          <a:ln>
            <a:noFill/>
          </a:ln>
        </p:spPr>
      </p:pic>
      <p:pic>
        <p:nvPicPr>
          <p:cNvPr id="3019" name="Google Shape;3019;p78"/>
          <p:cNvPicPr preferRelativeResize="0"/>
          <p:nvPr/>
        </p:nvPicPr>
        <p:blipFill rotWithShape="1">
          <a:blip r:embed="rId5">
            <a:alphaModFix/>
          </a:blip>
          <a:srcRect b="0" l="7076" r="7076" t="61821"/>
          <a:stretch/>
        </p:blipFill>
        <p:spPr>
          <a:xfrm>
            <a:off x="1997000" y="3872526"/>
            <a:ext cx="8340638" cy="2617175"/>
          </a:xfrm>
          <a:prstGeom prst="rect">
            <a:avLst/>
          </a:prstGeom>
          <a:noFill/>
          <a:ln>
            <a:noFill/>
          </a:ln>
        </p:spPr>
      </p:pic>
      <p:pic>
        <p:nvPicPr>
          <p:cNvPr id="3020" name="Google Shape;3020;p78"/>
          <p:cNvPicPr preferRelativeResize="0"/>
          <p:nvPr/>
        </p:nvPicPr>
        <p:blipFill rotWithShape="1">
          <a:blip r:embed="rId6">
            <a:alphaModFix/>
          </a:blip>
          <a:srcRect b="65128" l="71957" r="5435" t="5225"/>
          <a:stretch/>
        </p:blipFill>
        <p:spPr>
          <a:xfrm>
            <a:off x="8312267" y="0"/>
            <a:ext cx="2193089" cy="2032927"/>
          </a:xfrm>
          <a:prstGeom prst="rect">
            <a:avLst/>
          </a:prstGeom>
          <a:noFill/>
          <a:ln>
            <a:noFill/>
          </a:ln>
        </p:spPr>
      </p:pic>
      <p:grpSp>
        <p:nvGrpSpPr>
          <p:cNvPr id="3021" name="Google Shape;3021;p78"/>
          <p:cNvGrpSpPr/>
          <p:nvPr/>
        </p:nvGrpSpPr>
        <p:grpSpPr>
          <a:xfrm>
            <a:off x="5548411" y="5330467"/>
            <a:ext cx="1598931" cy="966688"/>
            <a:chOff x="2881411" y="5330467"/>
            <a:chExt cx="1598931" cy="966688"/>
          </a:xfrm>
        </p:grpSpPr>
        <p:sp>
          <p:nvSpPr>
            <p:cNvPr id="3022" name="Google Shape;3022;p78"/>
            <p:cNvSpPr/>
            <p:nvPr/>
          </p:nvSpPr>
          <p:spPr>
            <a:xfrm>
              <a:off x="288141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023" name="Google Shape;3023;p78"/>
            <p:cNvPicPr preferRelativeResize="0"/>
            <p:nvPr/>
          </p:nvPicPr>
          <p:blipFill rotWithShape="1">
            <a:blip r:embed="rId7">
              <a:alphaModFix/>
            </a:blip>
            <a:srcRect b="0" l="0" r="0" t="0"/>
            <a:stretch/>
          </p:blipFill>
          <p:spPr>
            <a:xfrm>
              <a:off x="3056543" y="5486491"/>
              <a:ext cx="332821" cy="654639"/>
            </a:xfrm>
            <a:prstGeom prst="rect">
              <a:avLst/>
            </a:prstGeom>
            <a:noFill/>
            <a:ln>
              <a:noFill/>
            </a:ln>
          </p:spPr>
        </p:pic>
        <p:sp>
          <p:nvSpPr>
            <p:cNvPr id="3024" name="Google Shape;3024;p78"/>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15°C</a:t>
              </a:r>
              <a:endParaRPr b="0" i="0" sz="1400" u="none" cap="none" strike="noStrike">
                <a:solidFill>
                  <a:srgbClr val="000000"/>
                </a:solidFill>
                <a:latin typeface="Arial"/>
                <a:ea typeface="Arial"/>
                <a:cs typeface="Arial"/>
                <a:sym typeface="Arial"/>
              </a:endParaRPr>
            </a:p>
          </p:txBody>
        </p:sp>
      </p:grpSp>
      <p:pic>
        <p:nvPicPr>
          <p:cNvPr id="3025" name="Google Shape;3025;p78"/>
          <p:cNvPicPr preferRelativeResize="0"/>
          <p:nvPr/>
        </p:nvPicPr>
        <p:blipFill rotWithShape="1">
          <a:blip r:embed="rId8">
            <a:alphaModFix/>
          </a:blip>
          <a:srcRect b="26954" l="64084" r="18526" t="33998"/>
          <a:stretch/>
        </p:blipFill>
        <p:spPr>
          <a:xfrm>
            <a:off x="7602964" y="1890780"/>
            <a:ext cx="1686832" cy="2677901"/>
          </a:xfrm>
          <a:prstGeom prst="rect">
            <a:avLst/>
          </a:prstGeom>
          <a:noFill/>
          <a:ln>
            <a:noFill/>
          </a:ln>
        </p:spPr>
      </p:pic>
      <p:pic>
        <p:nvPicPr>
          <p:cNvPr id="3026" name="Google Shape;3026;p78"/>
          <p:cNvPicPr preferRelativeResize="0"/>
          <p:nvPr/>
        </p:nvPicPr>
        <p:blipFill rotWithShape="1">
          <a:blip r:embed="rId9">
            <a:alphaModFix/>
          </a:blip>
          <a:srcRect b="-59665" l="1405" r="12923" t="45867"/>
          <a:stretch/>
        </p:blipFill>
        <p:spPr>
          <a:xfrm>
            <a:off x="1442771" y="2787303"/>
            <a:ext cx="8310829" cy="7804497"/>
          </a:xfrm>
          <a:prstGeom prst="flowChartInputOutput">
            <a:avLst/>
          </a:prstGeom>
          <a:noFill/>
          <a:ln>
            <a:noFill/>
          </a:ln>
        </p:spPr>
      </p:pic>
      <p:grpSp>
        <p:nvGrpSpPr>
          <p:cNvPr id="3027" name="Google Shape;3027;p78"/>
          <p:cNvGrpSpPr/>
          <p:nvPr/>
        </p:nvGrpSpPr>
        <p:grpSpPr>
          <a:xfrm>
            <a:off x="7379973" y="2317380"/>
            <a:ext cx="372714" cy="389128"/>
            <a:chOff x="8345282" y="2625768"/>
            <a:chExt cx="372714" cy="389128"/>
          </a:xfrm>
        </p:grpSpPr>
        <p:sp>
          <p:nvSpPr>
            <p:cNvPr id="3028" name="Google Shape;3028;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29" name="Google Shape;3029;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3030" name="Google Shape;3030;p78"/>
          <p:cNvGrpSpPr/>
          <p:nvPr/>
        </p:nvGrpSpPr>
        <p:grpSpPr>
          <a:xfrm>
            <a:off x="8654598" y="3984562"/>
            <a:ext cx="372714" cy="389128"/>
            <a:chOff x="8345282" y="2625768"/>
            <a:chExt cx="372714" cy="389128"/>
          </a:xfrm>
        </p:grpSpPr>
        <p:sp>
          <p:nvSpPr>
            <p:cNvPr id="3031" name="Google Shape;3031;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32" name="Google Shape;3032;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grpSp>
      <p:grpSp>
        <p:nvGrpSpPr>
          <p:cNvPr id="3033" name="Google Shape;3033;p78"/>
          <p:cNvGrpSpPr/>
          <p:nvPr/>
        </p:nvGrpSpPr>
        <p:grpSpPr>
          <a:xfrm>
            <a:off x="6433730" y="1792233"/>
            <a:ext cx="372714" cy="389128"/>
            <a:chOff x="8345282" y="2625768"/>
            <a:chExt cx="372714" cy="389128"/>
          </a:xfrm>
        </p:grpSpPr>
        <p:sp>
          <p:nvSpPr>
            <p:cNvPr id="3034" name="Google Shape;3034;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35" name="Google Shape;3035;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grpSp>
      <p:grpSp>
        <p:nvGrpSpPr>
          <p:cNvPr id="3036" name="Google Shape;3036;p78"/>
          <p:cNvGrpSpPr/>
          <p:nvPr/>
        </p:nvGrpSpPr>
        <p:grpSpPr>
          <a:xfrm>
            <a:off x="5258920" y="2285729"/>
            <a:ext cx="372714" cy="389128"/>
            <a:chOff x="8345282" y="2625768"/>
            <a:chExt cx="372714" cy="389128"/>
          </a:xfrm>
        </p:grpSpPr>
        <p:sp>
          <p:nvSpPr>
            <p:cNvPr id="3037" name="Google Shape;3037;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38" name="Google Shape;3038;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grpSp>
      <p:sp>
        <p:nvSpPr>
          <p:cNvPr id="3039" name="Google Shape;3039;p78"/>
          <p:cNvSpPr txBox="1"/>
          <p:nvPr/>
        </p:nvSpPr>
        <p:spPr>
          <a:xfrm>
            <a:off x="8979113" y="2360296"/>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3040" name="Google Shape;3040;p78"/>
          <p:cNvSpPr txBox="1"/>
          <p:nvPr/>
        </p:nvSpPr>
        <p:spPr>
          <a:xfrm>
            <a:off x="7225297" y="1748295"/>
            <a:ext cx="16156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Réflexion</a:t>
            </a:r>
            <a:endParaRPr b="0" i="0" sz="1800" u="none" cap="none" strike="noStrike">
              <a:solidFill>
                <a:srgbClr val="FFC515"/>
              </a:solidFill>
              <a:latin typeface="Arial"/>
              <a:ea typeface="Arial"/>
              <a:cs typeface="Arial"/>
              <a:sym typeface="Arial"/>
            </a:endParaRPr>
          </a:p>
        </p:txBody>
      </p:sp>
      <p:sp>
        <p:nvSpPr>
          <p:cNvPr id="3041" name="Google Shape;3041;p78"/>
          <p:cNvSpPr txBox="1"/>
          <p:nvPr/>
        </p:nvSpPr>
        <p:spPr>
          <a:xfrm>
            <a:off x="5550813" y="987427"/>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grpSp>
        <p:nvGrpSpPr>
          <p:cNvPr id="3042" name="Google Shape;3042;p78"/>
          <p:cNvGrpSpPr/>
          <p:nvPr/>
        </p:nvGrpSpPr>
        <p:grpSpPr>
          <a:xfrm>
            <a:off x="5548411" y="5337760"/>
            <a:ext cx="1670647" cy="966688"/>
            <a:chOff x="9464060" y="3493241"/>
            <a:chExt cx="1670647" cy="966688"/>
          </a:xfrm>
        </p:grpSpPr>
        <p:sp>
          <p:nvSpPr>
            <p:cNvPr id="3043" name="Google Shape;3043;p78"/>
            <p:cNvSpPr/>
            <p:nvPr/>
          </p:nvSpPr>
          <p:spPr>
            <a:xfrm>
              <a:off x="9464060" y="3493241"/>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044" name="Google Shape;3044;p78"/>
            <p:cNvPicPr preferRelativeResize="0"/>
            <p:nvPr/>
          </p:nvPicPr>
          <p:blipFill rotWithShape="1">
            <a:blip r:embed="rId7">
              <a:alphaModFix/>
            </a:blip>
            <a:srcRect b="0" l="0" r="0" t="0"/>
            <a:stretch/>
          </p:blipFill>
          <p:spPr>
            <a:xfrm>
              <a:off x="9639192" y="3649265"/>
              <a:ext cx="332821" cy="654639"/>
            </a:xfrm>
            <a:prstGeom prst="rect">
              <a:avLst/>
            </a:prstGeom>
            <a:noFill/>
            <a:ln>
              <a:noFill/>
            </a:ln>
          </p:spPr>
        </p:pic>
        <p:sp>
          <p:nvSpPr>
            <p:cNvPr id="3045" name="Google Shape;3045;p78"/>
            <p:cNvSpPr txBox="1"/>
            <p:nvPr/>
          </p:nvSpPr>
          <p:spPr>
            <a:xfrm>
              <a:off x="10043896" y="3770869"/>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°C</a:t>
              </a:r>
              <a:endParaRPr b="0" i="0" sz="1400" u="none" cap="none" strike="noStrike">
                <a:solidFill>
                  <a:srgbClr val="000000"/>
                </a:solidFill>
                <a:latin typeface="Arial"/>
                <a:ea typeface="Arial"/>
                <a:cs typeface="Arial"/>
                <a:sym typeface="Arial"/>
              </a:endParaRPr>
            </a:p>
          </p:txBody>
        </p:sp>
      </p:grpSp>
      <p:sp>
        <p:nvSpPr>
          <p:cNvPr id="3046" name="Google Shape;3046;p78"/>
          <p:cNvSpPr/>
          <p:nvPr/>
        </p:nvSpPr>
        <p:spPr>
          <a:xfrm rot="-10625578">
            <a:off x="6217697" y="2261057"/>
            <a:ext cx="697094" cy="1743346"/>
          </a:xfrm>
          <a:prstGeom prst="downArrow">
            <a:avLst>
              <a:gd fmla="val 50000" name="adj1"/>
              <a:gd fmla="val 62297"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47" name="Google Shape;3047;p78"/>
          <p:cNvSpPr/>
          <p:nvPr/>
        </p:nvSpPr>
        <p:spPr>
          <a:xfrm rot="-5914997">
            <a:off x="5568750" y="3605530"/>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048" name="Google Shape;3048;p78"/>
          <p:cNvPicPr preferRelativeResize="0"/>
          <p:nvPr/>
        </p:nvPicPr>
        <p:blipFill rotWithShape="1">
          <a:blip r:embed="rId10">
            <a:alphaModFix/>
          </a:blip>
          <a:srcRect b="0" l="0" r="0" t="0"/>
          <a:stretch/>
        </p:blipFill>
        <p:spPr>
          <a:xfrm rot="-492642">
            <a:off x="5101205" y="2758455"/>
            <a:ext cx="910663" cy="654760"/>
          </a:xfrm>
          <a:prstGeom prst="rect">
            <a:avLst/>
          </a:prstGeom>
          <a:noFill/>
          <a:ln>
            <a:noFill/>
          </a:ln>
        </p:spPr>
      </p:pic>
      <p:sp>
        <p:nvSpPr>
          <p:cNvPr id="3049" name="Google Shape;3049;p78"/>
          <p:cNvSpPr/>
          <p:nvPr/>
        </p:nvSpPr>
        <p:spPr>
          <a:xfrm rot="4769354">
            <a:off x="5257215" y="3679944"/>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50" name="Google Shape;3050;p78"/>
          <p:cNvSpPr/>
          <p:nvPr/>
        </p:nvSpPr>
        <p:spPr>
          <a:xfrm rot="-5894286">
            <a:off x="5636766" y="3527211"/>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51" name="Google Shape;3051;p78"/>
          <p:cNvSpPr/>
          <p:nvPr/>
        </p:nvSpPr>
        <p:spPr>
          <a:xfrm rot="4761552">
            <a:off x="5220170" y="3605444"/>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3052" name="Google Shape;3052;p78"/>
          <p:cNvGrpSpPr/>
          <p:nvPr/>
        </p:nvGrpSpPr>
        <p:grpSpPr>
          <a:xfrm>
            <a:off x="10278039" y="5819720"/>
            <a:ext cx="372714" cy="389128"/>
            <a:chOff x="8345282" y="2625768"/>
            <a:chExt cx="372714" cy="389128"/>
          </a:xfrm>
        </p:grpSpPr>
        <p:sp>
          <p:nvSpPr>
            <p:cNvPr id="3053" name="Google Shape;3053;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54" name="Google Shape;3054;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grpSp>
      <p:grpSp>
        <p:nvGrpSpPr>
          <p:cNvPr id="3055" name="Google Shape;3055;p78"/>
          <p:cNvGrpSpPr/>
          <p:nvPr/>
        </p:nvGrpSpPr>
        <p:grpSpPr>
          <a:xfrm>
            <a:off x="10602236" y="842932"/>
            <a:ext cx="372714" cy="389128"/>
            <a:chOff x="8345282" y="2625768"/>
            <a:chExt cx="372714" cy="389128"/>
          </a:xfrm>
        </p:grpSpPr>
        <p:sp>
          <p:nvSpPr>
            <p:cNvPr id="3056" name="Google Shape;3056;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57" name="Google Shape;3057;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0</a:t>
              </a:r>
              <a:endParaRPr b="1" i="0" sz="2000" u="none" cap="none" strike="noStrike">
                <a:solidFill>
                  <a:srgbClr val="FFFFFF"/>
                </a:solidFill>
                <a:latin typeface="Calibri"/>
                <a:ea typeface="Calibri"/>
                <a:cs typeface="Calibri"/>
                <a:sym typeface="Calibri"/>
              </a:endParaRPr>
            </a:p>
          </p:txBody>
        </p:sp>
      </p:grpSp>
      <p:grpSp>
        <p:nvGrpSpPr>
          <p:cNvPr id="3058" name="Google Shape;3058;p78"/>
          <p:cNvGrpSpPr/>
          <p:nvPr/>
        </p:nvGrpSpPr>
        <p:grpSpPr>
          <a:xfrm>
            <a:off x="4694362" y="3585597"/>
            <a:ext cx="372714" cy="389128"/>
            <a:chOff x="8345282" y="2625768"/>
            <a:chExt cx="372714" cy="389128"/>
          </a:xfrm>
        </p:grpSpPr>
        <p:sp>
          <p:nvSpPr>
            <p:cNvPr id="3059" name="Google Shape;3059;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60" name="Google Shape;3060;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6</a:t>
              </a:r>
              <a:endParaRPr b="1" i="0" sz="2000" u="none" cap="none" strike="noStrike">
                <a:solidFill>
                  <a:srgbClr val="FFFFFF"/>
                </a:solidFill>
                <a:latin typeface="Calibri"/>
                <a:ea typeface="Calibri"/>
                <a:cs typeface="Calibri"/>
                <a:sym typeface="Calibri"/>
              </a:endParaRPr>
            </a:p>
          </p:txBody>
        </p:sp>
      </p:grpSp>
      <p:grpSp>
        <p:nvGrpSpPr>
          <p:cNvPr id="3061" name="Google Shape;3061;p78"/>
          <p:cNvGrpSpPr/>
          <p:nvPr/>
        </p:nvGrpSpPr>
        <p:grpSpPr>
          <a:xfrm>
            <a:off x="9372970" y="5508499"/>
            <a:ext cx="814312" cy="634520"/>
            <a:chOff x="9372970" y="5508499"/>
            <a:chExt cx="814312" cy="634520"/>
          </a:xfrm>
        </p:grpSpPr>
        <p:cxnSp>
          <p:nvCxnSpPr>
            <p:cNvPr id="3062" name="Google Shape;3062;p78"/>
            <p:cNvCxnSpPr/>
            <p:nvPr/>
          </p:nvCxnSpPr>
          <p:spPr>
            <a:xfrm flipH="1" rot="10800000">
              <a:off x="9372970" y="5508499"/>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3063" name="Google Shape;3063;p78"/>
            <p:cNvCxnSpPr/>
            <p:nvPr/>
          </p:nvCxnSpPr>
          <p:spPr>
            <a:xfrm flipH="1" rot="10800000">
              <a:off x="9441555" y="5672993"/>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3064" name="Google Shape;3064;p78"/>
            <p:cNvCxnSpPr/>
            <p:nvPr/>
          </p:nvCxnSpPr>
          <p:spPr>
            <a:xfrm flipH="1" rot="10800000">
              <a:off x="9524753" y="5814031"/>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grpSp>
      <p:sp>
        <p:nvSpPr>
          <p:cNvPr id="3065" name="Google Shape;3065;p78"/>
          <p:cNvSpPr/>
          <p:nvPr/>
        </p:nvSpPr>
        <p:spPr>
          <a:xfrm rot="2033536">
            <a:off x="7762717" y="3227389"/>
            <a:ext cx="558353" cy="301297"/>
          </a:xfrm>
          <a:prstGeom prst="cloud">
            <a:avLst/>
          </a:prstGeom>
          <a:solidFill>
            <a:srgbClr val="F1F7F7"/>
          </a:solidFill>
          <a:ln>
            <a:noFill/>
          </a:ln>
          <a:effectLst>
            <a:outerShdw blurRad="355248" sx="89000" rotWithShape="0" algn="ctr" sy="89000">
              <a:srgbClr val="7F7F7F">
                <a:alpha val="9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066" name="Google Shape;3066;p78"/>
          <p:cNvSpPr txBox="1"/>
          <p:nvPr/>
        </p:nvSpPr>
        <p:spPr>
          <a:xfrm>
            <a:off x="9932678" y="5030683"/>
            <a:ext cx="210726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Humidité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Température</a:t>
            </a:r>
            <a:endParaRPr b="0" i="0" sz="1600" u="none" cap="none" strike="noStrike">
              <a:solidFill>
                <a:srgbClr val="00788C"/>
              </a:solidFill>
              <a:latin typeface="Arial"/>
              <a:ea typeface="Arial"/>
              <a:cs typeface="Arial"/>
              <a:sym typeface="Arial"/>
            </a:endParaRPr>
          </a:p>
        </p:txBody>
      </p:sp>
      <p:grpSp>
        <p:nvGrpSpPr>
          <p:cNvPr id="3067" name="Google Shape;3067;p78"/>
          <p:cNvGrpSpPr/>
          <p:nvPr/>
        </p:nvGrpSpPr>
        <p:grpSpPr>
          <a:xfrm>
            <a:off x="9669660" y="4793358"/>
            <a:ext cx="372714" cy="389128"/>
            <a:chOff x="8345282" y="2625768"/>
            <a:chExt cx="372714" cy="389128"/>
          </a:xfrm>
        </p:grpSpPr>
        <p:sp>
          <p:nvSpPr>
            <p:cNvPr id="3068" name="Google Shape;3068;p78"/>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69" name="Google Shape;3069;p78"/>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pSp>
      <p:grpSp>
        <p:nvGrpSpPr>
          <p:cNvPr id="3070" name="Google Shape;3070;p78"/>
          <p:cNvGrpSpPr/>
          <p:nvPr/>
        </p:nvGrpSpPr>
        <p:grpSpPr>
          <a:xfrm>
            <a:off x="9279203" y="5350718"/>
            <a:ext cx="963304" cy="947592"/>
            <a:chOff x="9279203" y="5350718"/>
            <a:chExt cx="963304" cy="947592"/>
          </a:xfrm>
        </p:grpSpPr>
        <p:cxnSp>
          <p:nvCxnSpPr>
            <p:cNvPr id="3071" name="Google Shape;3071;p78"/>
            <p:cNvCxnSpPr/>
            <p:nvPr/>
          </p:nvCxnSpPr>
          <p:spPr>
            <a:xfrm flipH="1" rot="10800000">
              <a:off x="9579978" y="596932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072" name="Google Shape;3072;p78"/>
            <p:cNvCxnSpPr/>
            <p:nvPr/>
          </p:nvCxnSpPr>
          <p:spPr>
            <a:xfrm flipH="1" rot="10800000">
              <a:off x="9279203" y="5350718"/>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073" name="Google Shape;3073;p78"/>
            <p:cNvCxnSpPr/>
            <p:nvPr/>
          </p:nvCxnSpPr>
          <p:spPr>
            <a:xfrm flipH="1" rot="10800000">
              <a:off x="9376989" y="550581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074" name="Google Shape;3074;p78"/>
            <p:cNvCxnSpPr/>
            <p:nvPr/>
          </p:nvCxnSpPr>
          <p:spPr>
            <a:xfrm flipH="1" rot="10800000">
              <a:off x="9445574" y="5670306"/>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075" name="Google Shape;3075;p78"/>
            <p:cNvCxnSpPr/>
            <p:nvPr/>
          </p:nvCxnSpPr>
          <p:spPr>
            <a:xfrm flipH="1" rot="10800000">
              <a:off x="9528772" y="5811344"/>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5"/>
                                        </p:tgtEl>
                                        <p:attrNameLst>
                                          <p:attrName>style.visibility</p:attrName>
                                        </p:attrNameLst>
                                      </p:cBhvr>
                                      <p:to>
                                        <p:strVal val="visible"/>
                                      </p:to>
                                    </p:set>
                                    <p:animEffect filter="fade" transition="in">
                                      <p:cBhvr>
                                        <p:cTn dur="1000"/>
                                        <p:tgtEl>
                                          <p:spTgt spid="30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40"/>
                                        </p:tgtEl>
                                        <p:attrNameLst>
                                          <p:attrName>style.visibility</p:attrName>
                                        </p:attrNameLst>
                                      </p:cBhvr>
                                      <p:to>
                                        <p:strVal val="visible"/>
                                      </p:to>
                                    </p:set>
                                    <p:animEffect filter="fade" transition="in">
                                      <p:cBhvr>
                                        <p:cTn dur="500"/>
                                        <p:tgtEl>
                                          <p:spTgt spid="3040"/>
                                        </p:tgtEl>
                                      </p:cBhvr>
                                    </p:animEffect>
                                  </p:childTnLst>
                                </p:cTn>
                              </p:par>
                              <p:par>
                                <p:cTn fill="hold" nodeType="withEffect" presetClass="entr" presetID="10" presetSubtype="0">
                                  <p:stCondLst>
                                    <p:cond delay="0"/>
                                  </p:stCondLst>
                                  <p:childTnLst>
                                    <p:set>
                                      <p:cBhvr>
                                        <p:cTn dur="1" fill="hold">
                                          <p:stCondLst>
                                            <p:cond delay="0"/>
                                          </p:stCondLst>
                                        </p:cTn>
                                        <p:tgtEl>
                                          <p:spTgt spid="3039"/>
                                        </p:tgtEl>
                                        <p:attrNameLst>
                                          <p:attrName>style.visibility</p:attrName>
                                        </p:attrNameLst>
                                      </p:cBhvr>
                                      <p:to>
                                        <p:strVal val="visible"/>
                                      </p:to>
                                    </p:set>
                                    <p:animEffect filter="fade" transition="in">
                                      <p:cBhvr>
                                        <p:cTn dur="500"/>
                                        <p:tgtEl>
                                          <p:spTgt spid="3039"/>
                                        </p:tgtEl>
                                      </p:cBhvr>
                                    </p:animEffect>
                                  </p:childTnLst>
                                </p:cTn>
                              </p:par>
                              <p:par>
                                <p:cTn fill="hold" nodeType="withEffect" presetClass="entr" presetID="10" presetSubtype="0">
                                  <p:stCondLst>
                                    <p:cond delay="0"/>
                                  </p:stCondLst>
                                  <p:childTnLst>
                                    <p:set>
                                      <p:cBhvr>
                                        <p:cTn dur="1" fill="hold">
                                          <p:stCondLst>
                                            <p:cond delay="0"/>
                                          </p:stCondLst>
                                        </p:cTn>
                                        <p:tgtEl>
                                          <p:spTgt spid="3027"/>
                                        </p:tgtEl>
                                        <p:attrNameLst>
                                          <p:attrName>style.visibility</p:attrName>
                                        </p:attrNameLst>
                                      </p:cBhvr>
                                      <p:to>
                                        <p:strVal val="visible"/>
                                      </p:to>
                                    </p:set>
                                    <p:animEffect filter="fade" transition="in">
                                      <p:cBhvr>
                                        <p:cTn dur="500"/>
                                        <p:tgtEl>
                                          <p:spTgt spid="3027"/>
                                        </p:tgtEl>
                                      </p:cBhvr>
                                    </p:animEffect>
                                  </p:childTnLst>
                                </p:cTn>
                              </p:par>
                              <p:par>
                                <p:cTn fill="hold" nodeType="withEffect" presetClass="entr" presetID="10" presetSubtype="0">
                                  <p:stCondLst>
                                    <p:cond delay="0"/>
                                  </p:stCondLst>
                                  <p:childTnLst>
                                    <p:set>
                                      <p:cBhvr>
                                        <p:cTn dur="1" fill="hold">
                                          <p:stCondLst>
                                            <p:cond delay="0"/>
                                          </p:stCondLst>
                                        </p:cTn>
                                        <p:tgtEl>
                                          <p:spTgt spid="3030"/>
                                        </p:tgtEl>
                                        <p:attrNameLst>
                                          <p:attrName>style.visibility</p:attrName>
                                        </p:attrNameLst>
                                      </p:cBhvr>
                                      <p:to>
                                        <p:strVal val="visible"/>
                                      </p:to>
                                    </p:set>
                                    <p:animEffect filter="fade" transition="in">
                                      <p:cBhvr>
                                        <p:cTn dur="500"/>
                                        <p:tgtEl>
                                          <p:spTgt spid="30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1"/>
                                        </p:tgtEl>
                                        <p:attrNameLst>
                                          <p:attrName>style.visibility</p:attrName>
                                        </p:attrNameLst>
                                      </p:cBhvr>
                                      <p:to>
                                        <p:strVal val="visible"/>
                                      </p:to>
                                    </p:set>
                                    <p:animEffect filter="fade" transition="in">
                                      <p:cBhvr>
                                        <p:cTn dur="500"/>
                                        <p:tgtEl>
                                          <p:spTgt spid="30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52"/>
                                        </p:tgtEl>
                                        <p:attrNameLst>
                                          <p:attrName>style.visibility</p:attrName>
                                        </p:attrNameLst>
                                      </p:cBhvr>
                                      <p:to>
                                        <p:strVal val="visible"/>
                                      </p:to>
                                    </p:set>
                                    <p:animEffect filter="fade" transition="in">
                                      <p:cBhvr>
                                        <p:cTn dur="500"/>
                                        <p:tgtEl>
                                          <p:spTgt spid="3052"/>
                                        </p:tgtEl>
                                      </p:cBhvr>
                                    </p:animEffect>
                                  </p:childTnLst>
                                </p:cTn>
                              </p:par>
                              <p:par>
                                <p:cTn fill="hold" nodeType="withEffect" presetClass="entr" presetID="10" presetSubtype="0">
                                  <p:stCondLst>
                                    <p:cond delay="0"/>
                                  </p:stCondLst>
                                  <p:childTnLst>
                                    <p:set>
                                      <p:cBhvr>
                                        <p:cTn dur="1" fill="hold">
                                          <p:stCondLst>
                                            <p:cond delay="0"/>
                                          </p:stCondLst>
                                        </p:cTn>
                                        <p:tgtEl>
                                          <p:spTgt spid="3066"/>
                                        </p:tgtEl>
                                        <p:attrNameLst>
                                          <p:attrName>style.visibility</p:attrName>
                                        </p:attrNameLst>
                                      </p:cBhvr>
                                      <p:to>
                                        <p:strVal val="visible"/>
                                      </p:to>
                                    </p:set>
                                    <p:animEffect filter="fade" transition="in">
                                      <p:cBhvr>
                                        <p:cTn dur="500"/>
                                        <p:tgtEl>
                                          <p:spTgt spid="3066"/>
                                        </p:tgtEl>
                                      </p:cBhvr>
                                    </p:animEffect>
                                  </p:childTnLst>
                                </p:cTn>
                              </p:par>
                              <p:par>
                                <p:cTn fill="hold" nodeType="withEffect" presetClass="entr" presetID="10" presetSubtype="0">
                                  <p:stCondLst>
                                    <p:cond delay="0"/>
                                  </p:stCondLst>
                                  <p:childTnLst>
                                    <p:set>
                                      <p:cBhvr>
                                        <p:cTn dur="1" fill="hold">
                                          <p:stCondLst>
                                            <p:cond delay="0"/>
                                          </p:stCondLst>
                                        </p:cTn>
                                        <p:tgtEl>
                                          <p:spTgt spid="3046"/>
                                        </p:tgtEl>
                                        <p:attrNameLst>
                                          <p:attrName>style.visibility</p:attrName>
                                        </p:attrNameLst>
                                      </p:cBhvr>
                                      <p:to>
                                        <p:strVal val="visible"/>
                                      </p:to>
                                    </p:set>
                                    <p:animEffect filter="fade" transition="in">
                                      <p:cBhvr>
                                        <p:cTn dur="1000"/>
                                        <p:tgtEl>
                                          <p:spTgt spid="304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41"/>
                                        </p:tgtEl>
                                        <p:attrNameLst>
                                          <p:attrName>style.visibility</p:attrName>
                                        </p:attrNameLst>
                                      </p:cBhvr>
                                      <p:to>
                                        <p:strVal val="visible"/>
                                      </p:to>
                                    </p:set>
                                    <p:animEffect filter="fade" transition="in">
                                      <p:cBhvr>
                                        <p:cTn dur="500"/>
                                        <p:tgtEl>
                                          <p:spTgt spid="3041"/>
                                        </p:tgtEl>
                                      </p:cBhvr>
                                    </p:animEffect>
                                  </p:childTnLst>
                                </p:cTn>
                              </p:par>
                              <p:par>
                                <p:cTn fill="hold" nodeType="withEffect" presetClass="entr" presetID="10" presetSubtype="0">
                                  <p:stCondLst>
                                    <p:cond delay="0"/>
                                  </p:stCondLst>
                                  <p:childTnLst>
                                    <p:set>
                                      <p:cBhvr>
                                        <p:cTn dur="1" fill="hold">
                                          <p:stCondLst>
                                            <p:cond delay="0"/>
                                          </p:stCondLst>
                                        </p:cTn>
                                        <p:tgtEl>
                                          <p:spTgt spid="3033"/>
                                        </p:tgtEl>
                                        <p:attrNameLst>
                                          <p:attrName>style.visibility</p:attrName>
                                        </p:attrNameLst>
                                      </p:cBhvr>
                                      <p:to>
                                        <p:strVal val="visible"/>
                                      </p:to>
                                    </p:set>
                                    <p:animEffect filter="fade" transition="in">
                                      <p:cBhvr>
                                        <p:cTn dur="500"/>
                                        <p:tgtEl>
                                          <p:spTgt spid="3033"/>
                                        </p:tgtEl>
                                      </p:cBhvr>
                                    </p:animEffect>
                                  </p:childTnLst>
                                </p:cTn>
                              </p:par>
                              <p:par>
                                <p:cTn fill="hold" nodeType="withEffect" presetClass="entr" presetID="10" presetSubtype="0">
                                  <p:stCondLst>
                                    <p:cond delay="0"/>
                                  </p:stCondLst>
                                  <p:childTnLst>
                                    <p:set>
                                      <p:cBhvr>
                                        <p:cTn dur="1" fill="hold">
                                          <p:stCondLst>
                                            <p:cond delay="0"/>
                                          </p:stCondLst>
                                        </p:cTn>
                                        <p:tgtEl>
                                          <p:spTgt spid="3047"/>
                                        </p:tgtEl>
                                        <p:attrNameLst>
                                          <p:attrName>style.visibility</p:attrName>
                                        </p:attrNameLst>
                                      </p:cBhvr>
                                      <p:to>
                                        <p:strVal val="visible"/>
                                      </p:to>
                                    </p:set>
                                    <p:animEffect filter="fade" transition="in">
                                      <p:cBhvr>
                                        <p:cTn dur="500"/>
                                        <p:tgtEl>
                                          <p:spTgt spid="3047"/>
                                        </p:tgtEl>
                                      </p:cBhvr>
                                    </p:animEffect>
                                  </p:childTnLst>
                                </p:cTn>
                              </p:par>
                              <p:par>
                                <p:cTn fill="hold" nodeType="withEffect" presetClass="entr" presetID="10" presetSubtype="0">
                                  <p:stCondLst>
                                    <p:cond delay="0"/>
                                  </p:stCondLst>
                                  <p:childTnLst>
                                    <p:set>
                                      <p:cBhvr>
                                        <p:cTn dur="1" fill="hold">
                                          <p:stCondLst>
                                            <p:cond delay="0"/>
                                          </p:stCondLst>
                                        </p:cTn>
                                        <p:tgtEl>
                                          <p:spTgt spid="3049"/>
                                        </p:tgtEl>
                                        <p:attrNameLst>
                                          <p:attrName>style.visibility</p:attrName>
                                        </p:attrNameLst>
                                      </p:cBhvr>
                                      <p:to>
                                        <p:strVal val="visible"/>
                                      </p:to>
                                    </p:set>
                                    <p:animEffect filter="fade" transition="in">
                                      <p:cBhvr>
                                        <p:cTn dur="500"/>
                                        <p:tgtEl>
                                          <p:spTgt spid="3049"/>
                                        </p:tgtEl>
                                      </p:cBhvr>
                                    </p:animEffect>
                                  </p:childTnLst>
                                </p:cTn>
                              </p:par>
                              <p:par>
                                <p:cTn fill="hold" nodeType="withEffect" presetClass="entr" presetID="10" presetSubtype="0">
                                  <p:stCondLst>
                                    <p:cond delay="0"/>
                                  </p:stCondLst>
                                  <p:childTnLst>
                                    <p:set>
                                      <p:cBhvr>
                                        <p:cTn dur="1" fill="hold">
                                          <p:stCondLst>
                                            <p:cond delay="0"/>
                                          </p:stCondLst>
                                        </p:cTn>
                                        <p:tgtEl>
                                          <p:spTgt spid="3048"/>
                                        </p:tgtEl>
                                        <p:attrNameLst>
                                          <p:attrName>style.visibility</p:attrName>
                                        </p:attrNameLst>
                                      </p:cBhvr>
                                      <p:to>
                                        <p:strVal val="visible"/>
                                      </p:to>
                                    </p:set>
                                    <p:animEffect filter="fade" transition="in">
                                      <p:cBhvr>
                                        <p:cTn dur="500"/>
                                        <p:tgtEl>
                                          <p:spTgt spid="30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36"/>
                                        </p:tgtEl>
                                        <p:attrNameLst>
                                          <p:attrName>style.visibility</p:attrName>
                                        </p:attrNameLst>
                                      </p:cBhvr>
                                      <p:to>
                                        <p:strVal val="visible"/>
                                      </p:to>
                                    </p:set>
                                    <p:animEffect filter="fade" transition="in">
                                      <p:cBhvr>
                                        <p:cTn dur="500"/>
                                        <p:tgtEl>
                                          <p:spTgt spid="30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6"/>
                                        </p:tgtEl>
                                        <p:attrNameLst>
                                          <p:attrName>style.visibility</p:attrName>
                                        </p:attrNameLst>
                                      </p:cBhvr>
                                      <p:to>
                                        <p:strVal val="visible"/>
                                      </p:to>
                                    </p:set>
                                    <p:animEffect filter="fade" transition="in">
                                      <p:cBhvr>
                                        <p:cTn dur="1000"/>
                                        <p:tgtEl>
                                          <p:spTgt spid="30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51"/>
                                        </p:tgtEl>
                                        <p:attrNameLst>
                                          <p:attrName>style.visibility</p:attrName>
                                        </p:attrNameLst>
                                      </p:cBhvr>
                                      <p:to>
                                        <p:strVal val="visible"/>
                                      </p:to>
                                    </p:set>
                                    <p:animEffect filter="fade" transition="in">
                                      <p:cBhvr>
                                        <p:cTn dur="1000"/>
                                        <p:tgtEl>
                                          <p:spTgt spid="3051"/>
                                        </p:tgtEl>
                                      </p:cBhvr>
                                    </p:animEffect>
                                  </p:childTnLst>
                                </p:cTn>
                              </p:par>
                              <p:par>
                                <p:cTn fill="hold" nodeType="withEffect" presetClass="exit" presetID="10" presetSubtype="0">
                                  <p:stCondLst>
                                    <p:cond delay="0"/>
                                  </p:stCondLst>
                                  <p:childTnLst>
                                    <p:animEffect filter="fade" transition="out">
                                      <p:cBhvr>
                                        <p:cTn dur="500"/>
                                        <p:tgtEl>
                                          <p:spTgt spid="3049"/>
                                        </p:tgtEl>
                                      </p:cBhvr>
                                    </p:animEffect>
                                    <p:set>
                                      <p:cBhvr>
                                        <p:cTn dur="1" fill="hold">
                                          <p:stCondLst>
                                            <p:cond delay="500"/>
                                          </p:stCondLst>
                                        </p:cTn>
                                        <p:tgtEl>
                                          <p:spTgt spid="3049"/>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58"/>
                                        </p:tgtEl>
                                        <p:attrNameLst>
                                          <p:attrName>style.visibility</p:attrName>
                                        </p:attrNameLst>
                                      </p:cBhvr>
                                      <p:to>
                                        <p:strVal val="visible"/>
                                      </p:to>
                                    </p:set>
                                    <p:animEffect filter="fade" transition="in">
                                      <p:cBhvr>
                                        <p:cTn dur="500"/>
                                        <p:tgtEl>
                                          <p:spTgt spid="305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050"/>
                                        </p:tgtEl>
                                        <p:attrNameLst>
                                          <p:attrName>style.visibility</p:attrName>
                                        </p:attrNameLst>
                                      </p:cBhvr>
                                      <p:to>
                                        <p:strVal val="visible"/>
                                      </p:to>
                                    </p:set>
                                    <p:animEffect filter="fade" transition="in">
                                      <p:cBhvr>
                                        <p:cTn dur="1000"/>
                                        <p:tgtEl>
                                          <p:spTgt spid="3050"/>
                                        </p:tgtEl>
                                      </p:cBhvr>
                                    </p:animEffect>
                                  </p:childTnLst>
                                </p:cTn>
                              </p:par>
                              <p:par>
                                <p:cTn fill="hold" nodeType="withEffect" presetClass="exit" presetID="10" presetSubtype="0">
                                  <p:stCondLst>
                                    <p:cond delay="0"/>
                                  </p:stCondLst>
                                  <p:childTnLst>
                                    <p:animEffect filter="fade" transition="out">
                                      <p:cBhvr>
                                        <p:cTn dur="500"/>
                                        <p:tgtEl>
                                          <p:spTgt spid="3047"/>
                                        </p:tgtEl>
                                      </p:cBhvr>
                                    </p:animEffect>
                                    <p:set>
                                      <p:cBhvr>
                                        <p:cTn dur="1" fill="hold">
                                          <p:stCondLst>
                                            <p:cond delay="500"/>
                                          </p:stCondLst>
                                        </p:cTn>
                                        <p:tgtEl>
                                          <p:spTgt spid="304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070"/>
                                        </p:tgtEl>
                                        <p:attrNameLst>
                                          <p:attrName>style.visibility</p:attrName>
                                        </p:attrNameLst>
                                      </p:cBhvr>
                                      <p:to>
                                        <p:strVal val="visible"/>
                                      </p:to>
                                    </p:set>
                                    <p:animEffect filter="fade" transition="in">
                                      <p:cBhvr>
                                        <p:cTn dur="1000"/>
                                        <p:tgtEl>
                                          <p:spTgt spid="3070"/>
                                        </p:tgtEl>
                                      </p:cBhvr>
                                    </p:animEffect>
                                  </p:childTnLst>
                                </p:cTn>
                              </p:par>
                              <p:par>
                                <p:cTn fill="hold" nodeType="withEffect" presetClass="exit" presetID="10" presetSubtype="0">
                                  <p:stCondLst>
                                    <p:cond delay="0"/>
                                  </p:stCondLst>
                                  <p:childTnLst>
                                    <p:animEffect filter="fade" transition="out">
                                      <p:cBhvr>
                                        <p:cTn dur="500"/>
                                        <p:tgtEl>
                                          <p:spTgt spid="3061"/>
                                        </p:tgtEl>
                                      </p:cBhvr>
                                    </p:animEffect>
                                    <p:set>
                                      <p:cBhvr>
                                        <p:cTn dur="1" fill="hold">
                                          <p:stCondLst>
                                            <p:cond delay="500"/>
                                          </p:stCondLst>
                                        </p:cTn>
                                        <p:tgtEl>
                                          <p:spTgt spid="3061"/>
                                        </p:tgtEl>
                                        <p:attrNameLst>
                                          <p:attrName>style.visibility</p:attrName>
                                        </p:attrNameLst>
                                      </p:cBhvr>
                                      <p:to>
                                        <p:strVal val="hidden"/>
                                      </p:to>
                                    </p:se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067"/>
                                        </p:tgtEl>
                                        <p:attrNameLst>
                                          <p:attrName>style.visibility</p:attrName>
                                        </p:attrNameLst>
                                      </p:cBhvr>
                                      <p:to>
                                        <p:strVal val="visible"/>
                                      </p:to>
                                    </p:set>
                                    <p:animEffect filter="fade" transition="in">
                                      <p:cBhvr>
                                        <p:cTn dur="500"/>
                                        <p:tgtEl>
                                          <p:spTgt spid="3067"/>
                                        </p:tgtEl>
                                      </p:cBhvr>
                                    </p:animEffect>
                                  </p:childTnLst>
                                </p:cTn>
                              </p:par>
                              <p:par>
                                <p:cTn fill="hold" nodeType="withEffect" presetClass="entr" presetID="10" presetSubtype="0">
                                  <p:stCondLst>
                                    <p:cond delay="0"/>
                                  </p:stCondLst>
                                  <p:childTnLst>
                                    <p:set>
                                      <p:cBhvr>
                                        <p:cTn dur="1" fill="hold">
                                          <p:stCondLst>
                                            <p:cond delay="0"/>
                                          </p:stCondLst>
                                        </p:cTn>
                                        <p:tgtEl>
                                          <p:spTgt spid="3018"/>
                                        </p:tgtEl>
                                        <p:attrNameLst>
                                          <p:attrName>style.visibility</p:attrName>
                                        </p:attrNameLst>
                                      </p:cBhvr>
                                      <p:to>
                                        <p:strVal val="visible"/>
                                      </p:to>
                                    </p:set>
                                    <p:animEffect filter="fade" transition="in">
                                      <p:cBhvr>
                                        <p:cTn dur="1000"/>
                                        <p:tgtEl>
                                          <p:spTgt spid="3018"/>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042"/>
                                        </p:tgtEl>
                                        <p:attrNameLst>
                                          <p:attrName>style.visibility</p:attrName>
                                        </p:attrNameLst>
                                      </p:cBhvr>
                                      <p:to>
                                        <p:strVal val="visible"/>
                                      </p:to>
                                    </p:set>
                                    <p:animEffect filter="fade" transition="in">
                                      <p:cBhvr>
                                        <p:cTn dur="500"/>
                                        <p:tgtEl>
                                          <p:spTgt spid="3042"/>
                                        </p:tgtEl>
                                      </p:cBhvr>
                                    </p:animEffect>
                                  </p:childTnLst>
                                </p:cTn>
                              </p:par>
                              <p:par>
                                <p:cTn fill="hold" nodeType="withEffect" presetClass="exit" presetID="10" presetSubtype="0">
                                  <p:stCondLst>
                                    <p:cond delay="0"/>
                                  </p:stCondLst>
                                  <p:childTnLst>
                                    <p:animEffect filter="fade" transition="out">
                                      <p:cBhvr>
                                        <p:cTn dur="500"/>
                                        <p:tgtEl>
                                          <p:spTgt spid="3021"/>
                                        </p:tgtEl>
                                      </p:cBhvr>
                                    </p:animEffect>
                                    <p:set>
                                      <p:cBhvr>
                                        <p:cTn dur="1" fill="hold">
                                          <p:stCondLst>
                                            <p:cond delay="500"/>
                                          </p:stCondLst>
                                        </p:cTn>
                                        <p:tgtEl>
                                          <p:spTgt spid="302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80" name="Shape 3080"/>
        <p:cNvGrpSpPr/>
        <p:nvPr/>
      </p:nvGrpSpPr>
      <p:grpSpPr>
        <a:xfrm>
          <a:off x="0" y="0"/>
          <a:ext cx="0" cy="0"/>
          <a:chOff x="0" y="0"/>
          <a:chExt cx="0" cy="0"/>
        </a:xfrm>
      </p:grpSpPr>
      <p:sp>
        <p:nvSpPr>
          <p:cNvPr id="3081" name="Google Shape;3081;p79"/>
          <p:cNvSpPr txBox="1"/>
          <p:nvPr>
            <p:ph idx="1" type="body"/>
          </p:nvPr>
        </p:nvSpPr>
        <p:spPr>
          <a:xfrm>
            <a:off x="695325" y="406371"/>
            <a:ext cx="6862887"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solidFill>
                  <a:schemeClr val="lt2"/>
                </a:solidFill>
              </a:rPr>
              <a:t>Un soleil, une Terre et… plus d’effet de serre</a:t>
            </a:r>
            <a:endParaRPr/>
          </a:p>
        </p:txBody>
      </p:sp>
      <p:sp>
        <p:nvSpPr>
          <p:cNvPr id="3082" name="Google Shape;3082;p7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083" name="Google Shape;3083;p7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pic>
        <p:nvPicPr>
          <p:cNvPr id="3084" name="Google Shape;3084;p79"/>
          <p:cNvPicPr preferRelativeResize="0"/>
          <p:nvPr/>
        </p:nvPicPr>
        <p:blipFill rotWithShape="1">
          <a:blip r:embed="rId3">
            <a:alphaModFix/>
          </a:blip>
          <a:srcRect b="0" l="0" r="0" t="41084"/>
          <a:stretch/>
        </p:blipFill>
        <p:spPr>
          <a:xfrm>
            <a:off x="1242945" y="2449281"/>
            <a:ext cx="9699501" cy="4040417"/>
          </a:xfrm>
          <a:prstGeom prst="rect">
            <a:avLst/>
          </a:prstGeom>
          <a:noFill/>
          <a:ln>
            <a:noFill/>
          </a:ln>
        </p:spPr>
      </p:pic>
      <p:pic>
        <p:nvPicPr>
          <p:cNvPr id="3085" name="Google Shape;3085;p79"/>
          <p:cNvPicPr preferRelativeResize="0"/>
          <p:nvPr/>
        </p:nvPicPr>
        <p:blipFill rotWithShape="1">
          <a:blip r:embed="rId4">
            <a:alphaModFix/>
          </a:blip>
          <a:srcRect b="0" l="0" r="0" t="0"/>
          <a:stretch/>
        </p:blipFill>
        <p:spPr>
          <a:xfrm>
            <a:off x="1150437" y="2055131"/>
            <a:ext cx="10274522" cy="4417820"/>
          </a:xfrm>
          <a:prstGeom prst="rect">
            <a:avLst/>
          </a:prstGeom>
          <a:noFill/>
          <a:ln>
            <a:noFill/>
          </a:ln>
        </p:spPr>
      </p:pic>
      <p:pic>
        <p:nvPicPr>
          <p:cNvPr id="3086" name="Google Shape;3086;p79"/>
          <p:cNvPicPr preferRelativeResize="0"/>
          <p:nvPr/>
        </p:nvPicPr>
        <p:blipFill rotWithShape="1">
          <a:blip r:embed="rId5">
            <a:alphaModFix/>
          </a:blip>
          <a:srcRect b="0" l="7076" r="7076" t="61821"/>
          <a:stretch/>
        </p:blipFill>
        <p:spPr>
          <a:xfrm>
            <a:off x="1997000" y="3872526"/>
            <a:ext cx="8340638" cy="2617175"/>
          </a:xfrm>
          <a:prstGeom prst="rect">
            <a:avLst/>
          </a:prstGeom>
          <a:noFill/>
          <a:ln>
            <a:noFill/>
          </a:ln>
        </p:spPr>
      </p:pic>
      <p:pic>
        <p:nvPicPr>
          <p:cNvPr id="3087" name="Google Shape;3087;p79"/>
          <p:cNvPicPr preferRelativeResize="0"/>
          <p:nvPr/>
        </p:nvPicPr>
        <p:blipFill rotWithShape="1">
          <a:blip r:embed="rId6">
            <a:alphaModFix/>
          </a:blip>
          <a:srcRect b="65128" l="71957" r="5435" t="5225"/>
          <a:stretch/>
        </p:blipFill>
        <p:spPr>
          <a:xfrm>
            <a:off x="8312267" y="0"/>
            <a:ext cx="2193089" cy="2032927"/>
          </a:xfrm>
          <a:prstGeom prst="rect">
            <a:avLst/>
          </a:prstGeom>
          <a:noFill/>
          <a:ln>
            <a:noFill/>
          </a:ln>
        </p:spPr>
      </p:pic>
      <p:grpSp>
        <p:nvGrpSpPr>
          <p:cNvPr id="3088" name="Google Shape;3088;p79"/>
          <p:cNvGrpSpPr/>
          <p:nvPr/>
        </p:nvGrpSpPr>
        <p:grpSpPr>
          <a:xfrm>
            <a:off x="5548411" y="5330467"/>
            <a:ext cx="1598931" cy="966688"/>
            <a:chOff x="2881411" y="5330467"/>
            <a:chExt cx="1598931" cy="966688"/>
          </a:xfrm>
        </p:grpSpPr>
        <p:sp>
          <p:nvSpPr>
            <p:cNvPr id="3089" name="Google Shape;3089;p79"/>
            <p:cNvSpPr/>
            <p:nvPr/>
          </p:nvSpPr>
          <p:spPr>
            <a:xfrm>
              <a:off x="288141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090" name="Google Shape;3090;p79"/>
            <p:cNvPicPr preferRelativeResize="0"/>
            <p:nvPr/>
          </p:nvPicPr>
          <p:blipFill rotWithShape="1">
            <a:blip r:embed="rId7">
              <a:alphaModFix/>
            </a:blip>
            <a:srcRect b="0" l="0" r="0" t="0"/>
            <a:stretch/>
          </p:blipFill>
          <p:spPr>
            <a:xfrm>
              <a:off x="3056543" y="5486491"/>
              <a:ext cx="332821" cy="654639"/>
            </a:xfrm>
            <a:prstGeom prst="rect">
              <a:avLst/>
            </a:prstGeom>
            <a:noFill/>
            <a:ln>
              <a:noFill/>
            </a:ln>
          </p:spPr>
        </p:pic>
        <p:sp>
          <p:nvSpPr>
            <p:cNvPr id="3091" name="Google Shape;3091;p79"/>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15°C</a:t>
              </a:r>
              <a:endParaRPr b="0" i="0" sz="1400" u="none" cap="none" strike="noStrike">
                <a:solidFill>
                  <a:srgbClr val="000000"/>
                </a:solidFill>
                <a:latin typeface="Arial"/>
                <a:ea typeface="Arial"/>
                <a:cs typeface="Arial"/>
                <a:sym typeface="Arial"/>
              </a:endParaRPr>
            </a:p>
          </p:txBody>
        </p:sp>
      </p:grpSp>
      <p:pic>
        <p:nvPicPr>
          <p:cNvPr id="3092" name="Google Shape;3092;p79"/>
          <p:cNvPicPr preferRelativeResize="0"/>
          <p:nvPr/>
        </p:nvPicPr>
        <p:blipFill rotWithShape="1">
          <a:blip r:embed="rId8">
            <a:alphaModFix/>
          </a:blip>
          <a:srcRect b="26954" l="64084" r="18526" t="33998"/>
          <a:stretch/>
        </p:blipFill>
        <p:spPr>
          <a:xfrm>
            <a:off x="7602964" y="1890780"/>
            <a:ext cx="1686832" cy="2677901"/>
          </a:xfrm>
          <a:prstGeom prst="rect">
            <a:avLst/>
          </a:prstGeom>
          <a:noFill/>
          <a:ln>
            <a:noFill/>
          </a:ln>
        </p:spPr>
      </p:pic>
      <p:pic>
        <p:nvPicPr>
          <p:cNvPr id="3093" name="Google Shape;3093;p79"/>
          <p:cNvPicPr preferRelativeResize="0"/>
          <p:nvPr/>
        </p:nvPicPr>
        <p:blipFill rotWithShape="1">
          <a:blip r:embed="rId9">
            <a:alphaModFix/>
          </a:blip>
          <a:srcRect b="-59665" l="1405" r="12923" t="45867"/>
          <a:stretch/>
        </p:blipFill>
        <p:spPr>
          <a:xfrm>
            <a:off x="1442771" y="2787303"/>
            <a:ext cx="8310829" cy="7804497"/>
          </a:xfrm>
          <a:prstGeom prst="flowChartInputOutput">
            <a:avLst/>
          </a:prstGeom>
          <a:noFill/>
          <a:ln>
            <a:noFill/>
          </a:ln>
        </p:spPr>
      </p:pic>
      <p:grpSp>
        <p:nvGrpSpPr>
          <p:cNvPr id="3094" name="Google Shape;3094;p79"/>
          <p:cNvGrpSpPr/>
          <p:nvPr/>
        </p:nvGrpSpPr>
        <p:grpSpPr>
          <a:xfrm>
            <a:off x="7379973" y="2317380"/>
            <a:ext cx="372714" cy="389128"/>
            <a:chOff x="8345282" y="2625768"/>
            <a:chExt cx="372714" cy="389128"/>
          </a:xfrm>
        </p:grpSpPr>
        <p:sp>
          <p:nvSpPr>
            <p:cNvPr id="3095" name="Google Shape;3095;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96" name="Google Shape;3096;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3097" name="Google Shape;3097;p79"/>
          <p:cNvGrpSpPr/>
          <p:nvPr/>
        </p:nvGrpSpPr>
        <p:grpSpPr>
          <a:xfrm>
            <a:off x="8644377" y="3983277"/>
            <a:ext cx="372714" cy="389128"/>
            <a:chOff x="8345282" y="2625768"/>
            <a:chExt cx="372714" cy="389128"/>
          </a:xfrm>
        </p:grpSpPr>
        <p:sp>
          <p:nvSpPr>
            <p:cNvPr id="3098" name="Google Shape;3098;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099" name="Google Shape;3099;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grpSp>
      <p:grpSp>
        <p:nvGrpSpPr>
          <p:cNvPr id="3100" name="Google Shape;3100;p79"/>
          <p:cNvGrpSpPr/>
          <p:nvPr/>
        </p:nvGrpSpPr>
        <p:grpSpPr>
          <a:xfrm>
            <a:off x="6433730" y="1792233"/>
            <a:ext cx="372714" cy="389128"/>
            <a:chOff x="8345282" y="2625768"/>
            <a:chExt cx="372714" cy="389128"/>
          </a:xfrm>
        </p:grpSpPr>
        <p:sp>
          <p:nvSpPr>
            <p:cNvPr id="3101" name="Google Shape;3101;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02" name="Google Shape;3102;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grpSp>
      <p:grpSp>
        <p:nvGrpSpPr>
          <p:cNvPr id="3103" name="Google Shape;3103;p79"/>
          <p:cNvGrpSpPr/>
          <p:nvPr/>
        </p:nvGrpSpPr>
        <p:grpSpPr>
          <a:xfrm>
            <a:off x="4958378" y="2094938"/>
            <a:ext cx="372714" cy="389128"/>
            <a:chOff x="8345282" y="2625768"/>
            <a:chExt cx="372714" cy="389128"/>
          </a:xfrm>
        </p:grpSpPr>
        <p:sp>
          <p:nvSpPr>
            <p:cNvPr id="3104" name="Google Shape;3104;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05" name="Google Shape;3105;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grpSp>
      <p:sp>
        <p:nvSpPr>
          <p:cNvPr id="3106" name="Google Shape;3106;p79"/>
          <p:cNvSpPr txBox="1"/>
          <p:nvPr/>
        </p:nvSpPr>
        <p:spPr>
          <a:xfrm>
            <a:off x="8979113" y="2360296"/>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3107" name="Google Shape;3107;p79"/>
          <p:cNvSpPr txBox="1"/>
          <p:nvPr/>
        </p:nvSpPr>
        <p:spPr>
          <a:xfrm>
            <a:off x="7225297" y="1748295"/>
            <a:ext cx="16156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Réflexion</a:t>
            </a:r>
            <a:endParaRPr b="0" i="0" sz="1800" u="none" cap="none" strike="noStrike">
              <a:solidFill>
                <a:srgbClr val="FFC515"/>
              </a:solidFill>
              <a:latin typeface="Arial"/>
              <a:ea typeface="Arial"/>
              <a:cs typeface="Arial"/>
              <a:sym typeface="Arial"/>
            </a:endParaRPr>
          </a:p>
        </p:txBody>
      </p:sp>
      <p:sp>
        <p:nvSpPr>
          <p:cNvPr id="3108" name="Google Shape;3108;p79"/>
          <p:cNvSpPr txBox="1"/>
          <p:nvPr/>
        </p:nvSpPr>
        <p:spPr>
          <a:xfrm>
            <a:off x="5550813" y="987427"/>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grpSp>
        <p:nvGrpSpPr>
          <p:cNvPr id="3109" name="Google Shape;3109;p79"/>
          <p:cNvGrpSpPr/>
          <p:nvPr/>
        </p:nvGrpSpPr>
        <p:grpSpPr>
          <a:xfrm>
            <a:off x="5548411" y="5337760"/>
            <a:ext cx="1670647" cy="966688"/>
            <a:chOff x="9464060" y="3493241"/>
            <a:chExt cx="1670647" cy="966688"/>
          </a:xfrm>
        </p:grpSpPr>
        <p:sp>
          <p:nvSpPr>
            <p:cNvPr id="3110" name="Google Shape;3110;p79"/>
            <p:cNvSpPr/>
            <p:nvPr/>
          </p:nvSpPr>
          <p:spPr>
            <a:xfrm>
              <a:off x="9464060" y="3493241"/>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111" name="Google Shape;3111;p79"/>
            <p:cNvPicPr preferRelativeResize="0"/>
            <p:nvPr/>
          </p:nvPicPr>
          <p:blipFill rotWithShape="1">
            <a:blip r:embed="rId7">
              <a:alphaModFix/>
            </a:blip>
            <a:srcRect b="0" l="0" r="0" t="0"/>
            <a:stretch/>
          </p:blipFill>
          <p:spPr>
            <a:xfrm>
              <a:off x="9639192" y="3649265"/>
              <a:ext cx="332821" cy="654639"/>
            </a:xfrm>
            <a:prstGeom prst="rect">
              <a:avLst/>
            </a:prstGeom>
            <a:noFill/>
            <a:ln>
              <a:noFill/>
            </a:ln>
          </p:spPr>
        </p:pic>
        <p:sp>
          <p:nvSpPr>
            <p:cNvPr id="3112" name="Google Shape;3112;p79"/>
            <p:cNvSpPr txBox="1"/>
            <p:nvPr/>
          </p:nvSpPr>
          <p:spPr>
            <a:xfrm>
              <a:off x="10043896" y="3770869"/>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°C</a:t>
              </a:r>
              <a:endParaRPr b="0" i="0" sz="1400" u="none" cap="none" strike="noStrike">
                <a:solidFill>
                  <a:srgbClr val="000000"/>
                </a:solidFill>
                <a:latin typeface="Arial"/>
                <a:ea typeface="Arial"/>
                <a:cs typeface="Arial"/>
                <a:sym typeface="Arial"/>
              </a:endParaRPr>
            </a:p>
          </p:txBody>
        </p:sp>
      </p:grpSp>
      <p:sp>
        <p:nvSpPr>
          <p:cNvPr id="3113" name="Google Shape;3113;p79"/>
          <p:cNvSpPr/>
          <p:nvPr/>
        </p:nvSpPr>
        <p:spPr>
          <a:xfrm rot="-10625578">
            <a:off x="6217697" y="2261057"/>
            <a:ext cx="697094" cy="1743346"/>
          </a:xfrm>
          <a:prstGeom prst="downArrow">
            <a:avLst>
              <a:gd fmla="val 50000" name="adj1"/>
              <a:gd fmla="val 62297"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4" name="Google Shape;3114;p79"/>
          <p:cNvSpPr/>
          <p:nvPr/>
        </p:nvSpPr>
        <p:spPr>
          <a:xfrm rot="-5914997">
            <a:off x="5402747" y="3624532"/>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5" name="Google Shape;3115;p79"/>
          <p:cNvSpPr/>
          <p:nvPr/>
        </p:nvSpPr>
        <p:spPr>
          <a:xfrm rot="4769354">
            <a:off x="5091212" y="3698946"/>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6" name="Google Shape;3116;p79"/>
          <p:cNvSpPr/>
          <p:nvPr/>
        </p:nvSpPr>
        <p:spPr>
          <a:xfrm rot="-5894286">
            <a:off x="5466861" y="3529922"/>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17" name="Google Shape;3117;p79"/>
          <p:cNvSpPr/>
          <p:nvPr/>
        </p:nvSpPr>
        <p:spPr>
          <a:xfrm rot="4761552">
            <a:off x="5043918" y="3612130"/>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3118" name="Google Shape;3118;p79"/>
          <p:cNvGrpSpPr/>
          <p:nvPr/>
        </p:nvGrpSpPr>
        <p:grpSpPr>
          <a:xfrm>
            <a:off x="10278039" y="5819720"/>
            <a:ext cx="372714" cy="389128"/>
            <a:chOff x="8345282" y="2625768"/>
            <a:chExt cx="372714" cy="389128"/>
          </a:xfrm>
        </p:grpSpPr>
        <p:sp>
          <p:nvSpPr>
            <p:cNvPr id="3119" name="Google Shape;3119;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20" name="Google Shape;3120;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grpSp>
      <p:grpSp>
        <p:nvGrpSpPr>
          <p:cNvPr id="3121" name="Google Shape;3121;p79"/>
          <p:cNvGrpSpPr/>
          <p:nvPr/>
        </p:nvGrpSpPr>
        <p:grpSpPr>
          <a:xfrm>
            <a:off x="10602236" y="842932"/>
            <a:ext cx="372714" cy="389128"/>
            <a:chOff x="8345282" y="2625768"/>
            <a:chExt cx="372714" cy="389128"/>
          </a:xfrm>
        </p:grpSpPr>
        <p:sp>
          <p:nvSpPr>
            <p:cNvPr id="3122" name="Google Shape;3122;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23" name="Google Shape;3123;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0</a:t>
              </a:r>
              <a:endParaRPr b="1" i="0" sz="2000" u="none" cap="none" strike="noStrike">
                <a:solidFill>
                  <a:srgbClr val="FFFFFF"/>
                </a:solidFill>
                <a:latin typeface="Calibri"/>
                <a:ea typeface="Calibri"/>
                <a:cs typeface="Calibri"/>
                <a:sym typeface="Calibri"/>
              </a:endParaRPr>
            </a:p>
          </p:txBody>
        </p:sp>
      </p:grpSp>
      <p:grpSp>
        <p:nvGrpSpPr>
          <p:cNvPr id="3124" name="Google Shape;3124;p79"/>
          <p:cNvGrpSpPr/>
          <p:nvPr/>
        </p:nvGrpSpPr>
        <p:grpSpPr>
          <a:xfrm>
            <a:off x="4610213" y="3571967"/>
            <a:ext cx="372714" cy="389128"/>
            <a:chOff x="8345282" y="2625768"/>
            <a:chExt cx="372714" cy="389128"/>
          </a:xfrm>
        </p:grpSpPr>
        <p:sp>
          <p:nvSpPr>
            <p:cNvPr id="3125" name="Google Shape;3125;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26" name="Google Shape;3126;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6</a:t>
              </a:r>
              <a:endParaRPr b="1" i="0" sz="2000" u="none" cap="none" strike="noStrike">
                <a:solidFill>
                  <a:srgbClr val="FFFFFF"/>
                </a:solidFill>
                <a:latin typeface="Calibri"/>
                <a:ea typeface="Calibri"/>
                <a:cs typeface="Calibri"/>
                <a:sym typeface="Calibri"/>
              </a:endParaRPr>
            </a:p>
          </p:txBody>
        </p:sp>
      </p:grpSp>
      <p:grpSp>
        <p:nvGrpSpPr>
          <p:cNvPr id="3127" name="Google Shape;3127;p79"/>
          <p:cNvGrpSpPr/>
          <p:nvPr/>
        </p:nvGrpSpPr>
        <p:grpSpPr>
          <a:xfrm>
            <a:off x="9372970" y="5508499"/>
            <a:ext cx="814312" cy="634520"/>
            <a:chOff x="9372970" y="5508499"/>
            <a:chExt cx="814312" cy="634520"/>
          </a:xfrm>
        </p:grpSpPr>
        <p:cxnSp>
          <p:nvCxnSpPr>
            <p:cNvPr id="3128" name="Google Shape;3128;p79"/>
            <p:cNvCxnSpPr/>
            <p:nvPr/>
          </p:nvCxnSpPr>
          <p:spPr>
            <a:xfrm flipH="1" rot="10800000">
              <a:off x="9372970" y="5508499"/>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3129" name="Google Shape;3129;p79"/>
            <p:cNvCxnSpPr/>
            <p:nvPr/>
          </p:nvCxnSpPr>
          <p:spPr>
            <a:xfrm flipH="1" rot="10800000">
              <a:off x="9441555" y="5672993"/>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3130" name="Google Shape;3130;p79"/>
            <p:cNvCxnSpPr/>
            <p:nvPr/>
          </p:nvCxnSpPr>
          <p:spPr>
            <a:xfrm flipH="1" rot="10800000">
              <a:off x="9524753" y="5814031"/>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grpSp>
      <p:sp>
        <p:nvSpPr>
          <p:cNvPr id="3131" name="Google Shape;3131;p79"/>
          <p:cNvSpPr/>
          <p:nvPr/>
        </p:nvSpPr>
        <p:spPr>
          <a:xfrm rot="2033536">
            <a:off x="7762717" y="3227389"/>
            <a:ext cx="558353" cy="301297"/>
          </a:xfrm>
          <a:prstGeom prst="cloud">
            <a:avLst/>
          </a:prstGeom>
          <a:solidFill>
            <a:srgbClr val="F1F7F7"/>
          </a:solidFill>
          <a:ln>
            <a:noFill/>
          </a:ln>
          <a:effectLst>
            <a:outerShdw blurRad="355248" sx="89000" rotWithShape="0" algn="ctr" sy="89000">
              <a:srgbClr val="7F7F7F">
                <a:alpha val="9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132" name="Google Shape;3132;p79"/>
          <p:cNvSpPr txBox="1"/>
          <p:nvPr/>
        </p:nvSpPr>
        <p:spPr>
          <a:xfrm>
            <a:off x="9932678" y="5030683"/>
            <a:ext cx="210726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Humidité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Température</a:t>
            </a:r>
            <a:endParaRPr b="0" i="0" sz="1600" u="none" cap="none" strike="noStrike">
              <a:solidFill>
                <a:srgbClr val="00788C"/>
              </a:solidFill>
              <a:latin typeface="Arial"/>
              <a:ea typeface="Arial"/>
              <a:cs typeface="Arial"/>
              <a:sym typeface="Arial"/>
            </a:endParaRPr>
          </a:p>
        </p:txBody>
      </p:sp>
      <p:grpSp>
        <p:nvGrpSpPr>
          <p:cNvPr id="3133" name="Google Shape;3133;p79"/>
          <p:cNvGrpSpPr/>
          <p:nvPr/>
        </p:nvGrpSpPr>
        <p:grpSpPr>
          <a:xfrm>
            <a:off x="9635828" y="4815722"/>
            <a:ext cx="372714" cy="389128"/>
            <a:chOff x="8345282" y="2625768"/>
            <a:chExt cx="372714" cy="389128"/>
          </a:xfrm>
        </p:grpSpPr>
        <p:sp>
          <p:nvSpPr>
            <p:cNvPr id="3134" name="Google Shape;3134;p79"/>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3135" name="Google Shape;3135;p79"/>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pSp>
      <p:grpSp>
        <p:nvGrpSpPr>
          <p:cNvPr id="3136" name="Google Shape;3136;p79"/>
          <p:cNvGrpSpPr/>
          <p:nvPr/>
        </p:nvGrpSpPr>
        <p:grpSpPr>
          <a:xfrm>
            <a:off x="9279203" y="5350718"/>
            <a:ext cx="963304" cy="947592"/>
            <a:chOff x="9279203" y="5350718"/>
            <a:chExt cx="963304" cy="947592"/>
          </a:xfrm>
        </p:grpSpPr>
        <p:cxnSp>
          <p:nvCxnSpPr>
            <p:cNvPr id="3137" name="Google Shape;3137;p79"/>
            <p:cNvCxnSpPr/>
            <p:nvPr/>
          </p:nvCxnSpPr>
          <p:spPr>
            <a:xfrm flipH="1" rot="10800000">
              <a:off x="9579978" y="596932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138" name="Google Shape;3138;p79"/>
            <p:cNvCxnSpPr/>
            <p:nvPr/>
          </p:nvCxnSpPr>
          <p:spPr>
            <a:xfrm flipH="1" rot="10800000">
              <a:off x="9279203" y="5350718"/>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139" name="Google Shape;3139;p79"/>
            <p:cNvCxnSpPr/>
            <p:nvPr/>
          </p:nvCxnSpPr>
          <p:spPr>
            <a:xfrm flipH="1" rot="10800000">
              <a:off x="9376989" y="550581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140" name="Google Shape;3140;p79"/>
            <p:cNvCxnSpPr/>
            <p:nvPr/>
          </p:nvCxnSpPr>
          <p:spPr>
            <a:xfrm flipH="1" rot="10800000">
              <a:off x="9445574" y="5670306"/>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3141" name="Google Shape;3141;p79"/>
            <p:cNvCxnSpPr/>
            <p:nvPr/>
          </p:nvCxnSpPr>
          <p:spPr>
            <a:xfrm flipH="1" rot="10800000">
              <a:off x="9528772" y="5811344"/>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grpSp>
      <p:pic>
        <p:nvPicPr>
          <p:cNvPr id="3142" name="Google Shape;3142;p79"/>
          <p:cNvPicPr preferRelativeResize="0"/>
          <p:nvPr/>
        </p:nvPicPr>
        <p:blipFill rotWithShape="1">
          <a:blip r:embed="rId10">
            <a:alphaModFix/>
          </a:blip>
          <a:srcRect b="14564" l="9719" r="0" t="21087"/>
          <a:stretch/>
        </p:blipFill>
        <p:spPr>
          <a:xfrm rot="-720000">
            <a:off x="4195121" y="2647343"/>
            <a:ext cx="844741" cy="602103"/>
          </a:xfrm>
          <a:prstGeom prst="rect">
            <a:avLst/>
          </a:prstGeom>
          <a:noFill/>
          <a:ln>
            <a:noFill/>
          </a:ln>
        </p:spPr>
      </p:pic>
      <p:pic>
        <p:nvPicPr>
          <p:cNvPr id="3143" name="Google Shape;3143;p79"/>
          <p:cNvPicPr preferRelativeResize="0"/>
          <p:nvPr/>
        </p:nvPicPr>
        <p:blipFill rotWithShape="1">
          <a:blip r:embed="rId11">
            <a:alphaModFix/>
          </a:blip>
          <a:srcRect b="13761" l="9719" r="1448" t="19600"/>
          <a:stretch/>
        </p:blipFill>
        <p:spPr>
          <a:xfrm rot="-720000">
            <a:off x="5500226" y="2390119"/>
            <a:ext cx="656760" cy="492652"/>
          </a:xfrm>
          <a:prstGeom prst="rect">
            <a:avLst/>
          </a:prstGeom>
          <a:noFill/>
          <a:ln>
            <a:noFill/>
          </a:ln>
        </p:spPr>
      </p:pic>
      <p:pic>
        <p:nvPicPr>
          <p:cNvPr id="3144" name="Google Shape;3144;p79"/>
          <p:cNvPicPr preferRelativeResize="0"/>
          <p:nvPr/>
        </p:nvPicPr>
        <p:blipFill rotWithShape="1">
          <a:blip r:embed="rId12">
            <a:alphaModFix/>
          </a:blip>
          <a:srcRect b="14846" l="9719" r="0" t="18515"/>
          <a:stretch/>
        </p:blipFill>
        <p:spPr>
          <a:xfrm rot="-690822">
            <a:off x="4861077" y="2751493"/>
            <a:ext cx="1014249" cy="7486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4"/>
                                        </p:tgtEl>
                                        <p:attrNameLst>
                                          <p:attrName>style.visibility</p:attrName>
                                        </p:attrNameLst>
                                      </p:cBhvr>
                                      <p:to>
                                        <p:strVal val="visible"/>
                                      </p:to>
                                    </p:set>
                                    <p:animEffect filter="fade" transition="in">
                                      <p:cBhvr>
                                        <p:cTn dur="500"/>
                                        <p:tgtEl>
                                          <p:spTgt spid="30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2"/>
                                        </p:tgtEl>
                                        <p:attrNameLst>
                                          <p:attrName>style.visibility</p:attrName>
                                        </p:attrNameLst>
                                      </p:cBhvr>
                                      <p:to>
                                        <p:strVal val="visible"/>
                                      </p:to>
                                    </p:set>
                                    <p:animEffect filter="fade" transition="in">
                                      <p:cBhvr>
                                        <p:cTn dur="1000"/>
                                        <p:tgtEl>
                                          <p:spTgt spid="3092"/>
                                        </p:tgtEl>
                                      </p:cBhvr>
                                    </p:animEffect>
                                  </p:childTnLst>
                                </p:cTn>
                              </p:par>
                              <p:par>
                                <p:cTn fill="hold" nodeType="withEffect" presetClass="entr" presetID="10" presetSubtype="0">
                                  <p:stCondLst>
                                    <p:cond delay="0"/>
                                  </p:stCondLst>
                                  <p:childTnLst>
                                    <p:set>
                                      <p:cBhvr>
                                        <p:cTn dur="1" fill="hold">
                                          <p:stCondLst>
                                            <p:cond delay="0"/>
                                          </p:stCondLst>
                                        </p:cTn>
                                        <p:tgtEl>
                                          <p:spTgt spid="3131"/>
                                        </p:tgtEl>
                                        <p:attrNameLst>
                                          <p:attrName>style.visibility</p:attrName>
                                        </p:attrNameLst>
                                      </p:cBhvr>
                                      <p:to>
                                        <p:strVal val="visible"/>
                                      </p:to>
                                    </p:set>
                                    <p:animEffect filter="fade" transition="in">
                                      <p:cBhvr>
                                        <p:cTn dur="500"/>
                                        <p:tgtEl>
                                          <p:spTgt spid="313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07"/>
                                        </p:tgtEl>
                                        <p:attrNameLst>
                                          <p:attrName>style.visibility</p:attrName>
                                        </p:attrNameLst>
                                      </p:cBhvr>
                                      <p:to>
                                        <p:strVal val="visible"/>
                                      </p:to>
                                    </p:set>
                                    <p:animEffect filter="fade" transition="in">
                                      <p:cBhvr>
                                        <p:cTn dur="500"/>
                                        <p:tgtEl>
                                          <p:spTgt spid="3107"/>
                                        </p:tgtEl>
                                      </p:cBhvr>
                                    </p:animEffect>
                                  </p:childTnLst>
                                </p:cTn>
                              </p:par>
                              <p:par>
                                <p:cTn fill="hold" nodeType="withEffect" presetClass="entr" presetID="10" presetSubtype="0">
                                  <p:stCondLst>
                                    <p:cond delay="0"/>
                                  </p:stCondLst>
                                  <p:childTnLst>
                                    <p:set>
                                      <p:cBhvr>
                                        <p:cTn dur="1" fill="hold">
                                          <p:stCondLst>
                                            <p:cond delay="0"/>
                                          </p:stCondLst>
                                        </p:cTn>
                                        <p:tgtEl>
                                          <p:spTgt spid="3106"/>
                                        </p:tgtEl>
                                        <p:attrNameLst>
                                          <p:attrName>style.visibility</p:attrName>
                                        </p:attrNameLst>
                                      </p:cBhvr>
                                      <p:to>
                                        <p:strVal val="visible"/>
                                      </p:to>
                                    </p:set>
                                    <p:animEffect filter="fade" transition="in">
                                      <p:cBhvr>
                                        <p:cTn dur="500"/>
                                        <p:tgtEl>
                                          <p:spTgt spid="3106"/>
                                        </p:tgtEl>
                                      </p:cBhvr>
                                    </p:animEffect>
                                  </p:childTnLst>
                                </p:cTn>
                              </p:par>
                              <p:par>
                                <p:cTn fill="hold" nodeType="withEffect" presetClass="entr" presetID="10" presetSubtype="0">
                                  <p:stCondLst>
                                    <p:cond delay="0"/>
                                  </p:stCondLst>
                                  <p:childTnLst>
                                    <p:set>
                                      <p:cBhvr>
                                        <p:cTn dur="1" fill="hold">
                                          <p:stCondLst>
                                            <p:cond delay="0"/>
                                          </p:stCondLst>
                                        </p:cTn>
                                        <p:tgtEl>
                                          <p:spTgt spid="3094"/>
                                        </p:tgtEl>
                                        <p:attrNameLst>
                                          <p:attrName>style.visibility</p:attrName>
                                        </p:attrNameLst>
                                      </p:cBhvr>
                                      <p:to>
                                        <p:strVal val="visible"/>
                                      </p:to>
                                    </p:set>
                                    <p:animEffect filter="fade" transition="in">
                                      <p:cBhvr>
                                        <p:cTn dur="500"/>
                                        <p:tgtEl>
                                          <p:spTgt spid="3094"/>
                                        </p:tgtEl>
                                      </p:cBhvr>
                                    </p:animEffect>
                                  </p:childTnLst>
                                </p:cTn>
                              </p:par>
                              <p:par>
                                <p:cTn fill="hold" nodeType="withEffect" presetClass="entr" presetID="10" presetSubtype="0">
                                  <p:stCondLst>
                                    <p:cond delay="0"/>
                                  </p:stCondLst>
                                  <p:childTnLst>
                                    <p:set>
                                      <p:cBhvr>
                                        <p:cTn dur="1" fill="hold">
                                          <p:stCondLst>
                                            <p:cond delay="0"/>
                                          </p:stCondLst>
                                        </p:cTn>
                                        <p:tgtEl>
                                          <p:spTgt spid="3097"/>
                                        </p:tgtEl>
                                        <p:attrNameLst>
                                          <p:attrName>style.visibility</p:attrName>
                                        </p:attrNameLst>
                                      </p:cBhvr>
                                      <p:to>
                                        <p:strVal val="visible"/>
                                      </p:to>
                                    </p:set>
                                    <p:animEffect filter="fade" transition="in">
                                      <p:cBhvr>
                                        <p:cTn dur="500"/>
                                        <p:tgtEl>
                                          <p:spTgt spid="30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7"/>
                                        </p:tgtEl>
                                        <p:attrNameLst>
                                          <p:attrName>style.visibility</p:attrName>
                                        </p:attrNameLst>
                                      </p:cBhvr>
                                      <p:to>
                                        <p:strVal val="visible"/>
                                      </p:to>
                                    </p:set>
                                    <p:animEffect filter="fade" transition="in">
                                      <p:cBhvr>
                                        <p:cTn dur="500"/>
                                        <p:tgtEl>
                                          <p:spTgt spid="31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18"/>
                                        </p:tgtEl>
                                        <p:attrNameLst>
                                          <p:attrName>style.visibility</p:attrName>
                                        </p:attrNameLst>
                                      </p:cBhvr>
                                      <p:to>
                                        <p:strVal val="visible"/>
                                      </p:to>
                                    </p:set>
                                    <p:animEffect filter="fade" transition="in">
                                      <p:cBhvr>
                                        <p:cTn dur="500"/>
                                        <p:tgtEl>
                                          <p:spTgt spid="3118"/>
                                        </p:tgtEl>
                                      </p:cBhvr>
                                    </p:animEffect>
                                  </p:childTnLst>
                                </p:cTn>
                              </p:par>
                              <p:par>
                                <p:cTn fill="hold" nodeType="withEffect" presetClass="entr" presetID="10" presetSubtype="0">
                                  <p:stCondLst>
                                    <p:cond delay="0"/>
                                  </p:stCondLst>
                                  <p:childTnLst>
                                    <p:set>
                                      <p:cBhvr>
                                        <p:cTn dur="1" fill="hold">
                                          <p:stCondLst>
                                            <p:cond delay="0"/>
                                          </p:stCondLst>
                                        </p:cTn>
                                        <p:tgtEl>
                                          <p:spTgt spid="3132"/>
                                        </p:tgtEl>
                                        <p:attrNameLst>
                                          <p:attrName>style.visibility</p:attrName>
                                        </p:attrNameLst>
                                      </p:cBhvr>
                                      <p:to>
                                        <p:strVal val="visible"/>
                                      </p:to>
                                    </p:set>
                                    <p:animEffect filter="fade" transition="in">
                                      <p:cBhvr>
                                        <p:cTn dur="500"/>
                                        <p:tgtEl>
                                          <p:spTgt spid="3132"/>
                                        </p:tgtEl>
                                      </p:cBhvr>
                                    </p:animEffect>
                                  </p:childTnLst>
                                </p:cTn>
                              </p:par>
                              <p:par>
                                <p:cTn fill="hold" nodeType="withEffect" presetClass="entr" presetID="10" presetSubtype="0">
                                  <p:stCondLst>
                                    <p:cond delay="0"/>
                                  </p:stCondLst>
                                  <p:childTnLst>
                                    <p:set>
                                      <p:cBhvr>
                                        <p:cTn dur="1" fill="hold">
                                          <p:stCondLst>
                                            <p:cond delay="0"/>
                                          </p:stCondLst>
                                        </p:cTn>
                                        <p:tgtEl>
                                          <p:spTgt spid="3113"/>
                                        </p:tgtEl>
                                        <p:attrNameLst>
                                          <p:attrName>style.visibility</p:attrName>
                                        </p:attrNameLst>
                                      </p:cBhvr>
                                      <p:to>
                                        <p:strVal val="visible"/>
                                      </p:to>
                                    </p:set>
                                    <p:animEffect filter="fade" transition="in">
                                      <p:cBhvr>
                                        <p:cTn dur="1000"/>
                                        <p:tgtEl>
                                          <p:spTgt spid="3113"/>
                                        </p:tgtEl>
                                      </p:cBhvr>
                                    </p:animEffect>
                                  </p:childTnLst>
                                </p:cTn>
                              </p:par>
                              <p:par>
                                <p:cTn fill="hold" nodeType="withEffect" presetClass="entr" presetID="10" presetSubtype="0">
                                  <p:stCondLst>
                                    <p:cond delay="0"/>
                                  </p:stCondLst>
                                  <p:childTnLst>
                                    <p:set>
                                      <p:cBhvr>
                                        <p:cTn dur="1" fill="hold">
                                          <p:stCondLst>
                                            <p:cond delay="0"/>
                                          </p:stCondLst>
                                        </p:cTn>
                                        <p:tgtEl>
                                          <p:spTgt spid="3108"/>
                                        </p:tgtEl>
                                        <p:attrNameLst>
                                          <p:attrName>style.visibility</p:attrName>
                                        </p:attrNameLst>
                                      </p:cBhvr>
                                      <p:to>
                                        <p:strVal val="visible"/>
                                      </p:to>
                                    </p:set>
                                    <p:animEffect filter="fade" transition="in">
                                      <p:cBhvr>
                                        <p:cTn dur="500"/>
                                        <p:tgtEl>
                                          <p:spTgt spid="3108"/>
                                        </p:tgtEl>
                                      </p:cBhvr>
                                    </p:animEffect>
                                  </p:childTnLst>
                                </p:cTn>
                              </p:par>
                              <p:par>
                                <p:cTn fill="hold" nodeType="withEffect" presetClass="entr" presetID="10" presetSubtype="0">
                                  <p:stCondLst>
                                    <p:cond delay="0"/>
                                  </p:stCondLst>
                                  <p:childTnLst>
                                    <p:set>
                                      <p:cBhvr>
                                        <p:cTn dur="1" fill="hold">
                                          <p:stCondLst>
                                            <p:cond delay="0"/>
                                          </p:stCondLst>
                                        </p:cTn>
                                        <p:tgtEl>
                                          <p:spTgt spid="3100"/>
                                        </p:tgtEl>
                                        <p:attrNameLst>
                                          <p:attrName>style.visibility</p:attrName>
                                        </p:attrNameLst>
                                      </p:cBhvr>
                                      <p:to>
                                        <p:strVal val="visible"/>
                                      </p:to>
                                    </p:set>
                                    <p:animEffect filter="fade" transition="in">
                                      <p:cBhvr>
                                        <p:cTn dur="500"/>
                                        <p:tgtEl>
                                          <p:spTgt spid="310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114"/>
                                        </p:tgtEl>
                                        <p:attrNameLst>
                                          <p:attrName>style.visibility</p:attrName>
                                        </p:attrNameLst>
                                      </p:cBhvr>
                                      <p:to>
                                        <p:strVal val="visible"/>
                                      </p:to>
                                    </p:set>
                                    <p:animEffect filter="fade" transition="in">
                                      <p:cBhvr>
                                        <p:cTn dur="500"/>
                                        <p:tgtEl>
                                          <p:spTgt spid="3114"/>
                                        </p:tgtEl>
                                      </p:cBhvr>
                                    </p:animEffect>
                                  </p:childTnLst>
                                </p:cTn>
                              </p:par>
                              <p:par>
                                <p:cTn fill="hold" nodeType="withEffect" presetClass="entr" presetID="10" presetSubtype="0">
                                  <p:stCondLst>
                                    <p:cond delay="0"/>
                                  </p:stCondLst>
                                  <p:childTnLst>
                                    <p:set>
                                      <p:cBhvr>
                                        <p:cTn dur="1" fill="hold">
                                          <p:stCondLst>
                                            <p:cond delay="0"/>
                                          </p:stCondLst>
                                        </p:cTn>
                                        <p:tgtEl>
                                          <p:spTgt spid="3115"/>
                                        </p:tgtEl>
                                        <p:attrNameLst>
                                          <p:attrName>style.visibility</p:attrName>
                                        </p:attrNameLst>
                                      </p:cBhvr>
                                      <p:to>
                                        <p:strVal val="visible"/>
                                      </p:to>
                                    </p:set>
                                    <p:animEffect filter="fade" transition="in">
                                      <p:cBhvr>
                                        <p:cTn dur="500"/>
                                        <p:tgtEl>
                                          <p:spTgt spid="3115"/>
                                        </p:tgtEl>
                                      </p:cBhvr>
                                    </p:animEffect>
                                  </p:childTnLst>
                                </p:cTn>
                              </p:par>
                              <p:par>
                                <p:cTn fill="hold" nodeType="withEffect" presetClass="entr" presetID="10" presetSubtype="0">
                                  <p:stCondLst>
                                    <p:cond delay="0"/>
                                  </p:stCondLst>
                                  <p:childTnLst>
                                    <p:set>
                                      <p:cBhvr>
                                        <p:cTn dur="1" fill="hold">
                                          <p:stCondLst>
                                            <p:cond delay="0"/>
                                          </p:stCondLst>
                                        </p:cTn>
                                        <p:tgtEl>
                                          <p:spTgt spid="3142"/>
                                        </p:tgtEl>
                                        <p:attrNameLst>
                                          <p:attrName>style.visibility</p:attrName>
                                        </p:attrNameLst>
                                      </p:cBhvr>
                                      <p:to>
                                        <p:strVal val="visible"/>
                                      </p:to>
                                    </p:set>
                                    <p:animEffect filter="fade" transition="in">
                                      <p:cBhvr>
                                        <p:cTn dur="500"/>
                                        <p:tgtEl>
                                          <p:spTgt spid="3142"/>
                                        </p:tgtEl>
                                      </p:cBhvr>
                                    </p:animEffect>
                                  </p:childTnLst>
                                </p:cTn>
                              </p:par>
                              <p:par>
                                <p:cTn fill="hold" nodeType="withEffect" presetClass="entr" presetID="10" presetSubtype="0">
                                  <p:stCondLst>
                                    <p:cond delay="0"/>
                                  </p:stCondLst>
                                  <p:childTnLst>
                                    <p:set>
                                      <p:cBhvr>
                                        <p:cTn dur="1" fill="hold">
                                          <p:stCondLst>
                                            <p:cond delay="0"/>
                                          </p:stCondLst>
                                        </p:cTn>
                                        <p:tgtEl>
                                          <p:spTgt spid="3144"/>
                                        </p:tgtEl>
                                        <p:attrNameLst>
                                          <p:attrName>style.visibility</p:attrName>
                                        </p:attrNameLst>
                                      </p:cBhvr>
                                      <p:to>
                                        <p:strVal val="visible"/>
                                      </p:to>
                                    </p:set>
                                    <p:animEffect filter="fade" transition="in">
                                      <p:cBhvr>
                                        <p:cTn dur="500"/>
                                        <p:tgtEl>
                                          <p:spTgt spid="3144"/>
                                        </p:tgtEl>
                                      </p:cBhvr>
                                    </p:animEffect>
                                  </p:childTnLst>
                                </p:cTn>
                              </p:par>
                              <p:par>
                                <p:cTn fill="hold" nodeType="withEffect" presetClass="entr" presetID="10" presetSubtype="0">
                                  <p:stCondLst>
                                    <p:cond delay="0"/>
                                  </p:stCondLst>
                                  <p:childTnLst>
                                    <p:set>
                                      <p:cBhvr>
                                        <p:cTn dur="1" fill="hold">
                                          <p:stCondLst>
                                            <p:cond delay="0"/>
                                          </p:stCondLst>
                                        </p:cTn>
                                        <p:tgtEl>
                                          <p:spTgt spid="3143"/>
                                        </p:tgtEl>
                                        <p:attrNameLst>
                                          <p:attrName>style.visibility</p:attrName>
                                        </p:attrNameLst>
                                      </p:cBhvr>
                                      <p:to>
                                        <p:strVal val="visible"/>
                                      </p:to>
                                    </p:set>
                                    <p:animEffect filter="fade" transition="in">
                                      <p:cBhvr>
                                        <p:cTn dur="500"/>
                                        <p:tgtEl>
                                          <p:spTgt spid="314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03"/>
                                        </p:tgtEl>
                                        <p:attrNameLst>
                                          <p:attrName>style.visibility</p:attrName>
                                        </p:attrNameLst>
                                      </p:cBhvr>
                                      <p:to>
                                        <p:strVal val="visible"/>
                                      </p:to>
                                    </p:set>
                                    <p:animEffect filter="fade" transition="in">
                                      <p:cBhvr>
                                        <p:cTn dur="500"/>
                                        <p:tgtEl>
                                          <p:spTgt spid="3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3"/>
                                        </p:tgtEl>
                                        <p:attrNameLst>
                                          <p:attrName>style.visibility</p:attrName>
                                        </p:attrNameLst>
                                      </p:cBhvr>
                                      <p:to>
                                        <p:strVal val="visible"/>
                                      </p:to>
                                    </p:set>
                                    <p:animEffect filter="fade" transition="in">
                                      <p:cBhvr>
                                        <p:cTn dur="1000"/>
                                        <p:tgtEl>
                                          <p:spTgt spid="309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17"/>
                                        </p:tgtEl>
                                        <p:attrNameLst>
                                          <p:attrName>style.visibility</p:attrName>
                                        </p:attrNameLst>
                                      </p:cBhvr>
                                      <p:to>
                                        <p:strVal val="visible"/>
                                      </p:to>
                                    </p:set>
                                    <p:animEffect filter="fade" transition="in">
                                      <p:cBhvr>
                                        <p:cTn dur="1000"/>
                                        <p:tgtEl>
                                          <p:spTgt spid="3117"/>
                                        </p:tgtEl>
                                      </p:cBhvr>
                                    </p:animEffect>
                                  </p:childTnLst>
                                </p:cTn>
                              </p:par>
                              <p:par>
                                <p:cTn fill="hold" nodeType="withEffect" presetClass="exit" presetID="10" presetSubtype="0">
                                  <p:stCondLst>
                                    <p:cond delay="0"/>
                                  </p:stCondLst>
                                  <p:childTnLst>
                                    <p:animEffect filter="fade" transition="out">
                                      <p:cBhvr>
                                        <p:cTn dur="500"/>
                                        <p:tgtEl>
                                          <p:spTgt spid="3115"/>
                                        </p:tgtEl>
                                      </p:cBhvr>
                                    </p:animEffect>
                                    <p:set>
                                      <p:cBhvr>
                                        <p:cTn dur="1" fill="hold">
                                          <p:stCondLst>
                                            <p:cond delay="500"/>
                                          </p:stCondLst>
                                        </p:cTn>
                                        <p:tgtEl>
                                          <p:spTgt spid="3115"/>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124"/>
                                        </p:tgtEl>
                                        <p:attrNameLst>
                                          <p:attrName>style.visibility</p:attrName>
                                        </p:attrNameLst>
                                      </p:cBhvr>
                                      <p:to>
                                        <p:strVal val="visible"/>
                                      </p:to>
                                    </p:set>
                                    <p:animEffect filter="fade" transition="in">
                                      <p:cBhvr>
                                        <p:cTn dur="500"/>
                                        <p:tgtEl>
                                          <p:spTgt spid="3124"/>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116"/>
                                        </p:tgtEl>
                                        <p:attrNameLst>
                                          <p:attrName>style.visibility</p:attrName>
                                        </p:attrNameLst>
                                      </p:cBhvr>
                                      <p:to>
                                        <p:strVal val="visible"/>
                                      </p:to>
                                    </p:set>
                                    <p:animEffect filter="fade" transition="in">
                                      <p:cBhvr>
                                        <p:cTn dur="1000"/>
                                        <p:tgtEl>
                                          <p:spTgt spid="3116"/>
                                        </p:tgtEl>
                                      </p:cBhvr>
                                    </p:animEffect>
                                  </p:childTnLst>
                                </p:cTn>
                              </p:par>
                              <p:par>
                                <p:cTn fill="hold" nodeType="withEffect" presetClass="exit" presetID="10" presetSubtype="0">
                                  <p:stCondLst>
                                    <p:cond delay="0"/>
                                  </p:stCondLst>
                                  <p:childTnLst>
                                    <p:animEffect filter="fade" transition="out">
                                      <p:cBhvr>
                                        <p:cTn dur="500"/>
                                        <p:tgtEl>
                                          <p:spTgt spid="3114"/>
                                        </p:tgtEl>
                                      </p:cBhvr>
                                    </p:animEffect>
                                    <p:set>
                                      <p:cBhvr>
                                        <p:cTn dur="1" fill="hold">
                                          <p:stCondLst>
                                            <p:cond delay="500"/>
                                          </p:stCondLst>
                                        </p:cTn>
                                        <p:tgtEl>
                                          <p:spTgt spid="311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36"/>
                                        </p:tgtEl>
                                        <p:attrNameLst>
                                          <p:attrName>style.visibility</p:attrName>
                                        </p:attrNameLst>
                                      </p:cBhvr>
                                      <p:to>
                                        <p:strVal val="visible"/>
                                      </p:to>
                                    </p:set>
                                    <p:animEffect filter="fade" transition="in">
                                      <p:cBhvr>
                                        <p:cTn dur="1000"/>
                                        <p:tgtEl>
                                          <p:spTgt spid="3136"/>
                                        </p:tgtEl>
                                      </p:cBhvr>
                                    </p:animEffect>
                                  </p:childTnLst>
                                </p:cTn>
                              </p:par>
                              <p:par>
                                <p:cTn fill="hold" nodeType="withEffect" presetClass="exit" presetID="10" presetSubtype="0">
                                  <p:stCondLst>
                                    <p:cond delay="0"/>
                                  </p:stCondLst>
                                  <p:childTnLst>
                                    <p:animEffect filter="fade" transition="out">
                                      <p:cBhvr>
                                        <p:cTn dur="500"/>
                                        <p:tgtEl>
                                          <p:spTgt spid="3127"/>
                                        </p:tgtEl>
                                      </p:cBhvr>
                                    </p:animEffect>
                                    <p:set>
                                      <p:cBhvr>
                                        <p:cTn dur="1" fill="hold">
                                          <p:stCondLst>
                                            <p:cond delay="500"/>
                                          </p:stCondLst>
                                        </p:cTn>
                                        <p:tgtEl>
                                          <p:spTgt spid="3127"/>
                                        </p:tgtEl>
                                        <p:attrNameLst>
                                          <p:attrName>style.visibility</p:attrName>
                                        </p:attrNameLst>
                                      </p:cBhvr>
                                      <p:to>
                                        <p:strVal val="hidden"/>
                                      </p:to>
                                    </p:se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133"/>
                                        </p:tgtEl>
                                        <p:attrNameLst>
                                          <p:attrName>style.visibility</p:attrName>
                                        </p:attrNameLst>
                                      </p:cBhvr>
                                      <p:to>
                                        <p:strVal val="visible"/>
                                      </p:to>
                                    </p:set>
                                    <p:animEffect filter="fade" transition="in">
                                      <p:cBhvr>
                                        <p:cTn dur="500"/>
                                        <p:tgtEl>
                                          <p:spTgt spid="3133"/>
                                        </p:tgtEl>
                                      </p:cBhvr>
                                    </p:animEffect>
                                  </p:childTnLst>
                                </p:cTn>
                              </p:par>
                              <p:par>
                                <p:cTn fill="hold" nodeType="withEffect" presetClass="entr" presetID="10" presetSubtype="0">
                                  <p:stCondLst>
                                    <p:cond delay="0"/>
                                  </p:stCondLst>
                                  <p:childTnLst>
                                    <p:set>
                                      <p:cBhvr>
                                        <p:cTn dur="1" fill="hold">
                                          <p:stCondLst>
                                            <p:cond delay="0"/>
                                          </p:stCondLst>
                                        </p:cTn>
                                        <p:tgtEl>
                                          <p:spTgt spid="3085"/>
                                        </p:tgtEl>
                                        <p:attrNameLst>
                                          <p:attrName>style.visibility</p:attrName>
                                        </p:attrNameLst>
                                      </p:cBhvr>
                                      <p:to>
                                        <p:strVal val="visible"/>
                                      </p:to>
                                    </p:set>
                                    <p:animEffect filter="fade" transition="in">
                                      <p:cBhvr>
                                        <p:cTn dur="1000"/>
                                        <p:tgtEl>
                                          <p:spTgt spid="3085"/>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109"/>
                                        </p:tgtEl>
                                        <p:attrNameLst>
                                          <p:attrName>style.visibility</p:attrName>
                                        </p:attrNameLst>
                                      </p:cBhvr>
                                      <p:to>
                                        <p:strVal val="visible"/>
                                      </p:to>
                                    </p:set>
                                    <p:animEffect filter="fade" transition="in">
                                      <p:cBhvr>
                                        <p:cTn dur="500"/>
                                        <p:tgtEl>
                                          <p:spTgt spid="3109"/>
                                        </p:tgtEl>
                                      </p:cBhvr>
                                    </p:animEffect>
                                  </p:childTnLst>
                                </p:cTn>
                              </p:par>
                              <p:par>
                                <p:cTn fill="hold" nodeType="withEffect" presetClass="exit" presetID="10" presetSubtype="0">
                                  <p:stCondLst>
                                    <p:cond delay="0"/>
                                  </p:stCondLst>
                                  <p:childTnLst>
                                    <p:animEffect filter="fade" transition="out">
                                      <p:cBhvr>
                                        <p:cTn dur="500"/>
                                        <p:tgtEl>
                                          <p:spTgt spid="3088"/>
                                        </p:tgtEl>
                                      </p:cBhvr>
                                    </p:animEffect>
                                    <p:set>
                                      <p:cBhvr>
                                        <p:cTn dur="1" fill="hold">
                                          <p:stCondLst>
                                            <p:cond delay="500"/>
                                          </p:stCondLst>
                                        </p:cTn>
                                        <p:tgtEl>
                                          <p:spTgt spid="30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49" name="Shape 3149"/>
        <p:cNvGrpSpPr/>
        <p:nvPr/>
      </p:nvGrpSpPr>
      <p:grpSpPr>
        <a:xfrm>
          <a:off x="0" y="0"/>
          <a:ext cx="0" cy="0"/>
          <a:chOff x="0" y="0"/>
          <a:chExt cx="0" cy="0"/>
        </a:xfrm>
      </p:grpSpPr>
      <p:sp>
        <p:nvSpPr>
          <p:cNvPr id="3150" name="Google Shape;3150;p8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sp>
        <p:nvSpPr>
          <p:cNvPr id="3151" name="Google Shape;3151;p8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152" name="Google Shape;3152;p80"/>
          <p:cNvSpPr txBox="1"/>
          <p:nvPr>
            <p:ph idx="1" type="body"/>
          </p:nvPr>
        </p:nvSpPr>
        <p:spPr>
          <a:xfrm>
            <a:off x="695325" y="406371"/>
            <a:ext cx="8473389" cy="4768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400"/>
              <a:buNone/>
            </a:pPr>
            <a:r>
              <a:rPr lang="fr-FR"/>
              <a:t>Longue vie à la consommation…</a:t>
            </a:r>
            <a:endParaRPr/>
          </a:p>
        </p:txBody>
      </p:sp>
      <p:graphicFrame>
        <p:nvGraphicFramePr>
          <p:cNvPr id="3153" name="Google Shape;3153;p80" title="Graphique"/>
          <p:cNvGraphicFramePr/>
          <p:nvPr/>
        </p:nvGraphicFramePr>
        <p:xfrm>
          <a:off x="483780" y="1435932"/>
          <a:ext cx="8839200" cy="5219700"/>
        </p:xfrm>
        <a:graphic>
          <a:graphicData uri="http://schemas.openxmlformats.org/drawingml/2006/chart">
            <c:chart r:id="rId3"/>
          </a:graphicData>
        </a:graphic>
      </p:graphicFrame>
      <p:sp>
        <p:nvSpPr>
          <p:cNvPr id="3154" name="Google Shape;3154;p80"/>
          <p:cNvSpPr txBox="1"/>
          <p:nvPr/>
        </p:nvSpPr>
        <p:spPr>
          <a:xfrm>
            <a:off x="760487" y="975422"/>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823AA"/>
              </a:buClr>
              <a:buSzPts val="1200"/>
              <a:buFont typeface="Arial"/>
              <a:buNone/>
            </a:pPr>
            <a:r>
              <a:rPr b="0" i="0" lang="fr-FR" sz="1200" u="none" cap="none" strike="noStrike">
                <a:solidFill>
                  <a:srgbClr val="0823AA"/>
                </a:solidFill>
                <a:latin typeface="Arial"/>
                <a:ea typeface="Arial"/>
                <a:cs typeface="Arial"/>
                <a:sym typeface="Arial"/>
              </a:rPr>
              <a:t>Émissions anthropiques* de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 (Gt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/an)</a:t>
            </a:r>
            <a:endParaRPr b="0" i="0" sz="900" u="none" cap="none" strike="noStrike">
              <a:solidFill>
                <a:srgbClr val="0023AA"/>
              </a:solidFill>
              <a:latin typeface="Arial"/>
              <a:ea typeface="Arial"/>
              <a:cs typeface="Arial"/>
              <a:sym typeface="Arial"/>
            </a:endParaRPr>
          </a:p>
          <a:p>
            <a:pPr indent="0" lvl="0" marL="0" marR="0" rtl="0" algn="l">
              <a:lnSpc>
                <a:spcPct val="100000"/>
              </a:lnSpc>
              <a:spcBef>
                <a:spcPts val="0"/>
              </a:spcBef>
              <a:spcAft>
                <a:spcPts val="0"/>
              </a:spcAft>
              <a:buClr>
                <a:srgbClr val="0023AA"/>
              </a:buClr>
              <a:buSzPts val="900"/>
              <a:buFont typeface="Arial"/>
              <a:buNone/>
            </a:pPr>
            <a:r>
              <a:rPr b="0" i="0" lang="fr-FR" sz="900" u="none" cap="none" strike="noStrike">
                <a:solidFill>
                  <a:srgbClr val="0023AA"/>
                </a:solidFill>
                <a:latin typeface="Arial"/>
                <a:ea typeface="Arial"/>
                <a:cs typeface="Arial"/>
                <a:sym typeface="Arial"/>
              </a:rPr>
              <a:t>* combustion d’énergies fossiles, procédés industriels, usage des sols et forêts.</a:t>
            </a:r>
            <a:endParaRPr b="0" i="0" sz="1400" u="none" cap="none" strike="noStrike">
              <a:solidFill>
                <a:srgbClr val="000000"/>
              </a:solidFill>
              <a:latin typeface="Arial"/>
              <a:ea typeface="Arial"/>
              <a:cs typeface="Arial"/>
              <a:sym typeface="Arial"/>
            </a:endParaRPr>
          </a:p>
        </p:txBody>
      </p:sp>
      <p:sp>
        <p:nvSpPr>
          <p:cNvPr id="3155" name="Google Shape;3155;p80"/>
          <p:cNvSpPr txBox="1"/>
          <p:nvPr/>
        </p:nvSpPr>
        <p:spPr>
          <a:xfrm>
            <a:off x="9231123" y="5559658"/>
            <a:ext cx="1800000" cy="2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900"/>
              <a:buFont typeface="Arial"/>
              <a:buNone/>
            </a:pPr>
            <a:r>
              <a:rPr b="0" i="0" lang="fr-FR" sz="900" u="none" cap="none" strike="noStrike">
                <a:solidFill>
                  <a:srgbClr val="7F7F7F"/>
                </a:solidFill>
                <a:latin typeface="Arial"/>
                <a:ea typeface="Arial"/>
                <a:cs typeface="Arial"/>
                <a:sym typeface="Arial"/>
              </a:rPr>
              <a:t>Source : Global Carbon Project</a:t>
            </a:r>
            <a:endParaRPr b="0" i="0" sz="1400" u="none" cap="none" strike="noStrike">
              <a:solidFill>
                <a:srgbClr val="000000"/>
              </a:solidFill>
              <a:latin typeface="Arial"/>
              <a:ea typeface="Arial"/>
              <a:cs typeface="Arial"/>
              <a:sym typeface="Arial"/>
            </a:endParaRPr>
          </a:p>
        </p:txBody>
      </p:sp>
      <p:grpSp>
        <p:nvGrpSpPr>
          <p:cNvPr id="3156" name="Google Shape;3156;p80"/>
          <p:cNvGrpSpPr/>
          <p:nvPr/>
        </p:nvGrpSpPr>
        <p:grpSpPr>
          <a:xfrm>
            <a:off x="9146853" y="1380040"/>
            <a:ext cx="1483186" cy="2211574"/>
            <a:chOff x="9093065" y="1339699"/>
            <a:chExt cx="1483186" cy="2211574"/>
          </a:xfrm>
        </p:grpSpPr>
        <p:sp>
          <p:nvSpPr>
            <p:cNvPr id="3157" name="Google Shape;3157;p80"/>
            <p:cNvSpPr/>
            <p:nvPr/>
          </p:nvSpPr>
          <p:spPr>
            <a:xfrm>
              <a:off x="9433367" y="1339699"/>
              <a:ext cx="796590" cy="1620000"/>
            </a:xfrm>
            <a:prstGeom prst="rect">
              <a:avLst/>
            </a:prstGeom>
            <a:solidFill>
              <a:srgbClr val="4BD2A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58" name="Google Shape;3158;p80"/>
            <p:cNvSpPr txBox="1"/>
            <p:nvPr/>
          </p:nvSpPr>
          <p:spPr>
            <a:xfrm>
              <a:off x="9531579" y="1907895"/>
              <a:ext cx="587836"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env.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2 400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cxnSp>
          <p:nvCxnSpPr>
            <p:cNvPr id="3159" name="Google Shape;3159;p80"/>
            <p:cNvCxnSpPr/>
            <p:nvPr/>
          </p:nvCxnSpPr>
          <p:spPr>
            <a:xfrm>
              <a:off x="9273706" y="2964417"/>
              <a:ext cx="1103582" cy="0"/>
            </a:xfrm>
            <a:prstGeom prst="straightConnector1">
              <a:avLst/>
            </a:prstGeom>
            <a:noFill/>
            <a:ln cap="flat" cmpd="sng" w="19050">
              <a:solidFill>
                <a:schemeClr val="lt2"/>
              </a:solidFill>
              <a:prstDash val="solid"/>
              <a:miter lim="800000"/>
              <a:headEnd len="sm" w="sm" type="none"/>
              <a:tailEnd len="sm" w="sm" type="none"/>
            </a:ln>
          </p:spPr>
        </p:cxnSp>
        <p:sp>
          <p:nvSpPr>
            <p:cNvPr id="3160" name="Google Shape;3160;p80"/>
            <p:cNvSpPr txBox="1"/>
            <p:nvPr/>
          </p:nvSpPr>
          <p:spPr>
            <a:xfrm>
              <a:off x="9093065" y="2966498"/>
              <a:ext cx="1483186"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BD2AF"/>
                </a:buClr>
                <a:buSzPts val="1600"/>
                <a:buFont typeface="Arial"/>
                <a:buNone/>
              </a:pPr>
              <a:r>
                <a:rPr b="0" i="0" lang="fr-FR" sz="1600" u="none" cap="none" strike="noStrike">
                  <a:solidFill>
                    <a:srgbClr val="4BD2AF"/>
                  </a:solidFill>
                  <a:latin typeface="Arial"/>
                  <a:ea typeface="Arial"/>
                  <a:cs typeface="Arial"/>
                  <a:sym typeface="Arial"/>
                </a:rPr>
                <a:t>déjà émis depuis 1850</a:t>
              </a:r>
              <a:endParaRPr b="0" i="0" sz="1400" u="none" cap="none" strike="noStrike">
                <a:solidFill>
                  <a:srgbClr val="000000"/>
                </a:solidFill>
                <a:latin typeface="Arial"/>
                <a:ea typeface="Arial"/>
                <a:cs typeface="Arial"/>
                <a:sym typeface="Arial"/>
              </a:endParaRPr>
            </a:p>
          </p:txBody>
        </p:sp>
      </p:grpSp>
      <p:sp>
        <p:nvSpPr>
          <p:cNvPr id="3161" name="Google Shape;3161;p80"/>
          <p:cNvSpPr txBox="1"/>
          <p:nvPr/>
        </p:nvSpPr>
        <p:spPr>
          <a:xfrm>
            <a:off x="6718041" y="-42920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82828"/>
              </a:solidFill>
              <a:latin typeface="Arial"/>
              <a:ea typeface="Arial"/>
              <a:cs typeface="Arial"/>
              <a:sym typeface="Arial"/>
            </a:endParaRPr>
          </a:p>
        </p:txBody>
      </p:sp>
      <p:pic>
        <p:nvPicPr>
          <p:cNvPr id="3162" name="Google Shape;3162;p80"/>
          <p:cNvPicPr preferRelativeResize="0"/>
          <p:nvPr/>
        </p:nvPicPr>
        <p:blipFill rotWithShape="1">
          <a:blip r:embed="rId4">
            <a:alphaModFix/>
          </a:blip>
          <a:srcRect b="0" l="0" r="0" t="0"/>
          <a:stretch/>
        </p:blipFill>
        <p:spPr>
          <a:xfrm>
            <a:off x="4431733" y="3516325"/>
            <a:ext cx="863600" cy="863600"/>
          </a:xfrm>
          <a:prstGeom prst="rect">
            <a:avLst/>
          </a:prstGeom>
          <a:noFill/>
          <a:ln>
            <a:noFill/>
          </a:ln>
        </p:spPr>
      </p:pic>
      <p:pic>
        <p:nvPicPr>
          <p:cNvPr id="3163" name="Google Shape;3163;p80"/>
          <p:cNvPicPr preferRelativeResize="0"/>
          <p:nvPr/>
        </p:nvPicPr>
        <p:blipFill rotWithShape="1">
          <a:blip r:embed="rId5">
            <a:alphaModFix/>
          </a:blip>
          <a:srcRect b="0" l="0" r="0" t="0"/>
          <a:stretch/>
        </p:blipFill>
        <p:spPr>
          <a:xfrm>
            <a:off x="1166444" y="4696058"/>
            <a:ext cx="863600" cy="863600"/>
          </a:xfrm>
          <a:prstGeom prst="rect">
            <a:avLst/>
          </a:prstGeom>
          <a:noFill/>
          <a:ln>
            <a:noFill/>
          </a:ln>
        </p:spPr>
      </p:pic>
      <p:pic>
        <p:nvPicPr>
          <p:cNvPr id="3164" name="Google Shape;3164;p80"/>
          <p:cNvPicPr preferRelativeResize="0"/>
          <p:nvPr/>
        </p:nvPicPr>
        <p:blipFill rotWithShape="1">
          <a:blip r:embed="rId6">
            <a:alphaModFix/>
          </a:blip>
          <a:srcRect b="0" l="0" r="0" t="0"/>
          <a:stretch/>
        </p:blipFill>
        <p:spPr>
          <a:xfrm>
            <a:off x="2793389" y="4307895"/>
            <a:ext cx="863600" cy="863600"/>
          </a:xfrm>
          <a:prstGeom prst="rect">
            <a:avLst/>
          </a:prstGeom>
          <a:noFill/>
          <a:ln>
            <a:noFill/>
          </a:ln>
        </p:spPr>
      </p:pic>
      <p:pic>
        <p:nvPicPr>
          <p:cNvPr descr="Une image contenant texte, clipart&#10;&#10;Description générée automatiquement" id="3165" name="Google Shape;3165;p80"/>
          <p:cNvPicPr preferRelativeResize="0"/>
          <p:nvPr/>
        </p:nvPicPr>
        <p:blipFill rotWithShape="1">
          <a:blip r:embed="rId7">
            <a:alphaModFix/>
          </a:blip>
          <a:srcRect b="0" l="0" r="0" t="0"/>
          <a:stretch/>
        </p:blipFill>
        <p:spPr>
          <a:xfrm>
            <a:off x="5825564" y="2435626"/>
            <a:ext cx="863600" cy="863600"/>
          </a:xfrm>
          <a:prstGeom prst="rect">
            <a:avLst/>
          </a:prstGeom>
          <a:noFill/>
          <a:ln>
            <a:noFill/>
          </a:ln>
        </p:spPr>
      </p:pic>
      <p:grpSp>
        <p:nvGrpSpPr>
          <p:cNvPr id="3166" name="Google Shape;3166;p80"/>
          <p:cNvGrpSpPr/>
          <p:nvPr/>
        </p:nvGrpSpPr>
        <p:grpSpPr>
          <a:xfrm>
            <a:off x="9177533" y="3628519"/>
            <a:ext cx="1543066" cy="966688"/>
            <a:chOff x="9123745" y="3588178"/>
            <a:chExt cx="1543066" cy="966688"/>
          </a:xfrm>
        </p:grpSpPr>
        <p:sp>
          <p:nvSpPr>
            <p:cNvPr id="3167" name="Google Shape;3167;p80"/>
            <p:cNvSpPr/>
            <p:nvPr/>
          </p:nvSpPr>
          <p:spPr>
            <a:xfrm>
              <a:off x="9123745" y="3588178"/>
              <a:ext cx="1382639" cy="966688"/>
            </a:xfrm>
            <a:prstGeom prst="roundRect">
              <a:avLst>
                <a:gd fmla="val 16667" name="adj"/>
              </a:avLst>
            </a:prstGeom>
            <a:solidFill>
              <a:srgbClr val="4AD3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168" name="Google Shape;3168;p80"/>
            <p:cNvPicPr preferRelativeResize="0"/>
            <p:nvPr/>
          </p:nvPicPr>
          <p:blipFill rotWithShape="1">
            <a:blip r:embed="rId8">
              <a:alphaModFix/>
            </a:blip>
            <a:srcRect b="0" l="0" r="0" t="0"/>
            <a:stretch/>
          </p:blipFill>
          <p:spPr>
            <a:xfrm>
              <a:off x="9282835" y="3744202"/>
              <a:ext cx="332821" cy="654639"/>
            </a:xfrm>
            <a:prstGeom prst="rect">
              <a:avLst/>
            </a:prstGeom>
            <a:noFill/>
            <a:ln>
              <a:noFill/>
            </a:ln>
          </p:spPr>
        </p:pic>
        <p:sp>
          <p:nvSpPr>
            <p:cNvPr id="3169" name="Google Shape;3169;p80"/>
            <p:cNvSpPr txBox="1"/>
            <p:nvPr/>
          </p:nvSpPr>
          <p:spPr>
            <a:xfrm>
              <a:off x="9576000" y="3865806"/>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+ 1,1°C</a:t>
              </a:r>
              <a:endParaRPr b="0" i="0" sz="1400" u="none" cap="none" strike="noStrike">
                <a:solidFill>
                  <a:srgbClr val="000000"/>
                </a:solidFill>
                <a:latin typeface="Arial"/>
                <a:ea typeface="Arial"/>
                <a:cs typeface="Arial"/>
                <a:sym typeface="Arial"/>
              </a:endParaRPr>
            </a:p>
          </p:txBody>
        </p:sp>
      </p:grpSp>
      <p:pic>
        <p:nvPicPr>
          <p:cNvPr id="3170" name="Google Shape;3170;p80"/>
          <p:cNvPicPr preferRelativeResize="0"/>
          <p:nvPr/>
        </p:nvPicPr>
        <p:blipFill rotWithShape="1">
          <a:blip r:embed="rId9">
            <a:alphaModFix/>
          </a:blip>
          <a:srcRect b="0" l="0" r="0" t="0"/>
          <a:stretch/>
        </p:blipFill>
        <p:spPr>
          <a:xfrm>
            <a:off x="853172" y="1463511"/>
            <a:ext cx="8470900" cy="4673600"/>
          </a:xfrm>
          <a:prstGeom prst="rect">
            <a:avLst/>
          </a:prstGeom>
          <a:noFill/>
          <a:ln>
            <a:noFill/>
          </a:ln>
        </p:spPr>
      </p:pic>
      <p:pic>
        <p:nvPicPr>
          <p:cNvPr id="3171" name="Google Shape;3171;p80"/>
          <p:cNvPicPr preferRelativeResize="0"/>
          <p:nvPr/>
        </p:nvPicPr>
        <p:blipFill rotWithShape="1">
          <a:blip r:embed="rId10">
            <a:alphaModFix/>
          </a:blip>
          <a:srcRect b="0" l="0" r="0" t="0"/>
          <a:stretch/>
        </p:blipFill>
        <p:spPr>
          <a:xfrm>
            <a:off x="842793" y="1463511"/>
            <a:ext cx="8470900" cy="4673600"/>
          </a:xfrm>
          <a:prstGeom prst="rect">
            <a:avLst/>
          </a:prstGeom>
          <a:noFill/>
          <a:ln>
            <a:noFill/>
          </a:ln>
        </p:spPr>
      </p:pic>
      <p:sp>
        <p:nvSpPr>
          <p:cNvPr id="3172" name="Google Shape;3172;p80"/>
          <p:cNvSpPr/>
          <p:nvPr/>
        </p:nvSpPr>
        <p:spPr>
          <a:xfrm>
            <a:off x="9487718" y="2185284"/>
            <a:ext cx="796590" cy="810001"/>
          </a:xfrm>
          <a:prstGeom prst="rect">
            <a:avLst/>
          </a:prstGeom>
          <a:solidFill>
            <a:srgbClr val="B6EDD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73" name="Google Shape;3173;p80"/>
          <p:cNvSpPr txBox="1"/>
          <p:nvPr/>
        </p:nvSpPr>
        <p:spPr>
          <a:xfrm>
            <a:off x="9596267" y="2378160"/>
            <a:ext cx="587836" cy="430887"/>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1 250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3174" name="Google Shape;3174;p80"/>
          <p:cNvSpPr/>
          <p:nvPr/>
        </p:nvSpPr>
        <p:spPr>
          <a:xfrm>
            <a:off x="9487718" y="1375286"/>
            <a:ext cx="796590" cy="810000"/>
          </a:xfrm>
          <a:prstGeom prst="rect">
            <a:avLst/>
          </a:prstGeom>
          <a:solidFill>
            <a:srgbClr val="1E725C"/>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75" name="Google Shape;3175;p80"/>
          <p:cNvSpPr txBox="1"/>
          <p:nvPr/>
        </p:nvSpPr>
        <p:spPr>
          <a:xfrm>
            <a:off x="9596267" y="1573949"/>
            <a:ext cx="587836" cy="430887"/>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1 250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3176" name="Google Shape;3176;p80"/>
          <p:cNvSpPr/>
          <p:nvPr/>
        </p:nvSpPr>
        <p:spPr>
          <a:xfrm>
            <a:off x="5262726" y="4365811"/>
            <a:ext cx="180791" cy="1441020"/>
          </a:xfrm>
          <a:custGeom>
            <a:rect b="b" l="l" r="r" t="t"/>
            <a:pathLst>
              <a:path extrusionOk="0" h="1442241" w="180791">
                <a:moveTo>
                  <a:pt x="0" y="1440161"/>
                </a:moveTo>
                <a:cubicBezTo>
                  <a:pt x="55149" y="969640"/>
                  <a:pt x="91247" y="127331"/>
                  <a:pt x="178146" y="0"/>
                </a:cubicBezTo>
                <a:cubicBezTo>
                  <a:pt x="181144" y="471214"/>
                  <a:pt x="177793" y="971027"/>
                  <a:pt x="180791" y="1442241"/>
                </a:cubicBezTo>
                <a:lnTo>
                  <a:pt x="0" y="1440161"/>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77" name="Google Shape;3177;p80"/>
          <p:cNvSpPr/>
          <p:nvPr/>
        </p:nvSpPr>
        <p:spPr>
          <a:xfrm>
            <a:off x="5037338" y="4867352"/>
            <a:ext cx="788226" cy="521012"/>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1982</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75"/>
                                        </p:tgtEl>
                                        <p:attrNameLst>
                                          <p:attrName>style.visibility</p:attrName>
                                        </p:attrNameLst>
                                      </p:cBhvr>
                                      <p:to>
                                        <p:strVal val="visible"/>
                                      </p:to>
                                    </p:set>
                                    <p:animEffect filter="fade" transition="in">
                                      <p:cBhvr>
                                        <p:cTn dur="500"/>
                                        <p:tgtEl>
                                          <p:spTgt spid="3175"/>
                                        </p:tgtEl>
                                      </p:cBhvr>
                                    </p:animEffect>
                                  </p:childTnLst>
                                </p:cTn>
                              </p:par>
                              <p:par>
                                <p:cTn fill="hold" nodeType="withEffect" presetClass="entr" presetID="10" presetSubtype="0">
                                  <p:stCondLst>
                                    <p:cond delay="0"/>
                                  </p:stCondLst>
                                  <p:childTnLst>
                                    <p:set>
                                      <p:cBhvr>
                                        <p:cTn dur="1" fill="hold">
                                          <p:stCondLst>
                                            <p:cond delay="0"/>
                                          </p:stCondLst>
                                        </p:cTn>
                                        <p:tgtEl>
                                          <p:spTgt spid="3174"/>
                                        </p:tgtEl>
                                        <p:attrNameLst>
                                          <p:attrName>style.visibility</p:attrName>
                                        </p:attrNameLst>
                                      </p:cBhvr>
                                      <p:to>
                                        <p:strVal val="visible"/>
                                      </p:to>
                                    </p:set>
                                    <p:animEffect filter="fade" transition="in">
                                      <p:cBhvr>
                                        <p:cTn dur="500"/>
                                        <p:tgtEl>
                                          <p:spTgt spid="3174"/>
                                        </p:tgtEl>
                                      </p:cBhvr>
                                    </p:animEffect>
                                  </p:childTnLst>
                                </p:cTn>
                              </p:par>
                              <p:par>
                                <p:cTn fill="hold" nodeType="withEffect" presetClass="entr" presetID="10" presetSubtype="0">
                                  <p:stCondLst>
                                    <p:cond delay="0"/>
                                  </p:stCondLst>
                                  <p:childTnLst>
                                    <p:set>
                                      <p:cBhvr>
                                        <p:cTn dur="1" fill="hold">
                                          <p:stCondLst>
                                            <p:cond delay="0"/>
                                          </p:stCondLst>
                                        </p:cTn>
                                        <p:tgtEl>
                                          <p:spTgt spid="3173"/>
                                        </p:tgtEl>
                                        <p:attrNameLst>
                                          <p:attrName>style.visibility</p:attrName>
                                        </p:attrNameLst>
                                      </p:cBhvr>
                                      <p:to>
                                        <p:strVal val="visible"/>
                                      </p:to>
                                    </p:set>
                                    <p:animEffect filter="fade" transition="in">
                                      <p:cBhvr>
                                        <p:cTn dur="500"/>
                                        <p:tgtEl>
                                          <p:spTgt spid="3173"/>
                                        </p:tgtEl>
                                      </p:cBhvr>
                                    </p:animEffect>
                                  </p:childTnLst>
                                </p:cTn>
                              </p:par>
                              <p:par>
                                <p:cTn fill="hold" nodeType="withEffect" presetClass="entr" presetID="10" presetSubtype="0">
                                  <p:stCondLst>
                                    <p:cond delay="0"/>
                                  </p:stCondLst>
                                  <p:childTnLst>
                                    <p:set>
                                      <p:cBhvr>
                                        <p:cTn dur="1" fill="hold">
                                          <p:stCondLst>
                                            <p:cond delay="0"/>
                                          </p:stCondLst>
                                        </p:cTn>
                                        <p:tgtEl>
                                          <p:spTgt spid="3172"/>
                                        </p:tgtEl>
                                        <p:attrNameLst>
                                          <p:attrName>style.visibility</p:attrName>
                                        </p:attrNameLst>
                                      </p:cBhvr>
                                      <p:to>
                                        <p:strVal val="visible"/>
                                      </p:to>
                                    </p:set>
                                    <p:animEffect filter="fade" transition="in">
                                      <p:cBhvr>
                                        <p:cTn dur="500"/>
                                        <p:tgtEl>
                                          <p:spTgt spid="3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1"/>
                                        </p:tgtEl>
                                        <p:attrNameLst>
                                          <p:attrName>style.visibility</p:attrName>
                                        </p:attrNameLst>
                                      </p:cBhvr>
                                      <p:to>
                                        <p:strVal val="visible"/>
                                      </p:to>
                                    </p:set>
                                    <p:animEffect filter="fade" transition="in">
                                      <p:cBhvr>
                                        <p:cTn dur="500"/>
                                        <p:tgtEl>
                                          <p:spTgt spid="3171"/>
                                        </p:tgtEl>
                                      </p:cBhvr>
                                    </p:animEffect>
                                  </p:childTnLst>
                                </p:cTn>
                              </p:par>
                              <p:par>
                                <p:cTn fill="hold" nodeType="withEffect" presetClass="entr" presetID="10" presetSubtype="0">
                                  <p:stCondLst>
                                    <p:cond delay="100"/>
                                  </p:stCondLst>
                                  <p:childTnLst>
                                    <p:set>
                                      <p:cBhvr>
                                        <p:cTn dur="1" fill="hold">
                                          <p:stCondLst>
                                            <p:cond delay="0"/>
                                          </p:stCondLst>
                                        </p:cTn>
                                        <p:tgtEl>
                                          <p:spTgt spid="3176"/>
                                        </p:tgtEl>
                                        <p:attrNameLst>
                                          <p:attrName>style.visibility</p:attrName>
                                        </p:attrNameLst>
                                      </p:cBhvr>
                                      <p:to>
                                        <p:strVal val="visible"/>
                                      </p:to>
                                    </p:set>
                                    <p:animEffect filter="fade" transition="in">
                                      <p:cBhvr>
                                        <p:cTn dur="500"/>
                                        <p:tgtEl>
                                          <p:spTgt spid="3176"/>
                                        </p:tgtEl>
                                      </p:cBhvr>
                                    </p:animEffect>
                                  </p:childTnLst>
                                </p:cTn>
                              </p:par>
                              <p:par>
                                <p:cTn fill="hold" nodeType="withEffect" presetClass="entr" presetID="10" presetSubtype="0">
                                  <p:stCondLst>
                                    <p:cond delay="0"/>
                                  </p:stCondLst>
                                  <p:childTnLst>
                                    <p:set>
                                      <p:cBhvr>
                                        <p:cTn dur="1" fill="hold">
                                          <p:stCondLst>
                                            <p:cond delay="0"/>
                                          </p:stCondLst>
                                        </p:cTn>
                                        <p:tgtEl>
                                          <p:spTgt spid="3177"/>
                                        </p:tgtEl>
                                        <p:attrNameLst>
                                          <p:attrName>style.visibility</p:attrName>
                                        </p:attrNameLst>
                                      </p:cBhvr>
                                      <p:to>
                                        <p:strVal val="visible"/>
                                      </p:to>
                                    </p:set>
                                    <p:animEffect filter="fade" transition="in">
                                      <p:cBhvr>
                                        <p:cTn dur="500"/>
                                        <p:tgtEl>
                                          <p:spTgt spid="3177"/>
                                        </p:tgtEl>
                                      </p:cBhvr>
                                    </p:animEffect>
                                  </p:childTnLst>
                                </p:cTn>
                              </p:par>
                              <p:par>
                                <p:cTn fill="hold" nodeType="withEffect" presetClass="exit" presetID="10" presetSubtype="0">
                                  <p:stCondLst>
                                    <p:cond delay="0"/>
                                  </p:stCondLst>
                                  <p:childTnLst>
                                    <p:animEffect filter="fade" transition="out">
                                      <p:cBhvr>
                                        <p:cTn dur="500"/>
                                        <p:tgtEl>
                                          <p:spTgt spid="3170"/>
                                        </p:tgtEl>
                                      </p:cBhvr>
                                    </p:animEffect>
                                    <p:set>
                                      <p:cBhvr>
                                        <p:cTn dur="1" fill="hold">
                                          <p:stCondLst>
                                            <p:cond delay="500"/>
                                          </p:stCondLst>
                                        </p:cTn>
                                        <p:tgtEl>
                                          <p:spTgt spid="317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82" name="Shape 3182"/>
        <p:cNvGrpSpPr/>
        <p:nvPr/>
      </p:nvGrpSpPr>
      <p:grpSpPr>
        <a:xfrm>
          <a:off x="0" y="0"/>
          <a:ext cx="0" cy="0"/>
          <a:chOff x="0" y="0"/>
          <a:chExt cx="0" cy="0"/>
        </a:xfrm>
      </p:grpSpPr>
      <p:sp>
        <p:nvSpPr>
          <p:cNvPr id="3183" name="Google Shape;3183;p8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sp>
        <p:nvSpPr>
          <p:cNvPr id="3184" name="Google Shape;3184;p8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185" name="Google Shape;3185;p81"/>
          <p:cNvSpPr txBox="1"/>
          <p:nvPr>
            <p:ph idx="1" type="body"/>
          </p:nvPr>
        </p:nvSpPr>
        <p:spPr>
          <a:xfrm>
            <a:off x="695325" y="406371"/>
            <a:ext cx="8473389" cy="4768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400"/>
              <a:buNone/>
            </a:pPr>
            <a:r>
              <a:rPr lang="fr-FR"/>
              <a:t>Longue vie à la consommation…</a:t>
            </a:r>
            <a:endParaRPr/>
          </a:p>
        </p:txBody>
      </p:sp>
      <p:sp>
        <p:nvSpPr>
          <p:cNvPr id="3186" name="Google Shape;3186;p81"/>
          <p:cNvSpPr txBox="1"/>
          <p:nvPr/>
        </p:nvSpPr>
        <p:spPr>
          <a:xfrm>
            <a:off x="6718041" y="-42920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82828"/>
              </a:solidFill>
              <a:latin typeface="Arial"/>
              <a:ea typeface="Arial"/>
              <a:cs typeface="Arial"/>
              <a:sym typeface="Arial"/>
            </a:endParaRPr>
          </a:p>
        </p:txBody>
      </p:sp>
      <p:sp>
        <p:nvSpPr>
          <p:cNvPr id="3187" name="Google Shape;3187;p81"/>
          <p:cNvSpPr txBox="1"/>
          <p:nvPr/>
        </p:nvSpPr>
        <p:spPr>
          <a:xfrm>
            <a:off x="760487" y="975422"/>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823AA"/>
              </a:buClr>
              <a:buSzPts val="1200"/>
              <a:buFont typeface="Arial"/>
              <a:buNone/>
            </a:pPr>
            <a:r>
              <a:rPr b="0" i="0" lang="fr-FR" sz="1200" u="none" cap="none" strike="noStrike">
                <a:solidFill>
                  <a:srgbClr val="0823AA"/>
                </a:solidFill>
                <a:latin typeface="Arial"/>
                <a:ea typeface="Arial"/>
                <a:cs typeface="Arial"/>
                <a:sym typeface="Arial"/>
              </a:rPr>
              <a:t>Émissions anthropiques* de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 (Gt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/an)</a:t>
            </a:r>
            <a:endParaRPr b="0" i="0" sz="900" u="none" cap="none" strike="noStrike">
              <a:solidFill>
                <a:srgbClr val="0023AA"/>
              </a:solidFill>
              <a:latin typeface="Arial"/>
              <a:ea typeface="Arial"/>
              <a:cs typeface="Arial"/>
              <a:sym typeface="Arial"/>
            </a:endParaRPr>
          </a:p>
          <a:p>
            <a:pPr indent="0" lvl="0" marL="0" marR="0" rtl="0" algn="l">
              <a:lnSpc>
                <a:spcPct val="100000"/>
              </a:lnSpc>
              <a:spcBef>
                <a:spcPts val="0"/>
              </a:spcBef>
              <a:spcAft>
                <a:spcPts val="0"/>
              </a:spcAft>
              <a:buClr>
                <a:srgbClr val="0023AA"/>
              </a:buClr>
              <a:buSzPts val="900"/>
              <a:buFont typeface="Arial"/>
              <a:buNone/>
            </a:pPr>
            <a:r>
              <a:rPr b="0" i="0" lang="fr-FR" sz="900" u="none" cap="none" strike="noStrike">
                <a:solidFill>
                  <a:srgbClr val="0023AA"/>
                </a:solidFill>
                <a:latin typeface="Arial"/>
                <a:ea typeface="Arial"/>
                <a:cs typeface="Arial"/>
                <a:sym typeface="Arial"/>
              </a:rPr>
              <a:t>* combustion d’énergies fossiles, procédés industriels, usage des sols et forêts.</a:t>
            </a:r>
            <a:endParaRPr b="0" i="0" sz="1400" u="none" cap="none" strike="noStrike">
              <a:solidFill>
                <a:srgbClr val="000000"/>
              </a:solidFill>
              <a:latin typeface="Arial"/>
              <a:ea typeface="Arial"/>
              <a:cs typeface="Arial"/>
              <a:sym typeface="Arial"/>
            </a:endParaRPr>
          </a:p>
        </p:txBody>
      </p:sp>
      <p:sp>
        <p:nvSpPr>
          <p:cNvPr id="3188" name="Google Shape;3188;p81"/>
          <p:cNvSpPr txBox="1"/>
          <p:nvPr/>
        </p:nvSpPr>
        <p:spPr>
          <a:xfrm>
            <a:off x="9231123" y="5559658"/>
            <a:ext cx="1800000" cy="2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900"/>
              <a:buFont typeface="Arial"/>
              <a:buNone/>
            </a:pPr>
            <a:r>
              <a:rPr b="0" i="0" lang="fr-FR" sz="900" u="none" cap="none" strike="noStrike">
                <a:solidFill>
                  <a:srgbClr val="7F7F7F"/>
                </a:solidFill>
                <a:latin typeface="Arial"/>
                <a:ea typeface="Arial"/>
                <a:cs typeface="Arial"/>
                <a:sym typeface="Arial"/>
              </a:rPr>
              <a:t>Source : Global Carbon Project</a:t>
            </a:r>
            <a:endParaRPr b="0" i="0" sz="1400" u="none" cap="none" strike="noStrike">
              <a:solidFill>
                <a:srgbClr val="000000"/>
              </a:solidFill>
              <a:latin typeface="Arial"/>
              <a:ea typeface="Arial"/>
              <a:cs typeface="Arial"/>
              <a:sym typeface="Arial"/>
            </a:endParaRPr>
          </a:p>
        </p:txBody>
      </p:sp>
      <p:graphicFrame>
        <p:nvGraphicFramePr>
          <p:cNvPr id="3189" name="Google Shape;3189;p81" title="Graphique"/>
          <p:cNvGraphicFramePr/>
          <p:nvPr/>
        </p:nvGraphicFramePr>
        <p:xfrm>
          <a:off x="486508" y="1435792"/>
          <a:ext cx="8839200" cy="5219700"/>
        </p:xfrm>
        <a:graphic>
          <a:graphicData uri="http://schemas.openxmlformats.org/drawingml/2006/chart">
            <c:chart r:id="rId3"/>
          </a:graphicData>
        </a:graphic>
      </p:graphicFrame>
      <p:sp>
        <p:nvSpPr>
          <p:cNvPr id="3190" name="Google Shape;3190;p81"/>
          <p:cNvSpPr/>
          <p:nvPr/>
        </p:nvSpPr>
        <p:spPr>
          <a:xfrm>
            <a:off x="5037338" y="4867352"/>
            <a:ext cx="788226" cy="521012"/>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1982</a:t>
            </a:r>
            <a:endParaRPr b="0" i="0" sz="1400" u="none" cap="none" strike="noStrike">
              <a:solidFill>
                <a:srgbClr val="000000"/>
              </a:solidFill>
              <a:latin typeface="Arial"/>
              <a:ea typeface="Arial"/>
              <a:cs typeface="Arial"/>
              <a:sym typeface="Arial"/>
            </a:endParaRPr>
          </a:p>
        </p:txBody>
      </p:sp>
      <p:graphicFrame>
        <p:nvGraphicFramePr>
          <p:cNvPr id="3191" name="Google Shape;3191;p81"/>
          <p:cNvGraphicFramePr/>
          <p:nvPr/>
        </p:nvGraphicFramePr>
        <p:xfrm>
          <a:off x="856034" y="1479796"/>
          <a:ext cx="8473787" cy="4643658"/>
        </p:xfrm>
        <a:graphic>
          <a:graphicData uri="http://schemas.openxmlformats.org/drawingml/2006/chart">
            <c:chart r:id="rId4"/>
          </a:graphicData>
        </a:graphic>
      </p:graphicFrame>
      <p:pic>
        <p:nvPicPr>
          <p:cNvPr id="3192" name="Google Shape;3192;p81"/>
          <p:cNvPicPr preferRelativeResize="0"/>
          <p:nvPr/>
        </p:nvPicPr>
        <p:blipFill rotWithShape="1">
          <a:blip r:embed="rId5">
            <a:alphaModFix/>
          </a:blip>
          <a:srcRect b="0" l="0" r="0" t="0"/>
          <a:stretch/>
        </p:blipFill>
        <p:spPr>
          <a:xfrm>
            <a:off x="1166444" y="4696058"/>
            <a:ext cx="863600" cy="863600"/>
          </a:xfrm>
          <a:prstGeom prst="rect">
            <a:avLst/>
          </a:prstGeom>
          <a:noFill/>
          <a:ln>
            <a:noFill/>
          </a:ln>
        </p:spPr>
      </p:pic>
      <p:pic>
        <p:nvPicPr>
          <p:cNvPr id="3193" name="Google Shape;3193;p81"/>
          <p:cNvPicPr preferRelativeResize="0"/>
          <p:nvPr/>
        </p:nvPicPr>
        <p:blipFill rotWithShape="1">
          <a:blip r:embed="rId6">
            <a:alphaModFix/>
          </a:blip>
          <a:srcRect b="0" l="0" r="0" t="0"/>
          <a:stretch/>
        </p:blipFill>
        <p:spPr>
          <a:xfrm>
            <a:off x="2793389" y="4307895"/>
            <a:ext cx="863600" cy="863600"/>
          </a:xfrm>
          <a:prstGeom prst="rect">
            <a:avLst/>
          </a:prstGeom>
          <a:noFill/>
          <a:ln>
            <a:noFill/>
          </a:ln>
        </p:spPr>
      </p:pic>
      <p:pic>
        <p:nvPicPr>
          <p:cNvPr descr="Une image contenant texte, clipart&#10;&#10;Description générée automatiquement" id="3194" name="Google Shape;3194;p81"/>
          <p:cNvPicPr preferRelativeResize="0"/>
          <p:nvPr/>
        </p:nvPicPr>
        <p:blipFill rotWithShape="1">
          <a:blip r:embed="rId7">
            <a:alphaModFix/>
          </a:blip>
          <a:srcRect b="0" l="0" r="0" t="0"/>
          <a:stretch/>
        </p:blipFill>
        <p:spPr>
          <a:xfrm>
            <a:off x="5825564" y="2435626"/>
            <a:ext cx="863600" cy="863600"/>
          </a:xfrm>
          <a:prstGeom prst="rect">
            <a:avLst/>
          </a:prstGeom>
          <a:noFill/>
          <a:ln>
            <a:noFill/>
          </a:ln>
        </p:spPr>
      </p:pic>
      <p:pic>
        <p:nvPicPr>
          <p:cNvPr id="3195" name="Google Shape;3195;p81"/>
          <p:cNvPicPr preferRelativeResize="0"/>
          <p:nvPr/>
        </p:nvPicPr>
        <p:blipFill rotWithShape="1">
          <a:blip r:embed="rId8">
            <a:alphaModFix/>
          </a:blip>
          <a:srcRect b="0" l="0" r="0" t="0"/>
          <a:stretch/>
        </p:blipFill>
        <p:spPr>
          <a:xfrm>
            <a:off x="4431733" y="3516325"/>
            <a:ext cx="863600" cy="863600"/>
          </a:xfrm>
          <a:prstGeom prst="rect">
            <a:avLst/>
          </a:prstGeom>
          <a:noFill/>
          <a:ln>
            <a:noFill/>
          </a:ln>
        </p:spPr>
      </p:pic>
      <p:grpSp>
        <p:nvGrpSpPr>
          <p:cNvPr id="3196" name="Google Shape;3196;p81"/>
          <p:cNvGrpSpPr/>
          <p:nvPr/>
        </p:nvGrpSpPr>
        <p:grpSpPr>
          <a:xfrm>
            <a:off x="9325708" y="1380040"/>
            <a:ext cx="1103582" cy="1624718"/>
            <a:chOff x="9751095" y="2956839"/>
            <a:chExt cx="1103582" cy="1624718"/>
          </a:xfrm>
        </p:grpSpPr>
        <p:sp>
          <p:nvSpPr>
            <p:cNvPr id="3197" name="Google Shape;3197;p81"/>
            <p:cNvSpPr/>
            <p:nvPr/>
          </p:nvSpPr>
          <p:spPr>
            <a:xfrm>
              <a:off x="9910756" y="2956839"/>
              <a:ext cx="796590" cy="1620000"/>
            </a:xfrm>
            <a:prstGeom prst="rect">
              <a:avLst/>
            </a:prstGeom>
            <a:solidFill>
              <a:srgbClr val="4BD2A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3198" name="Google Shape;3198;p81"/>
            <p:cNvCxnSpPr/>
            <p:nvPr/>
          </p:nvCxnSpPr>
          <p:spPr>
            <a:xfrm>
              <a:off x="9751095" y="4581557"/>
              <a:ext cx="1103582" cy="0"/>
            </a:xfrm>
            <a:prstGeom prst="straightConnector1">
              <a:avLst/>
            </a:prstGeom>
            <a:noFill/>
            <a:ln cap="flat" cmpd="sng" w="19050">
              <a:solidFill>
                <a:schemeClr val="lt2"/>
              </a:solidFill>
              <a:prstDash val="solid"/>
              <a:miter lim="800000"/>
              <a:headEnd len="sm" w="sm" type="none"/>
              <a:tailEnd len="sm" w="sm" type="none"/>
            </a:ln>
          </p:spPr>
        </p:cxnSp>
        <p:sp>
          <p:nvSpPr>
            <p:cNvPr id="3199" name="Google Shape;3199;p81"/>
            <p:cNvSpPr txBox="1"/>
            <p:nvPr/>
          </p:nvSpPr>
          <p:spPr>
            <a:xfrm>
              <a:off x="10008968" y="3525035"/>
              <a:ext cx="587836"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env.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2 400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grpSp>
      <p:sp>
        <p:nvSpPr>
          <p:cNvPr id="3200" name="Google Shape;3200;p81"/>
          <p:cNvSpPr txBox="1"/>
          <p:nvPr/>
        </p:nvSpPr>
        <p:spPr>
          <a:xfrm>
            <a:off x="9145067" y="3006839"/>
            <a:ext cx="1483186"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BD2AF"/>
              </a:buClr>
              <a:buSzPts val="1600"/>
              <a:buFont typeface="Arial"/>
              <a:buNone/>
            </a:pPr>
            <a:r>
              <a:rPr b="0" i="0" lang="fr-FR" sz="1600" u="none" cap="none" strike="noStrike">
                <a:solidFill>
                  <a:srgbClr val="4BD2AF"/>
                </a:solidFill>
                <a:latin typeface="Arial"/>
                <a:ea typeface="Arial"/>
                <a:cs typeface="Arial"/>
                <a:sym typeface="Arial"/>
              </a:rPr>
              <a:t>déjà émis depuis 1850</a:t>
            </a:r>
            <a:endParaRPr b="0" i="0" sz="1400" u="none" cap="none" strike="noStrike">
              <a:solidFill>
                <a:srgbClr val="000000"/>
              </a:solidFill>
              <a:latin typeface="Arial"/>
              <a:ea typeface="Arial"/>
              <a:cs typeface="Arial"/>
              <a:sym typeface="Arial"/>
            </a:endParaRPr>
          </a:p>
        </p:txBody>
      </p:sp>
      <p:sp>
        <p:nvSpPr>
          <p:cNvPr id="3201" name="Google Shape;3201;p81"/>
          <p:cNvSpPr/>
          <p:nvPr/>
        </p:nvSpPr>
        <p:spPr>
          <a:xfrm>
            <a:off x="9485369" y="2190038"/>
            <a:ext cx="796590" cy="810001"/>
          </a:xfrm>
          <a:prstGeom prst="rect">
            <a:avLst/>
          </a:prstGeom>
          <a:solidFill>
            <a:srgbClr val="B6EDD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2" name="Google Shape;3202;p81"/>
          <p:cNvSpPr/>
          <p:nvPr/>
        </p:nvSpPr>
        <p:spPr>
          <a:xfrm>
            <a:off x="9485369" y="1380040"/>
            <a:ext cx="796590" cy="810000"/>
          </a:xfrm>
          <a:prstGeom prst="rect">
            <a:avLst/>
          </a:prstGeom>
          <a:solidFill>
            <a:srgbClr val="1E725C"/>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3" name="Google Shape;3203;p81"/>
          <p:cNvSpPr/>
          <p:nvPr/>
        </p:nvSpPr>
        <p:spPr>
          <a:xfrm>
            <a:off x="9484927" y="2747960"/>
            <a:ext cx="794986" cy="247126"/>
          </a:xfrm>
          <a:prstGeom prst="rect">
            <a:avLst/>
          </a:prstGeom>
          <a:solidFill>
            <a:srgbClr val="DBF6E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4" name="Google Shape;3204;p81"/>
          <p:cNvSpPr/>
          <p:nvPr/>
        </p:nvSpPr>
        <p:spPr>
          <a:xfrm>
            <a:off x="9485369" y="2471177"/>
            <a:ext cx="796590" cy="270000"/>
          </a:xfrm>
          <a:prstGeom prst="rect">
            <a:avLst/>
          </a:prstGeom>
          <a:solidFill>
            <a:srgbClr val="B6EDD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5" name="Google Shape;3205;p81"/>
          <p:cNvSpPr/>
          <p:nvPr/>
        </p:nvSpPr>
        <p:spPr>
          <a:xfrm>
            <a:off x="9485369" y="2184913"/>
            <a:ext cx="796590" cy="278731"/>
          </a:xfrm>
          <a:prstGeom prst="rect">
            <a:avLst/>
          </a:prstGeom>
          <a:solidFill>
            <a:srgbClr val="63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6" name="Google Shape;3206;p81"/>
          <p:cNvSpPr/>
          <p:nvPr/>
        </p:nvSpPr>
        <p:spPr>
          <a:xfrm>
            <a:off x="9485369" y="1917402"/>
            <a:ext cx="796590" cy="270000"/>
          </a:xfrm>
          <a:prstGeom prst="rect">
            <a:avLst/>
          </a:prstGeom>
          <a:solidFill>
            <a:srgbClr val="29AB8A"/>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7" name="Google Shape;3207;p81"/>
          <p:cNvSpPr/>
          <p:nvPr/>
        </p:nvSpPr>
        <p:spPr>
          <a:xfrm>
            <a:off x="9485369" y="1642829"/>
            <a:ext cx="796590" cy="270000"/>
          </a:xfrm>
          <a:prstGeom prst="rect">
            <a:avLst/>
          </a:prstGeom>
          <a:solidFill>
            <a:srgbClr val="1E725C"/>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8" name="Google Shape;3208;p81"/>
          <p:cNvSpPr/>
          <p:nvPr/>
        </p:nvSpPr>
        <p:spPr>
          <a:xfrm>
            <a:off x="9485369" y="1386031"/>
            <a:ext cx="796590" cy="270000"/>
          </a:xfrm>
          <a:prstGeom prst="rect">
            <a:avLst/>
          </a:prstGeom>
          <a:solidFill>
            <a:srgbClr val="165243"/>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09" name="Google Shape;3209;p81"/>
          <p:cNvSpPr txBox="1"/>
          <p:nvPr/>
        </p:nvSpPr>
        <p:spPr>
          <a:xfrm>
            <a:off x="9593918" y="2393800"/>
            <a:ext cx="587836" cy="430887"/>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1 250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3210" name="Google Shape;3210;p81"/>
          <p:cNvSpPr txBox="1"/>
          <p:nvPr/>
        </p:nvSpPr>
        <p:spPr>
          <a:xfrm>
            <a:off x="9593918" y="1578703"/>
            <a:ext cx="587836" cy="430887"/>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1 250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grpSp>
        <p:nvGrpSpPr>
          <p:cNvPr id="3211" name="Google Shape;3211;p81"/>
          <p:cNvGrpSpPr/>
          <p:nvPr/>
        </p:nvGrpSpPr>
        <p:grpSpPr>
          <a:xfrm>
            <a:off x="9175747" y="3628519"/>
            <a:ext cx="1543066" cy="966688"/>
            <a:chOff x="9123745" y="3588178"/>
            <a:chExt cx="1543066" cy="966688"/>
          </a:xfrm>
        </p:grpSpPr>
        <p:sp>
          <p:nvSpPr>
            <p:cNvPr id="3212" name="Google Shape;3212;p81"/>
            <p:cNvSpPr/>
            <p:nvPr/>
          </p:nvSpPr>
          <p:spPr>
            <a:xfrm>
              <a:off x="9123745" y="3588178"/>
              <a:ext cx="1382639" cy="966688"/>
            </a:xfrm>
            <a:prstGeom prst="roundRect">
              <a:avLst>
                <a:gd fmla="val 16667" name="adj"/>
              </a:avLst>
            </a:prstGeom>
            <a:solidFill>
              <a:srgbClr val="4AD3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3213" name="Google Shape;3213;p81"/>
            <p:cNvPicPr preferRelativeResize="0"/>
            <p:nvPr/>
          </p:nvPicPr>
          <p:blipFill rotWithShape="1">
            <a:blip r:embed="rId9">
              <a:alphaModFix/>
            </a:blip>
            <a:srcRect b="0" l="0" r="0" t="0"/>
            <a:stretch/>
          </p:blipFill>
          <p:spPr>
            <a:xfrm>
              <a:off x="9282835" y="3744202"/>
              <a:ext cx="332821" cy="654639"/>
            </a:xfrm>
            <a:prstGeom prst="rect">
              <a:avLst/>
            </a:prstGeom>
            <a:noFill/>
            <a:ln>
              <a:noFill/>
            </a:ln>
          </p:spPr>
        </p:pic>
        <p:sp>
          <p:nvSpPr>
            <p:cNvPr id="3214" name="Google Shape;3214;p81"/>
            <p:cNvSpPr txBox="1"/>
            <p:nvPr/>
          </p:nvSpPr>
          <p:spPr>
            <a:xfrm>
              <a:off x="9576000" y="3865806"/>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+ 1,1°C</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19" name="Shape 3219"/>
        <p:cNvGrpSpPr/>
        <p:nvPr/>
      </p:nvGrpSpPr>
      <p:grpSpPr>
        <a:xfrm>
          <a:off x="0" y="0"/>
          <a:ext cx="0" cy="0"/>
          <a:chOff x="0" y="0"/>
          <a:chExt cx="0" cy="0"/>
        </a:xfrm>
      </p:grpSpPr>
      <p:sp>
        <p:nvSpPr>
          <p:cNvPr id="3220" name="Google Shape;3220;p8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221" name="Google Shape;3221;p8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222" name="Google Shape;3222;p82"/>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pic>
        <p:nvPicPr>
          <p:cNvPr descr="D:\Documents\Climat\Teach The Shift\Slides 36-37\images\36\mon-telephone.png" id="3223" name="Google Shape;3223;p82"/>
          <p:cNvPicPr preferRelativeResize="0"/>
          <p:nvPr/>
        </p:nvPicPr>
        <p:blipFill rotWithShape="1">
          <a:blip r:embed="rId3">
            <a:alphaModFix/>
          </a:blip>
          <a:srcRect b="0" l="0" r="0" t="0"/>
          <a:stretch/>
        </p:blipFill>
        <p:spPr>
          <a:xfrm>
            <a:off x="-158240" y="2767060"/>
            <a:ext cx="2230188" cy="2188307"/>
          </a:xfrm>
          <a:prstGeom prst="rect">
            <a:avLst/>
          </a:prstGeom>
          <a:noFill/>
          <a:ln>
            <a:noFill/>
          </a:ln>
        </p:spPr>
      </p:pic>
      <p:pic>
        <p:nvPicPr>
          <p:cNvPr id="3224" name="Google Shape;3224;p82"/>
          <p:cNvPicPr preferRelativeResize="0"/>
          <p:nvPr/>
        </p:nvPicPr>
        <p:blipFill rotWithShape="1">
          <a:blip r:embed="rId4">
            <a:alphaModFix/>
          </a:blip>
          <a:srcRect b="0" l="0" r="0" t="0"/>
          <a:stretch/>
        </p:blipFill>
        <p:spPr>
          <a:xfrm>
            <a:off x="2361857" y="1211539"/>
            <a:ext cx="9408348" cy="4900663"/>
          </a:xfrm>
          <a:prstGeom prst="rect">
            <a:avLst/>
          </a:prstGeom>
          <a:noFill/>
          <a:ln>
            <a:noFill/>
          </a:ln>
        </p:spPr>
      </p:pic>
      <p:pic>
        <p:nvPicPr>
          <p:cNvPr id="3225" name="Google Shape;3225;p82"/>
          <p:cNvPicPr preferRelativeResize="0"/>
          <p:nvPr/>
        </p:nvPicPr>
        <p:blipFill rotWithShape="1">
          <a:blip r:embed="rId5">
            <a:alphaModFix/>
          </a:blip>
          <a:srcRect b="0" l="0" r="0" t="0"/>
          <a:stretch/>
        </p:blipFill>
        <p:spPr>
          <a:xfrm>
            <a:off x="4343341" y="1208712"/>
            <a:ext cx="3042880" cy="2959200"/>
          </a:xfrm>
          <a:prstGeom prst="rect">
            <a:avLst/>
          </a:prstGeom>
          <a:noFill/>
          <a:ln cap="flat" cmpd="sng" w="28575">
            <a:solidFill>
              <a:srgbClr val="A91754"/>
            </a:solidFill>
            <a:prstDash val="solid"/>
            <a:round/>
            <a:headEnd len="sm" w="sm" type="none"/>
            <a:tailEnd len="sm" w="sm" type="none"/>
          </a:ln>
        </p:spPr>
      </p:pic>
      <p:pic>
        <p:nvPicPr>
          <p:cNvPr id="3226" name="Google Shape;3226;p82"/>
          <p:cNvPicPr preferRelativeResize="0"/>
          <p:nvPr/>
        </p:nvPicPr>
        <p:blipFill rotWithShape="1">
          <a:blip r:embed="rId6">
            <a:alphaModFix/>
          </a:blip>
          <a:srcRect b="0" l="0" r="0" t="0"/>
          <a:stretch/>
        </p:blipFill>
        <p:spPr>
          <a:xfrm>
            <a:off x="8038711" y="1315777"/>
            <a:ext cx="3854923" cy="2696780"/>
          </a:xfrm>
          <a:prstGeom prst="rect">
            <a:avLst/>
          </a:prstGeom>
          <a:noFill/>
          <a:ln cap="flat" cmpd="sng" w="28575">
            <a:solidFill>
              <a:schemeClr val="dk1"/>
            </a:solidFill>
            <a:prstDash val="solid"/>
            <a:round/>
            <a:headEnd len="sm" w="sm" type="none"/>
            <a:tailEnd len="sm" w="sm" type="none"/>
          </a:ln>
        </p:spPr>
      </p:pic>
      <p:sp>
        <p:nvSpPr>
          <p:cNvPr id="3227" name="Google Shape;3227;p82"/>
          <p:cNvSpPr/>
          <p:nvPr/>
        </p:nvSpPr>
        <p:spPr>
          <a:xfrm>
            <a:off x="7477189" y="4836789"/>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28" name="Google Shape;3228;p82"/>
          <p:cNvSpPr/>
          <p:nvPr/>
        </p:nvSpPr>
        <p:spPr>
          <a:xfrm>
            <a:off x="7477189" y="5338268"/>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29" name="Google Shape;3229;p82"/>
          <p:cNvSpPr/>
          <p:nvPr/>
        </p:nvSpPr>
        <p:spPr>
          <a:xfrm>
            <a:off x="7748743" y="4170518"/>
            <a:ext cx="677687" cy="1646289"/>
          </a:xfrm>
          <a:prstGeom prst="roundRect">
            <a:avLst>
              <a:gd fmla="val 16667" name="adj"/>
            </a:avLst>
          </a:prstGeom>
          <a:noFill/>
          <a:ln cap="flat" cmpd="sng" w="2857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id="3230" name="Google Shape;3230;p82"/>
          <p:cNvPicPr preferRelativeResize="0"/>
          <p:nvPr/>
        </p:nvPicPr>
        <p:blipFill rotWithShape="1">
          <a:blip r:embed="rId7">
            <a:alphaModFix/>
          </a:blip>
          <a:srcRect b="0" l="0" r="0" t="0"/>
          <a:stretch/>
        </p:blipFill>
        <p:spPr>
          <a:xfrm>
            <a:off x="7073929" y="4673811"/>
            <a:ext cx="277245" cy="533288"/>
          </a:xfrm>
          <a:prstGeom prst="rect">
            <a:avLst/>
          </a:prstGeom>
          <a:noFill/>
          <a:ln>
            <a:noFill/>
          </a:ln>
        </p:spPr>
      </p:pic>
      <p:pic>
        <p:nvPicPr>
          <p:cNvPr id="3231" name="Google Shape;3231;p82"/>
          <p:cNvPicPr preferRelativeResize="0"/>
          <p:nvPr/>
        </p:nvPicPr>
        <p:blipFill rotWithShape="1">
          <a:blip r:embed="rId7">
            <a:alphaModFix/>
          </a:blip>
          <a:srcRect b="0" l="0" r="0" t="0"/>
          <a:stretch/>
        </p:blipFill>
        <p:spPr>
          <a:xfrm>
            <a:off x="4878232" y="4442453"/>
            <a:ext cx="277245" cy="533288"/>
          </a:xfrm>
          <a:prstGeom prst="rect">
            <a:avLst/>
          </a:prstGeom>
          <a:noFill/>
          <a:ln>
            <a:noFill/>
          </a:ln>
        </p:spPr>
      </p:pic>
      <p:pic>
        <p:nvPicPr>
          <p:cNvPr id="3232" name="Google Shape;3232;p82"/>
          <p:cNvPicPr preferRelativeResize="0"/>
          <p:nvPr/>
        </p:nvPicPr>
        <p:blipFill rotWithShape="1">
          <a:blip r:embed="rId8">
            <a:alphaModFix/>
          </a:blip>
          <a:srcRect b="0" l="0" r="0" t="0"/>
          <a:stretch/>
        </p:blipFill>
        <p:spPr>
          <a:xfrm>
            <a:off x="6938663" y="4261353"/>
            <a:ext cx="515327" cy="385998"/>
          </a:xfrm>
          <a:prstGeom prst="rect">
            <a:avLst/>
          </a:prstGeom>
          <a:noFill/>
          <a:ln>
            <a:noFill/>
          </a:ln>
        </p:spPr>
      </p:pic>
      <p:pic>
        <p:nvPicPr>
          <p:cNvPr id="3233" name="Google Shape;3233;p82"/>
          <p:cNvPicPr preferRelativeResize="0"/>
          <p:nvPr/>
        </p:nvPicPr>
        <p:blipFill rotWithShape="1">
          <a:blip r:embed="rId9">
            <a:alphaModFix/>
          </a:blip>
          <a:srcRect b="0" l="0" r="0" t="0"/>
          <a:stretch/>
        </p:blipFill>
        <p:spPr>
          <a:xfrm>
            <a:off x="6753896" y="5303043"/>
            <a:ext cx="640065" cy="349902"/>
          </a:xfrm>
          <a:prstGeom prst="rect">
            <a:avLst/>
          </a:prstGeom>
          <a:noFill/>
          <a:ln>
            <a:noFill/>
          </a:ln>
        </p:spPr>
      </p:pic>
      <p:pic>
        <p:nvPicPr>
          <p:cNvPr id="3234" name="Google Shape;3234;p82"/>
          <p:cNvPicPr preferRelativeResize="0"/>
          <p:nvPr/>
        </p:nvPicPr>
        <p:blipFill rotWithShape="1">
          <a:blip r:embed="rId10">
            <a:alphaModFix/>
          </a:blip>
          <a:srcRect b="0" l="0" r="0" t="0"/>
          <a:stretch/>
        </p:blipFill>
        <p:spPr>
          <a:xfrm>
            <a:off x="7820679" y="5172177"/>
            <a:ext cx="541969" cy="541969"/>
          </a:xfrm>
          <a:prstGeom prst="rect">
            <a:avLst/>
          </a:prstGeom>
          <a:noFill/>
          <a:ln>
            <a:noFill/>
          </a:ln>
        </p:spPr>
      </p:pic>
      <p:pic>
        <p:nvPicPr>
          <p:cNvPr id="3235" name="Google Shape;3235;p82"/>
          <p:cNvPicPr preferRelativeResize="0"/>
          <p:nvPr/>
        </p:nvPicPr>
        <p:blipFill rotWithShape="1">
          <a:blip r:embed="rId11">
            <a:alphaModFix/>
          </a:blip>
          <a:srcRect b="0" l="0" r="0" t="0"/>
          <a:stretch/>
        </p:blipFill>
        <p:spPr>
          <a:xfrm>
            <a:off x="7755720" y="4714559"/>
            <a:ext cx="677687" cy="451791"/>
          </a:xfrm>
          <a:prstGeom prst="ellipse">
            <a:avLst/>
          </a:prstGeom>
          <a:noFill/>
          <a:ln>
            <a:noFill/>
          </a:ln>
        </p:spPr>
      </p:pic>
      <p:pic>
        <p:nvPicPr>
          <p:cNvPr id="3236" name="Google Shape;3236;p82"/>
          <p:cNvPicPr preferRelativeResize="0"/>
          <p:nvPr/>
        </p:nvPicPr>
        <p:blipFill rotWithShape="1">
          <a:blip r:embed="rId12">
            <a:alphaModFix/>
          </a:blip>
          <a:srcRect b="0" l="0" r="0" t="0"/>
          <a:stretch/>
        </p:blipFill>
        <p:spPr>
          <a:xfrm>
            <a:off x="7867260" y="4214060"/>
            <a:ext cx="433291" cy="433291"/>
          </a:xfrm>
          <a:prstGeom prst="rect">
            <a:avLst/>
          </a:prstGeom>
          <a:noFill/>
          <a:ln>
            <a:noFill/>
          </a:ln>
        </p:spPr>
      </p:pic>
      <p:pic>
        <p:nvPicPr>
          <p:cNvPr id="3237" name="Google Shape;3237;p82"/>
          <p:cNvPicPr preferRelativeResize="0"/>
          <p:nvPr/>
        </p:nvPicPr>
        <p:blipFill rotWithShape="1">
          <a:blip r:embed="rId7">
            <a:alphaModFix/>
          </a:blip>
          <a:srcRect b="0" l="0" r="0" t="0"/>
          <a:stretch/>
        </p:blipFill>
        <p:spPr>
          <a:xfrm>
            <a:off x="9774973" y="3798273"/>
            <a:ext cx="277245" cy="533288"/>
          </a:xfrm>
          <a:prstGeom prst="rect">
            <a:avLst/>
          </a:prstGeom>
          <a:noFill/>
          <a:ln>
            <a:noFill/>
          </a:ln>
        </p:spPr>
      </p:pic>
      <p:sp>
        <p:nvSpPr>
          <p:cNvPr id="3238" name="Google Shape;3238;p82"/>
          <p:cNvSpPr/>
          <p:nvPr/>
        </p:nvSpPr>
        <p:spPr>
          <a:xfrm>
            <a:off x="6691804" y="5709975"/>
            <a:ext cx="953525" cy="537020"/>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39" name="Google Shape;3239;p82"/>
          <p:cNvSpPr/>
          <p:nvPr/>
        </p:nvSpPr>
        <p:spPr>
          <a:xfrm>
            <a:off x="7652306" y="5708585"/>
            <a:ext cx="953525" cy="525467"/>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40" name="Google Shape;3240;p82"/>
          <p:cNvSpPr/>
          <p:nvPr/>
        </p:nvSpPr>
        <p:spPr>
          <a:xfrm>
            <a:off x="9176698" y="4478120"/>
            <a:ext cx="988706" cy="613865"/>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41" name="Google Shape;3241;p82"/>
          <p:cNvSpPr/>
          <p:nvPr/>
        </p:nvSpPr>
        <p:spPr>
          <a:xfrm>
            <a:off x="7473042" y="4345902"/>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42" name="Google Shape;3242;p82"/>
          <p:cNvSpPr/>
          <p:nvPr/>
        </p:nvSpPr>
        <p:spPr>
          <a:xfrm rot="-8110409">
            <a:off x="8509776" y="3543936"/>
            <a:ext cx="406400" cy="713917"/>
          </a:xfrm>
          <a:prstGeom prst="down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43" name="Google Shape;3243;p82"/>
          <p:cNvSpPr/>
          <p:nvPr/>
        </p:nvSpPr>
        <p:spPr>
          <a:xfrm rot="8627096">
            <a:off x="9290141" y="2735983"/>
            <a:ext cx="134526" cy="141590"/>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descr="Résultat de recherche d'images pour &quot;smartphone dessin&quot;" id="3244" name="Google Shape;3244;p82"/>
          <p:cNvPicPr preferRelativeResize="0"/>
          <p:nvPr/>
        </p:nvPicPr>
        <p:blipFill rotWithShape="1">
          <a:blip r:embed="rId13">
            <a:alphaModFix/>
          </a:blip>
          <a:srcRect b="0" l="0" r="0" t="0"/>
          <a:stretch/>
        </p:blipFill>
        <p:spPr>
          <a:xfrm rot="164666">
            <a:off x="8798698" y="2621044"/>
            <a:ext cx="373447" cy="575684"/>
          </a:xfrm>
          <a:prstGeom prst="rect">
            <a:avLst/>
          </a:prstGeom>
          <a:noFill/>
          <a:ln>
            <a:noFill/>
          </a:ln>
        </p:spPr>
      </p:pic>
      <p:pic>
        <p:nvPicPr>
          <p:cNvPr descr="Résultat de recherche d'images pour &quot;electricité icone&quot;" id="3245" name="Google Shape;3245;p82"/>
          <p:cNvPicPr preferRelativeResize="0"/>
          <p:nvPr/>
        </p:nvPicPr>
        <p:blipFill rotWithShape="1">
          <a:blip r:embed="rId14">
            <a:alphaModFix/>
          </a:blip>
          <a:srcRect b="0" l="0" r="0" t="0"/>
          <a:stretch/>
        </p:blipFill>
        <p:spPr>
          <a:xfrm>
            <a:off x="9474801" y="2522640"/>
            <a:ext cx="416825" cy="416825"/>
          </a:xfrm>
          <a:prstGeom prst="rect">
            <a:avLst/>
          </a:prstGeom>
          <a:noFill/>
          <a:ln>
            <a:noFill/>
          </a:ln>
        </p:spPr>
      </p:pic>
      <p:sp>
        <p:nvSpPr>
          <p:cNvPr id="3246" name="Google Shape;3246;p82"/>
          <p:cNvSpPr/>
          <p:nvPr/>
        </p:nvSpPr>
        <p:spPr>
          <a:xfrm rot="-9511760">
            <a:off x="9929095" y="2927398"/>
            <a:ext cx="134526" cy="141590"/>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id="3247" name="Google Shape;3247;p82"/>
          <p:cNvPicPr preferRelativeResize="0"/>
          <p:nvPr/>
        </p:nvPicPr>
        <p:blipFill rotWithShape="1">
          <a:blip r:embed="rId15">
            <a:alphaModFix/>
          </a:blip>
          <a:srcRect b="0" l="0" r="0" t="0"/>
          <a:stretch/>
        </p:blipFill>
        <p:spPr>
          <a:xfrm>
            <a:off x="8653991" y="4025510"/>
            <a:ext cx="827630" cy="434250"/>
          </a:xfrm>
          <a:prstGeom prst="rect">
            <a:avLst/>
          </a:prstGeom>
          <a:noFill/>
          <a:ln>
            <a:noFill/>
          </a:ln>
        </p:spPr>
      </p:pic>
      <p:sp>
        <p:nvSpPr>
          <p:cNvPr id="3248" name="Google Shape;3248;p82"/>
          <p:cNvSpPr/>
          <p:nvPr/>
        </p:nvSpPr>
        <p:spPr>
          <a:xfrm>
            <a:off x="10961102" y="3397473"/>
            <a:ext cx="949196" cy="615084"/>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pic>
        <p:nvPicPr>
          <p:cNvPr id="3249" name="Google Shape;3249;p82"/>
          <p:cNvPicPr preferRelativeResize="0"/>
          <p:nvPr/>
        </p:nvPicPr>
        <p:blipFill rotWithShape="1">
          <a:blip r:embed="rId16">
            <a:alphaModFix/>
          </a:blip>
          <a:srcRect b="0" l="0" r="0" t="0"/>
          <a:stretch/>
        </p:blipFill>
        <p:spPr>
          <a:xfrm>
            <a:off x="9983444" y="2824676"/>
            <a:ext cx="912674" cy="684506"/>
          </a:xfrm>
          <a:prstGeom prst="rect">
            <a:avLst/>
          </a:prstGeom>
          <a:noFill/>
          <a:ln>
            <a:noFill/>
          </a:ln>
        </p:spPr>
      </p:pic>
      <p:pic>
        <p:nvPicPr>
          <p:cNvPr descr="Résultat de recherche d'images pour &quot;centre commercial dessin&quot;" id="3250" name="Google Shape;3250;p82"/>
          <p:cNvPicPr preferRelativeResize="0"/>
          <p:nvPr/>
        </p:nvPicPr>
        <p:blipFill rotWithShape="1">
          <a:blip r:embed="rId17">
            <a:alphaModFix/>
          </a:blip>
          <a:srcRect b="56041" l="5129" r="53240" t="6925"/>
          <a:stretch/>
        </p:blipFill>
        <p:spPr>
          <a:xfrm>
            <a:off x="4763605" y="2760330"/>
            <a:ext cx="833370" cy="611968"/>
          </a:xfrm>
          <a:prstGeom prst="rect">
            <a:avLst/>
          </a:prstGeom>
          <a:noFill/>
          <a:ln>
            <a:noFill/>
          </a:ln>
        </p:spPr>
      </p:pic>
      <p:pic>
        <p:nvPicPr>
          <p:cNvPr id="3251" name="Google Shape;3251;p82"/>
          <p:cNvPicPr preferRelativeResize="0"/>
          <p:nvPr/>
        </p:nvPicPr>
        <p:blipFill rotWithShape="1">
          <a:blip r:embed="rId18">
            <a:alphaModFix/>
          </a:blip>
          <a:srcRect b="0" l="0" r="0" t="0"/>
          <a:stretch/>
        </p:blipFill>
        <p:spPr>
          <a:xfrm>
            <a:off x="6245029" y="2823415"/>
            <a:ext cx="717122" cy="513364"/>
          </a:xfrm>
          <a:prstGeom prst="rect">
            <a:avLst/>
          </a:prstGeom>
          <a:noFill/>
          <a:ln>
            <a:noFill/>
          </a:ln>
        </p:spPr>
      </p:pic>
      <p:pic>
        <p:nvPicPr>
          <p:cNvPr id="3252" name="Google Shape;3252;p82"/>
          <p:cNvPicPr preferRelativeResize="0"/>
          <p:nvPr/>
        </p:nvPicPr>
        <p:blipFill rotWithShape="1">
          <a:blip r:embed="rId19">
            <a:alphaModFix/>
          </a:blip>
          <a:srcRect b="0" l="0" r="0" t="0"/>
          <a:stretch/>
        </p:blipFill>
        <p:spPr>
          <a:xfrm>
            <a:off x="5292560" y="3386906"/>
            <a:ext cx="886105" cy="404464"/>
          </a:xfrm>
          <a:prstGeom prst="rect">
            <a:avLst/>
          </a:prstGeom>
          <a:noFill/>
          <a:ln>
            <a:noFill/>
          </a:ln>
        </p:spPr>
      </p:pic>
      <p:sp>
        <p:nvSpPr>
          <p:cNvPr id="3253" name="Google Shape;3253;p82"/>
          <p:cNvSpPr/>
          <p:nvPr/>
        </p:nvSpPr>
        <p:spPr>
          <a:xfrm>
            <a:off x="7391685" y="1842366"/>
            <a:ext cx="964634" cy="553438"/>
          </a:xfrm>
          <a:prstGeom prst="cloud">
            <a:avLst/>
          </a:prstGeom>
          <a:gradFill>
            <a:gsLst>
              <a:gs pos="0">
                <a:srgbClr val="7030A0"/>
              </a:gs>
              <a:gs pos="100000">
                <a:srgbClr val="64D6B8"/>
              </a:gs>
            </a:gsLst>
            <a:lin ang="0" scaled="0"/>
          </a:gra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54" name="Google Shape;3254;p82"/>
          <p:cNvSpPr/>
          <p:nvPr/>
        </p:nvSpPr>
        <p:spPr>
          <a:xfrm>
            <a:off x="4376958" y="3642302"/>
            <a:ext cx="973268" cy="528216"/>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pic>
        <p:nvPicPr>
          <p:cNvPr id="3255" name="Google Shape;3255;p82"/>
          <p:cNvPicPr preferRelativeResize="0"/>
          <p:nvPr/>
        </p:nvPicPr>
        <p:blipFill rotWithShape="1">
          <a:blip r:embed="rId20">
            <a:alphaModFix/>
          </a:blip>
          <a:srcRect b="0" l="0" r="0" t="0"/>
          <a:stretch/>
        </p:blipFill>
        <p:spPr>
          <a:xfrm>
            <a:off x="7253512" y="2383148"/>
            <a:ext cx="622791" cy="326773"/>
          </a:xfrm>
          <a:prstGeom prst="rect">
            <a:avLst/>
          </a:prstGeom>
          <a:noFill/>
          <a:ln>
            <a:noFill/>
          </a:ln>
        </p:spPr>
      </p:pic>
      <p:pic>
        <p:nvPicPr>
          <p:cNvPr id="3256" name="Google Shape;3256;p82"/>
          <p:cNvPicPr preferRelativeResize="0"/>
          <p:nvPr/>
        </p:nvPicPr>
        <p:blipFill rotWithShape="1">
          <a:blip r:embed="rId19">
            <a:alphaModFix/>
          </a:blip>
          <a:srcRect b="0" l="0" r="0" t="0"/>
          <a:stretch/>
        </p:blipFill>
        <p:spPr>
          <a:xfrm>
            <a:off x="6466767" y="3456750"/>
            <a:ext cx="886105" cy="404464"/>
          </a:xfrm>
          <a:prstGeom prst="rect">
            <a:avLst/>
          </a:prstGeom>
          <a:noFill/>
          <a:ln>
            <a:noFill/>
          </a:ln>
        </p:spPr>
      </p:pic>
      <p:sp>
        <p:nvSpPr>
          <p:cNvPr id="3257" name="Google Shape;3257;p82"/>
          <p:cNvSpPr/>
          <p:nvPr/>
        </p:nvSpPr>
        <p:spPr>
          <a:xfrm rot="5400000">
            <a:off x="5860684" y="3006167"/>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58" name="Google Shape;3258;p82"/>
          <p:cNvSpPr/>
          <p:nvPr/>
        </p:nvSpPr>
        <p:spPr>
          <a:xfrm rot="5400000">
            <a:off x="5860684" y="2810085"/>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59" name="Google Shape;3259;p82"/>
          <p:cNvSpPr/>
          <p:nvPr/>
        </p:nvSpPr>
        <p:spPr>
          <a:xfrm rot="5400000">
            <a:off x="5860684" y="2617441"/>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60" name="Google Shape;3260;p82"/>
          <p:cNvSpPr/>
          <p:nvPr/>
        </p:nvSpPr>
        <p:spPr>
          <a:xfrm rot="10800000">
            <a:off x="4862940" y="2611532"/>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61" name="Google Shape;3261;p82"/>
          <p:cNvSpPr/>
          <p:nvPr/>
        </p:nvSpPr>
        <p:spPr>
          <a:xfrm rot="10800000">
            <a:off x="5106583" y="2611532"/>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62" name="Google Shape;3262;p82"/>
          <p:cNvSpPr/>
          <p:nvPr/>
        </p:nvSpPr>
        <p:spPr>
          <a:xfrm rot="10800000">
            <a:off x="5350226" y="2611532"/>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id="3263" name="Google Shape;3263;p82"/>
          <p:cNvPicPr preferRelativeResize="0"/>
          <p:nvPr/>
        </p:nvPicPr>
        <p:blipFill rotWithShape="1">
          <a:blip r:embed="rId21">
            <a:alphaModFix/>
          </a:blip>
          <a:srcRect b="0" l="0" r="0" t="0"/>
          <a:stretch/>
        </p:blipFill>
        <p:spPr>
          <a:xfrm>
            <a:off x="4427242" y="2332025"/>
            <a:ext cx="414117" cy="414117"/>
          </a:xfrm>
          <a:prstGeom prst="rect">
            <a:avLst/>
          </a:prstGeom>
          <a:noFill/>
          <a:ln>
            <a:noFill/>
          </a:ln>
        </p:spPr>
      </p:pic>
      <p:pic>
        <p:nvPicPr>
          <p:cNvPr id="3264" name="Google Shape;3264;p82"/>
          <p:cNvPicPr preferRelativeResize="0"/>
          <p:nvPr/>
        </p:nvPicPr>
        <p:blipFill rotWithShape="1">
          <a:blip r:embed="rId22">
            <a:alphaModFix/>
          </a:blip>
          <a:srcRect b="0" l="24638" r="10285" t="9258"/>
          <a:stretch/>
        </p:blipFill>
        <p:spPr>
          <a:xfrm>
            <a:off x="4896005" y="1984440"/>
            <a:ext cx="571500" cy="564184"/>
          </a:xfrm>
          <a:prstGeom prst="rect">
            <a:avLst/>
          </a:prstGeom>
          <a:noFill/>
          <a:ln>
            <a:noFill/>
          </a:ln>
        </p:spPr>
      </p:pic>
      <p:pic>
        <p:nvPicPr>
          <p:cNvPr id="3265" name="Google Shape;3265;p82"/>
          <p:cNvPicPr preferRelativeResize="0"/>
          <p:nvPr/>
        </p:nvPicPr>
        <p:blipFill rotWithShape="1">
          <a:blip r:embed="rId23">
            <a:alphaModFix/>
          </a:blip>
          <a:srcRect b="0" l="0" r="0" t="0"/>
          <a:stretch/>
        </p:blipFill>
        <p:spPr>
          <a:xfrm>
            <a:off x="5698901" y="1443681"/>
            <a:ext cx="384036" cy="492046"/>
          </a:xfrm>
          <a:prstGeom prst="rect">
            <a:avLst/>
          </a:prstGeom>
          <a:noFill/>
          <a:ln>
            <a:noFill/>
          </a:ln>
        </p:spPr>
      </p:pic>
      <p:sp>
        <p:nvSpPr>
          <p:cNvPr id="3266" name="Google Shape;3266;p82"/>
          <p:cNvSpPr/>
          <p:nvPr/>
        </p:nvSpPr>
        <p:spPr>
          <a:xfrm rot="-7594322">
            <a:off x="5455387" y="1820659"/>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67" name="Google Shape;3267;p82"/>
          <p:cNvSpPr/>
          <p:nvPr/>
        </p:nvSpPr>
        <p:spPr>
          <a:xfrm>
            <a:off x="6001763" y="2004083"/>
            <a:ext cx="936900" cy="512634"/>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68" name="Google Shape;3268;p82"/>
          <p:cNvSpPr/>
          <p:nvPr/>
        </p:nvSpPr>
        <p:spPr>
          <a:xfrm>
            <a:off x="4388861" y="1424468"/>
            <a:ext cx="940202" cy="579615"/>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3269" name="Google Shape;3269;p82"/>
          <p:cNvSpPr/>
          <p:nvPr/>
        </p:nvSpPr>
        <p:spPr>
          <a:xfrm>
            <a:off x="4343341" y="1208712"/>
            <a:ext cx="3064990" cy="2985660"/>
          </a:xfrm>
          <a:prstGeom prst="rect">
            <a:avLst/>
          </a:prstGeom>
          <a:noFill/>
          <a:ln cap="flat" cmpd="sng" w="762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70" name="Google Shape;3270;p82"/>
          <p:cNvSpPr/>
          <p:nvPr/>
        </p:nvSpPr>
        <p:spPr>
          <a:xfrm>
            <a:off x="2194773" y="1039025"/>
            <a:ext cx="9742515" cy="5224805"/>
          </a:xfrm>
          <a:prstGeom prst="rect">
            <a:avLst/>
          </a:prstGeom>
          <a:noFill/>
          <a:ln cap="flat" cmpd="sng" w="76200">
            <a:solidFill>
              <a:srgbClr val="64D6B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271" name="Google Shape;3271;p82"/>
          <p:cNvSpPr/>
          <p:nvPr/>
        </p:nvSpPr>
        <p:spPr>
          <a:xfrm rot="5134189">
            <a:off x="7655145" y="2097312"/>
            <a:ext cx="406400" cy="1706702"/>
          </a:xfrm>
          <a:prstGeom prst="downArrow">
            <a:avLst>
              <a:gd fmla="val 50000" name="adj1"/>
              <a:gd fmla="val 50000" name="adj2"/>
            </a:avLst>
          </a:prstGeom>
          <a:gradFill>
            <a:gsLst>
              <a:gs pos="0">
                <a:srgbClr val="7030A0"/>
              </a:gs>
              <a:gs pos="100000">
                <a:srgbClr val="64D6B8"/>
              </a:gs>
            </a:gsLst>
            <a:lin ang="16200000" scaled="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4"/>
                                        </p:tgtEl>
                                        <p:attrNameLst>
                                          <p:attrName>style.visibility</p:attrName>
                                        </p:attrNameLst>
                                      </p:cBhvr>
                                      <p:to>
                                        <p:strVal val="visible"/>
                                      </p:to>
                                    </p:set>
                                    <p:animEffect filter="fade" transition="in">
                                      <p:cBhvr>
                                        <p:cTn dur="500"/>
                                        <p:tgtEl>
                                          <p:spTgt spid="3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2"/>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3230"/>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3231"/>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323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50"/>
                                  </p:stCondLst>
                                  <p:childTnLst>
                                    <p:set>
                                      <p:cBhvr>
                                        <p:cTn dur="1" fill="hold">
                                          <p:stCondLst>
                                            <p:cond delay="0"/>
                                          </p:stCondLst>
                                        </p:cTn>
                                        <p:tgtEl>
                                          <p:spTgt spid="3233"/>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0" presetSubtype="0">
                                  <p:stCondLst>
                                    <p:cond delay="500"/>
                                  </p:stCondLst>
                                  <p:childTnLst>
                                    <p:set>
                                      <p:cBhvr>
                                        <p:cTn dur="1" fill="hold">
                                          <p:stCondLst>
                                            <p:cond delay="0"/>
                                          </p:stCondLst>
                                        </p:cTn>
                                        <p:tgtEl>
                                          <p:spTgt spid="3238"/>
                                        </p:tgtEl>
                                        <p:attrNameLst>
                                          <p:attrName>style.visibility</p:attrName>
                                        </p:attrNameLst>
                                      </p:cBhvr>
                                      <p:to>
                                        <p:strVal val="visible"/>
                                      </p:to>
                                    </p:set>
                                    <p:animEffect filter="fade" transition="in">
                                      <p:cBhvr>
                                        <p:cTn dur="1000"/>
                                        <p:tgtEl>
                                          <p:spTgt spid="3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1"/>
                                        </p:tgtEl>
                                        <p:attrNameLst>
                                          <p:attrName>style.visibility</p:attrName>
                                        </p:attrNameLst>
                                      </p:cBhvr>
                                      <p:to>
                                        <p:strVal val="visible"/>
                                      </p:to>
                                    </p:set>
                                    <p:animEffect filter="fade" transition="in">
                                      <p:cBhvr>
                                        <p:cTn dur="500"/>
                                        <p:tgtEl>
                                          <p:spTgt spid="3241"/>
                                        </p:tgtEl>
                                      </p:cBhvr>
                                    </p:animEffect>
                                  </p:childTnLst>
                                </p:cTn>
                              </p:par>
                              <p:par>
                                <p:cTn fill="hold" nodeType="withEffect" presetClass="entr" presetID="10" presetSubtype="0">
                                  <p:stCondLst>
                                    <p:cond delay="0"/>
                                  </p:stCondLst>
                                  <p:childTnLst>
                                    <p:set>
                                      <p:cBhvr>
                                        <p:cTn dur="1" fill="hold">
                                          <p:stCondLst>
                                            <p:cond delay="0"/>
                                          </p:stCondLst>
                                        </p:cTn>
                                        <p:tgtEl>
                                          <p:spTgt spid="3227"/>
                                        </p:tgtEl>
                                        <p:attrNameLst>
                                          <p:attrName>style.visibility</p:attrName>
                                        </p:attrNameLst>
                                      </p:cBhvr>
                                      <p:to>
                                        <p:strVal val="visible"/>
                                      </p:to>
                                    </p:set>
                                    <p:animEffect filter="fade" transition="in">
                                      <p:cBhvr>
                                        <p:cTn dur="500"/>
                                        <p:tgtEl>
                                          <p:spTgt spid="3227"/>
                                        </p:tgtEl>
                                      </p:cBhvr>
                                    </p:animEffect>
                                  </p:childTnLst>
                                </p:cTn>
                              </p:par>
                              <p:par>
                                <p:cTn fill="hold" nodeType="withEffect" presetClass="entr" presetID="10" presetSubtype="0">
                                  <p:stCondLst>
                                    <p:cond delay="0"/>
                                  </p:stCondLst>
                                  <p:childTnLst>
                                    <p:set>
                                      <p:cBhvr>
                                        <p:cTn dur="1" fill="hold">
                                          <p:stCondLst>
                                            <p:cond delay="0"/>
                                          </p:stCondLst>
                                        </p:cTn>
                                        <p:tgtEl>
                                          <p:spTgt spid="3228"/>
                                        </p:tgtEl>
                                        <p:attrNameLst>
                                          <p:attrName>style.visibility</p:attrName>
                                        </p:attrNameLst>
                                      </p:cBhvr>
                                      <p:to>
                                        <p:strVal val="visible"/>
                                      </p:to>
                                    </p:set>
                                    <p:animEffect filter="fade" transition="in">
                                      <p:cBhvr>
                                        <p:cTn dur="500"/>
                                        <p:tgtEl>
                                          <p:spTgt spid="322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36"/>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500"/>
                                  </p:stCondLst>
                                  <p:childTnLst>
                                    <p:set>
                                      <p:cBhvr>
                                        <p:cTn dur="1" fill="hold">
                                          <p:stCondLst>
                                            <p:cond delay="0"/>
                                          </p:stCondLst>
                                        </p:cTn>
                                        <p:tgtEl>
                                          <p:spTgt spid="3239"/>
                                        </p:tgtEl>
                                        <p:attrNameLst>
                                          <p:attrName>style.visibility</p:attrName>
                                        </p:attrNameLst>
                                      </p:cBhvr>
                                      <p:to>
                                        <p:strVal val="visible"/>
                                      </p:to>
                                    </p:set>
                                    <p:animEffect filter="fade" transition="in">
                                      <p:cBhvr>
                                        <p:cTn dur="1000"/>
                                        <p:tgtEl>
                                          <p:spTgt spid="3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9"/>
                                        </p:tgtEl>
                                        <p:attrNameLst>
                                          <p:attrName>style.visibility</p:attrName>
                                        </p:attrNameLst>
                                      </p:cBhvr>
                                      <p:to>
                                        <p:strVal val="visible"/>
                                      </p:to>
                                    </p:set>
                                    <p:animEffect filter="fade" transition="in">
                                      <p:cBhvr>
                                        <p:cTn dur="500"/>
                                        <p:tgtEl>
                                          <p:spTgt spid="3229"/>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26"/>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3242"/>
                                        </p:tgtEl>
                                        <p:attrNameLst>
                                          <p:attrName>style.visibility</p:attrName>
                                        </p:attrNameLst>
                                      </p:cBhvr>
                                      <p:to>
                                        <p:strVal val="visible"/>
                                      </p:to>
                                    </p:set>
                                    <p:animEffect filter="fade" transition="in">
                                      <p:cBhvr>
                                        <p:cTn dur="500"/>
                                        <p:tgtEl>
                                          <p:spTgt spid="3242"/>
                                        </p:tgtEl>
                                      </p:cBhvr>
                                    </p:animEffect>
                                  </p:childTnLst>
                                </p:cTn>
                              </p:par>
                            </p:childTnLst>
                          </p:cTn>
                        </p:par>
                        <p:par>
                          <p:cTn fill="hold">
                            <p:stCondLst>
                              <p:cond delay="1001"/>
                            </p:stCondLst>
                            <p:childTnLst>
                              <p:par>
                                <p:cTn fill="hold" nodeType="afterEffect" presetClass="entr" presetID="1" presetSubtype="0">
                                  <p:stCondLst>
                                    <p:cond delay="0"/>
                                  </p:stCondLst>
                                  <p:childTnLst>
                                    <p:set>
                                      <p:cBhvr>
                                        <p:cTn dur="1" fill="hold">
                                          <p:stCondLst>
                                            <p:cond delay="0"/>
                                          </p:stCondLst>
                                        </p:cTn>
                                        <p:tgtEl>
                                          <p:spTgt spid="3247"/>
                                        </p:tgtEl>
                                        <p:attrNameLst>
                                          <p:attrName>style.visibility</p:attrName>
                                        </p:attrNameLst>
                                      </p:cBhvr>
                                      <p:to>
                                        <p:strVal val="visible"/>
                                      </p:to>
                                    </p:set>
                                  </p:childTnLst>
                                </p:cTn>
                              </p:par>
                            </p:childTnLst>
                          </p:cTn>
                        </p:par>
                        <p:par>
                          <p:cTn fill="hold">
                            <p:stCondLst>
                              <p:cond delay="1002"/>
                            </p:stCondLst>
                            <p:childTnLst>
                              <p:par>
                                <p:cTn fill="hold" nodeType="afterEffect" presetClass="entr" presetID="1" presetSubtype="0">
                                  <p:stCondLst>
                                    <p:cond delay="0"/>
                                  </p:stCondLst>
                                  <p:childTnLst>
                                    <p:set>
                                      <p:cBhvr>
                                        <p:cTn dur="1" fill="hold">
                                          <p:stCondLst>
                                            <p:cond delay="0"/>
                                          </p:stCondLst>
                                        </p:cTn>
                                        <p:tgtEl>
                                          <p:spTgt spid="3244"/>
                                        </p:tgtEl>
                                        <p:attrNameLst>
                                          <p:attrName>style.visibility</p:attrName>
                                        </p:attrNameLst>
                                      </p:cBhvr>
                                      <p:to>
                                        <p:strVal val="visible"/>
                                      </p:to>
                                    </p:set>
                                  </p:childTnLst>
                                </p:cTn>
                              </p:par>
                            </p:childTnLst>
                          </p:cTn>
                        </p:par>
                        <p:par>
                          <p:cTn fill="hold">
                            <p:stCondLst>
                              <p:cond delay="1003"/>
                            </p:stCondLst>
                            <p:childTnLst>
                              <p:par>
                                <p:cTn fill="hold" nodeType="afterEffect" presetClass="entr" presetID="10" presetSubtype="0">
                                  <p:stCondLst>
                                    <p:cond delay="500"/>
                                  </p:stCondLst>
                                  <p:childTnLst>
                                    <p:set>
                                      <p:cBhvr>
                                        <p:cTn dur="1" fill="hold">
                                          <p:stCondLst>
                                            <p:cond delay="0"/>
                                          </p:stCondLst>
                                        </p:cTn>
                                        <p:tgtEl>
                                          <p:spTgt spid="3240"/>
                                        </p:tgtEl>
                                        <p:attrNameLst>
                                          <p:attrName>style.visibility</p:attrName>
                                        </p:attrNameLst>
                                      </p:cBhvr>
                                      <p:to>
                                        <p:strVal val="visible"/>
                                      </p:to>
                                    </p:set>
                                    <p:animEffect filter="fade" transition="in">
                                      <p:cBhvr>
                                        <p:cTn dur="1000"/>
                                        <p:tgtEl>
                                          <p:spTgt spid="3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9"/>
                                        </p:tgtEl>
                                        <p:attrNameLst>
                                          <p:attrName>style.visibility</p:attrName>
                                        </p:attrNameLst>
                                      </p:cBhvr>
                                      <p:to>
                                        <p:strVal val="visible"/>
                                      </p:to>
                                    </p:set>
                                  </p:childTnLst>
                                </p:cTn>
                              </p:par>
                              <p:par>
                                <p:cTn fill="hold" nodeType="withEffect" presetClass="entr" presetID="10" presetSubtype="0">
                                  <p:stCondLst>
                                    <p:cond delay="250"/>
                                  </p:stCondLst>
                                  <p:childTnLst>
                                    <p:set>
                                      <p:cBhvr>
                                        <p:cTn dur="1" fill="hold">
                                          <p:stCondLst>
                                            <p:cond delay="0"/>
                                          </p:stCondLst>
                                        </p:cTn>
                                        <p:tgtEl>
                                          <p:spTgt spid="3246"/>
                                        </p:tgtEl>
                                        <p:attrNameLst>
                                          <p:attrName>style.visibility</p:attrName>
                                        </p:attrNameLst>
                                      </p:cBhvr>
                                      <p:to>
                                        <p:strVal val="visible"/>
                                      </p:to>
                                    </p:set>
                                    <p:animEffect filter="fade" transition="in">
                                      <p:cBhvr>
                                        <p:cTn dur="500"/>
                                        <p:tgtEl>
                                          <p:spTgt spid="3246"/>
                                        </p:tgtEl>
                                      </p:cBhvr>
                                    </p:animEffect>
                                  </p:childTnLst>
                                </p:cTn>
                              </p:par>
                            </p:childTnLst>
                          </p:cTn>
                        </p:par>
                        <p:par>
                          <p:cTn fill="hold">
                            <p:stCondLst>
                              <p:cond delay="500"/>
                            </p:stCondLst>
                            <p:childTnLst>
                              <p:par>
                                <p:cTn fill="hold" nodeType="afterEffect" presetClass="entr" presetID="1" presetSubtype="0">
                                  <p:stCondLst>
                                    <p:cond delay="250"/>
                                  </p:stCondLst>
                                  <p:childTnLst>
                                    <p:set>
                                      <p:cBhvr>
                                        <p:cTn dur="1" fill="hold">
                                          <p:stCondLst>
                                            <p:cond delay="0"/>
                                          </p:stCondLst>
                                        </p:cTn>
                                        <p:tgtEl>
                                          <p:spTgt spid="3245"/>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250"/>
                                  </p:stCondLst>
                                  <p:childTnLst>
                                    <p:set>
                                      <p:cBhvr>
                                        <p:cTn dur="1" fill="hold">
                                          <p:stCondLst>
                                            <p:cond delay="0"/>
                                          </p:stCondLst>
                                        </p:cTn>
                                        <p:tgtEl>
                                          <p:spTgt spid="3243"/>
                                        </p:tgtEl>
                                        <p:attrNameLst>
                                          <p:attrName>style.visibility</p:attrName>
                                        </p:attrNameLst>
                                      </p:cBhvr>
                                      <p:to>
                                        <p:strVal val="visible"/>
                                      </p:to>
                                    </p:set>
                                    <p:animEffect filter="fade" transition="in">
                                      <p:cBhvr>
                                        <p:cTn dur="500"/>
                                        <p:tgtEl>
                                          <p:spTgt spid="3243"/>
                                        </p:tgtEl>
                                      </p:cBhvr>
                                    </p:animEffect>
                                  </p:childTnLst>
                                </p:cTn>
                              </p:par>
                            </p:childTnLst>
                          </p:cTn>
                        </p:par>
                        <p:par>
                          <p:cTn fill="hold">
                            <p:stCondLst>
                              <p:cond delay="1001"/>
                            </p:stCondLst>
                            <p:childTnLst>
                              <p:par>
                                <p:cTn fill="hold" nodeType="afterEffect" presetClass="entr" presetID="10" presetSubtype="0">
                                  <p:stCondLst>
                                    <p:cond delay="500"/>
                                  </p:stCondLst>
                                  <p:childTnLst>
                                    <p:set>
                                      <p:cBhvr>
                                        <p:cTn dur="1" fill="hold">
                                          <p:stCondLst>
                                            <p:cond delay="0"/>
                                          </p:stCondLst>
                                        </p:cTn>
                                        <p:tgtEl>
                                          <p:spTgt spid="3248"/>
                                        </p:tgtEl>
                                        <p:attrNameLst>
                                          <p:attrName>style.visibility</p:attrName>
                                        </p:attrNameLst>
                                      </p:cBhvr>
                                      <p:to>
                                        <p:strVal val="visible"/>
                                      </p:to>
                                    </p:set>
                                    <p:animEffect filter="fade" transition="in">
                                      <p:cBhvr>
                                        <p:cTn dur="1000"/>
                                        <p:tgtEl>
                                          <p:spTgt spid="3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1"/>
                                        </p:tgtEl>
                                        <p:attrNameLst>
                                          <p:attrName>style.visibility</p:attrName>
                                        </p:attrNameLst>
                                      </p:cBhvr>
                                      <p:to>
                                        <p:strVal val="visible"/>
                                      </p:to>
                                    </p:set>
                                    <p:animEffect filter="fade" transition="in">
                                      <p:cBhvr>
                                        <p:cTn dur="1000"/>
                                        <p:tgtEl>
                                          <p:spTgt spid="3271"/>
                                        </p:tgtEl>
                                      </p:cBhvr>
                                    </p:animEffect>
                                  </p:childTnLst>
                                </p:cTn>
                              </p:par>
                              <p:par>
                                <p:cTn fill="hold" nodeType="withEffect" presetClass="entr" presetID="1" presetSubtype="0">
                                  <p:stCondLst>
                                    <p:cond delay="0"/>
                                  </p:stCondLst>
                                  <p:childTnLst>
                                    <p:set>
                                      <p:cBhvr>
                                        <p:cTn dur="1" fill="hold">
                                          <p:stCondLst>
                                            <p:cond delay="0"/>
                                          </p:stCondLst>
                                        </p:cTn>
                                        <p:tgtEl>
                                          <p:spTgt spid="3225"/>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56"/>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500"/>
                                  </p:stCondLst>
                                  <p:childTnLst>
                                    <p:set>
                                      <p:cBhvr>
                                        <p:cTn dur="1" fill="hold">
                                          <p:stCondLst>
                                            <p:cond delay="0"/>
                                          </p:stCondLst>
                                        </p:cTn>
                                        <p:tgtEl>
                                          <p:spTgt spid="3251"/>
                                        </p:tgtEl>
                                        <p:attrNameLst>
                                          <p:attrName>style.visibility</p:attrName>
                                        </p:attrNameLst>
                                      </p:cBhvr>
                                      <p:to>
                                        <p:strVal val="visible"/>
                                      </p:to>
                                    </p:set>
                                    <p:animEffect filter="fade" transition="in">
                                      <p:cBhvr>
                                        <p:cTn dur="500"/>
                                        <p:tgtEl>
                                          <p:spTgt spid="3251"/>
                                        </p:tgtEl>
                                      </p:cBhvr>
                                    </p:animEffect>
                                  </p:childTnLst>
                                </p:cTn>
                              </p:par>
                            </p:childTnLst>
                          </p:cTn>
                        </p:par>
                        <p:par>
                          <p:cTn fill="hold">
                            <p:stCondLst>
                              <p:cond delay="1501"/>
                            </p:stCondLst>
                            <p:childTnLst>
                              <p:par>
                                <p:cTn fill="hold" nodeType="afterEffect" presetClass="entr" presetID="10" presetSubtype="0">
                                  <p:stCondLst>
                                    <p:cond delay="500"/>
                                  </p:stCondLst>
                                  <p:childTnLst>
                                    <p:set>
                                      <p:cBhvr>
                                        <p:cTn dur="1" fill="hold">
                                          <p:stCondLst>
                                            <p:cond delay="0"/>
                                          </p:stCondLst>
                                        </p:cTn>
                                        <p:tgtEl>
                                          <p:spTgt spid="3253"/>
                                        </p:tgtEl>
                                        <p:attrNameLst>
                                          <p:attrName>style.visibility</p:attrName>
                                        </p:attrNameLst>
                                      </p:cBhvr>
                                      <p:to>
                                        <p:strVal val="visible"/>
                                      </p:to>
                                    </p:set>
                                    <p:animEffect filter="fade" transition="in">
                                      <p:cBhvr>
                                        <p:cTn dur="1000"/>
                                        <p:tgtEl>
                                          <p:spTgt spid="3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7"/>
                                        </p:tgtEl>
                                        <p:attrNameLst>
                                          <p:attrName>style.visibility</p:attrName>
                                        </p:attrNameLst>
                                      </p:cBhvr>
                                      <p:to>
                                        <p:strVal val="visible"/>
                                      </p:to>
                                    </p:set>
                                    <p:animEffect filter="fade" transition="in">
                                      <p:cBhvr>
                                        <p:cTn dur="500"/>
                                        <p:tgtEl>
                                          <p:spTgt spid="3257"/>
                                        </p:tgtEl>
                                      </p:cBhvr>
                                    </p:animEffect>
                                  </p:childTnLst>
                                </p:cTn>
                              </p:par>
                              <p:par>
                                <p:cTn fill="hold" nodeType="withEffect" presetClass="entr" presetID="10" presetSubtype="0">
                                  <p:stCondLst>
                                    <p:cond delay="0"/>
                                  </p:stCondLst>
                                  <p:childTnLst>
                                    <p:set>
                                      <p:cBhvr>
                                        <p:cTn dur="1" fill="hold">
                                          <p:stCondLst>
                                            <p:cond delay="0"/>
                                          </p:stCondLst>
                                        </p:cTn>
                                        <p:tgtEl>
                                          <p:spTgt spid="3259"/>
                                        </p:tgtEl>
                                        <p:attrNameLst>
                                          <p:attrName>style.visibility</p:attrName>
                                        </p:attrNameLst>
                                      </p:cBhvr>
                                      <p:to>
                                        <p:strVal val="visible"/>
                                      </p:to>
                                    </p:set>
                                    <p:animEffect filter="fade" transition="in">
                                      <p:cBhvr>
                                        <p:cTn dur="500"/>
                                        <p:tgtEl>
                                          <p:spTgt spid="3259"/>
                                        </p:tgtEl>
                                      </p:cBhvr>
                                    </p:animEffect>
                                  </p:childTnLst>
                                </p:cTn>
                              </p:par>
                              <p:par>
                                <p:cTn fill="hold" nodeType="withEffect" presetClass="entr" presetID="10" presetSubtype="0">
                                  <p:stCondLst>
                                    <p:cond delay="0"/>
                                  </p:stCondLst>
                                  <p:childTnLst>
                                    <p:set>
                                      <p:cBhvr>
                                        <p:cTn dur="1" fill="hold">
                                          <p:stCondLst>
                                            <p:cond delay="0"/>
                                          </p:stCondLst>
                                        </p:cTn>
                                        <p:tgtEl>
                                          <p:spTgt spid="3258"/>
                                        </p:tgtEl>
                                        <p:attrNameLst>
                                          <p:attrName>style.visibility</p:attrName>
                                        </p:attrNameLst>
                                      </p:cBhvr>
                                      <p:to>
                                        <p:strVal val="visible"/>
                                      </p:to>
                                    </p:set>
                                    <p:animEffect filter="fade" transition="in">
                                      <p:cBhvr>
                                        <p:cTn dur="500"/>
                                        <p:tgtEl>
                                          <p:spTgt spid="325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52"/>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3250"/>
                                        </p:tgtEl>
                                        <p:attrNameLst>
                                          <p:attrName>style.visibility</p:attrName>
                                        </p:attrNameLst>
                                      </p:cBhvr>
                                      <p:to>
                                        <p:strVal val="visible"/>
                                      </p:to>
                                    </p:set>
                                    <p:animEffect filter="fade" transition="in">
                                      <p:cBhvr>
                                        <p:cTn dur="500"/>
                                        <p:tgtEl>
                                          <p:spTgt spid="3250"/>
                                        </p:tgtEl>
                                      </p:cBhvr>
                                    </p:animEffect>
                                  </p:childTnLst>
                                </p:cTn>
                              </p:par>
                            </p:childTnLst>
                          </p:cTn>
                        </p:par>
                        <p:par>
                          <p:cTn fill="hold">
                            <p:stCondLst>
                              <p:cond delay="1001"/>
                            </p:stCondLst>
                            <p:childTnLst>
                              <p:par>
                                <p:cTn fill="hold" nodeType="afterEffect" presetClass="entr" presetID="10" presetSubtype="0">
                                  <p:stCondLst>
                                    <p:cond delay="500"/>
                                  </p:stCondLst>
                                  <p:childTnLst>
                                    <p:set>
                                      <p:cBhvr>
                                        <p:cTn dur="1" fill="hold">
                                          <p:stCondLst>
                                            <p:cond delay="0"/>
                                          </p:stCondLst>
                                        </p:cTn>
                                        <p:tgtEl>
                                          <p:spTgt spid="3254"/>
                                        </p:tgtEl>
                                        <p:attrNameLst>
                                          <p:attrName>style.visibility</p:attrName>
                                        </p:attrNameLst>
                                      </p:cBhvr>
                                      <p:to>
                                        <p:strVal val="visible"/>
                                      </p:to>
                                    </p:set>
                                    <p:animEffect filter="fade" transition="in">
                                      <p:cBhvr>
                                        <p:cTn dur="1000"/>
                                        <p:tgtEl>
                                          <p:spTgt spid="3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0"/>
                                        </p:tgtEl>
                                        <p:attrNameLst>
                                          <p:attrName>style.visibility</p:attrName>
                                        </p:attrNameLst>
                                      </p:cBhvr>
                                      <p:to>
                                        <p:strVal val="visible"/>
                                      </p:to>
                                    </p:set>
                                    <p:animEffect filter="fade" transition="in">
                                      <p:cBhvr>
                                        <p:cTn dur="500"/>
                                        <p:tgtEl>
                                          <p:spTgt spid="3260"/>
                                        </p:tgtEl>
                                      </p:cBhvr>
                                    </p:animEffect>
                                  </p:childTnLst>
                                </p:cTn>
                              </p:par>
                              <p:par>
                                <p:cTn fill="hold" nodeType="withEffect" presetClass="entr" presetID="10" presetSubtype="0">
                                  <p:stCondLst>
                                    <p:cond delay="0"/>
                                  </p:stCondLst>
                                  <p:childTnLst>
                                    <p:set>
                                      <p:cBhvr>
                                        <p:cTn dur="1" fill="hold">
                                          <p:stCondLst>
                                            <p:cond delay="0"/>
                                          </p:stCondLst>
                                        </p:cTn>
                                        <p:tgtEl>
                                          <p:spTgt spid="3261"/>
                                        </p:tgtEl>
                                        <p:attrNameLst>
                                          <p:attrName>style.visibility</p:attrName>
                                        </p:attrNameLst>
                                      </p:cBhvr>
                                      <p:to>
                                        <p:strVal val="visible"/>
                                      </p:to>
                                    </p:set>
                                    <p:animEffect filter="fade" transition="in">
                                      <p:cBhvr>
                                        <p:cTn dur="500"/>
                                        <p:tgtEl>
                                          <p:spTgt spid="3261"/>
                                        </p:tgtEl>
                                      </p:cBhvr>
                                    </p:animEffect>
                                  </p:childTnLst>
                                </p:cTn>
                              </p:par>
                              <p:par>
                                <p:cTn fill="hold" nodeType="withEffect" presetClass="entr" presetID="10" presetSubtype="0">
                                  <p:stCondLst>
                                    <p:cond delay="0"/>
                                  </p:stCondLst>
                                  <p:childTnLst>
                                    <p:set>
                                      <p:cBhvr>
                                        <p:cTn dur="1" fill="hold">
                                          <p:stCondLst>
                                            <p:cond delay="0"/>
                                          </p:stCondLst>
                                        </p:cTn>
                                        <p:tgtEl>
                                          <p:spTgt spid="3262"/>
                                        </p:tgtEl>
                                        <p:attrNameLst>
                                          <p:attrName>style.visibility</p:attrName>
                                        </p:attrNameLst>
                                      </p:cBhvr>
                                      <p:to>
                                        <p:strVal val="visible"/>
                                      </p:to>
                                    </p:set>
                                    <p:animEffect filter="fade" transition="in">
                                      <p:cBhvr>
                                        <p:cTn dur="500"/>
                                        <p:tgtEl>
                                          <p:spTgt spid="3262"/>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63"/>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500"/>
                                  </p:stCondLst>
                                  <p:childTnLst>
                                    <p:set>
                                      <p:cBhvr>
                                        <p:cTn dur="1" fill="hold">
                                          <p:stCondLst>
                                            <p:cond delay="0"/>
                                          </p:stCondLst>
                                        </p:cTn>
                                        <p:tgtEl>
                                          <p:spTgt spid="3267"/>
                                        </p:tgtEl>
                                        <p:attrNameLst>
                                          <p:attrName>style.visibility</p:attrName>
                                        </p:attrNameLst>
                                      </p:cBhvr>
                                      <p:to>
                                        <p:strVal val="visible"/>
                                      </p:to>
                                    </p:set>
                                    <p:animEffect filter="fade" transition="in">
                                      <p:cBhvr>
                                        <p:cTn dur="1000"/>
                                        <p:tgtEl>
                                          <p:spTgt spid="3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6"/>
                                        </p:tgtEl>
                                        <p:attrNameLst>
                                          <p:attrName>style.visibility</p:attrName>
                                        </p:attrNameLst>
                                      </p:cBhvr>
                                      <p:to>
                                        <p:strVal val="visible"/>
                                      </p:to>
                                    </p:set>
                                    <p:animEffect filter="fade" transition="in">
                                      <p:cBhvr>
                                        <p:cTn dur="500"/>
                                        <p:tgtEl>
                                          <p:spTgt spid="326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265"/>
                                        </p:tgtEl>
                                        <p:attrNameLst>
                                          <p:attrName>style.visibility</p:attrName>
                                        </p:attrNameLst>
                                      </p:cBhvr>
                                      <p:to>
                                        <p:strVal val="visible"/>
                                      </p:to>
                                    </p:set>
                                  </p:childTnLst>
                                </p:cTn>
                              </p:par>
                              <p:par>
                                <p:cTn fill="hold" nodeType="withEffect" presetClass="entr" presetID="10" presetSubtype="0">
                                  <p:stCondLst>
                                    <p:cond delay="500"/>
                                  </p:stCondLst>
                                  <p:childTnLst>
                                    <p:set>
                                      <p:cBhvr>
                                        <p:cTn dur="1" fill="hold">
                                          <p:stCondLst>
                                            <p:cond delay="0"/>
                                          </p:stCondLst>
                                        </p:cTn>
                                        <p:tgtEl>
                                          <p:spTgt spid="3268"/>
                                        </p:tgtEl>
                                        <p:attrNameLst>
                                          <p:attrName>style.visibility</p:attrName>
                                        </p:attrNameLst>
                                      </p:cBhvr>
                                      <p:to>
                                        <p:strVal val="visible"/>
                                      </p:to>
                                    </p:set>
                                    <p:animEffect filter="fade" transition="in">
                                      <p:cBhvr>
                                        <p:cTn dur="1000"/>
                                        <p:tgtEl>
                                          <p:spTgt spid="3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9"/>
                                        </p:tgtEl>
                                        <p:attrNameLst>
                                          <p:attrName>style.visibility</p:attrName>
                                        </p:attrNameLst>
                                      </p:cBhvr>
                                      <p:to>
                                        <p:strVal val="visible"/>
                                      </p:to>
                                    </p:set>
                                    <p:animEffect filter="fade" transition="in">
                                      <p:cBhvr>
                                        <p:cTn dur="1000"/>
                                        <p:tgtEl>
                                          <p:spTgt spid="3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0"/>
                                        </p:tgtEl>
                                        <p:attrNameLst>
                                          <p:attrName>style.visibility</p:attrName>
                                        </p:attrNameLst>
                                      </p:cBhvr>
                                      <p:to>
                                        <p:strVal val="visible"/>
                                      </p:to>
                                    </p:set>
                                    <p:animEffect filter="fade" transition="in">
                                      <p:cBhvr>
                                        <p:cTn dur="1000"/>
                                        <p:tgtEl>
                                          <p:spTgt spid="3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76" name="Shape 3276"/>
        <p:cNvGrpSpPr/>
        <p:nvPr/>
      </p:nvGrpSpPr>
      <p:grpSpPr>
        <a:xfrm>
          <a:off x="0" y="0"/>
          <a:ext cx="0" cy="0"/>
          <a:chOff x="0" y="0"/>
          <a:chExt cx="0" cy="0"/>
        </a:xfrm>
      </p:grpSpPr>
      <p:sp>
        <p:nvSpPr>
          <p:cNvPr id="3277" name="Google Shape;3277;p8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278" name="Google Shape;3278;p8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descr="D:\Documents\Climat\Teach The Shift\Slides 36-37\images\36\CO2.png" id="3279" name="Google Shape;3279;p83"/>
          <p:cNvPicPr preferRelativeResize="0"/>
          <p:nvPr/>
        </p:nvPicPr>
        <p:blipFill rotWithShape="1">
          <a:blip r:embed="rId3">
            <a:alphaModFix/>
          </a:blip>
          <a:srcRect b="0" l="0" r="0" t="0"/>
          <a:stretch/>
        </p:blipFill>
        <p:spPr>
          <a:xfrm>
            <a:off x="10545957" y="883222"/>
            <a:ext cx="1080000" cy="784110"/>
          </a:xfrm>
          <a:prstGeom prst="rect">
            <a:avLst/>
          </a:prstGeom>
          <a:noFill/>
          <a:ln>
            <a:noFill/>
          </a:ln>
        </p:spPr>
      </p:pic>
      <p:pic>
        <p:nvPicPr>
          <p:cNvPr descr="D:\Documents\Climat\Teach The Shift\Slides 36-37\images\36\mon-telephone.png" id="3280" name="Google Shape;3280;p83"/>
          <p:cNvPicPr preferRelativeResize="0"/>
          <p:nvPr/>
        </p:nvPicPr>
        <p:blipFill rotWithShape="1">
          <a:blip r:embed="rId4">
            <a:alphaModFix/>
          </a:blip>
          <a:srcRect b="0" l="0" r="0" t="0"/>
          <a:stretch/>
        </p:blipFill>
        <p:spPr>
          <a:xfrm>
            <a:off x="0" y="2316479"/>
            <a:ext cx="2845404" cy="2791969"/>
          </a:xfrm>
          <a:prstGeom prst="rect">
            <a:avLst/>
          </a:prstGeom>
          <a:noFill/>
          <a:ln>
            <a:noFill/>
          </a:ln>
        </p:spPr>
      </p:pic>
      <p:pic>
        <p:nvPicPr>
          <p:cNvPr descr="D:\Documents\Climat\Teach The Shift\Slides 36-37\images\36\raffinage.png" id="3281" name="Google Shape;3281;p83"/>
          <p:cNvPicPr preferRelativeResize="0"/>
          <p:nvPr/>
        </p:nvPicPr>
        <p:blipFill rotWithShape="1">
          <a:blip r:embed="rId5">
            <a:alphaModFix/>
          </a:blip>
          <a:srcRect b="0" l="0" r="0" t="0"/>
          <a:stretch/>
        </p:blipFill>
        <p:spPr>
          <a:xfrm>
            <a:off x="4840224" y="1720596"/>
            <a:ext cx="3889248" cy="3889248"/>
          </a:xfrm>
          <a:prstGeom prst="rect">
            <a:avLst/>
          </a:prstGeom>
          <a:noFill/>
          <a:ln>
            <a:noFill/>
          </a:ln>
        </p:spPr>
      </p:pic>
      <p:pic>
        <p:nvPicPr>
          <p:cNvPr descr="D:\Documents\Climat\Teach The Shift\Slides 36-37\images\36\CO2.png" id="3282" name="Google Shape;3282;p83"/>
          <p:cNvPicPr preferRelativeResize="0"/>
          <p:nvPr/>
        </p:nvPicPr>
        <p:blipFill rotWithShape="1">
          <a:blip r:embed="rId3">
            <a:alphaModFix/>
          </a:blip>
          <a:srcRect b="0" l="0" r="0" t="0"/>
          <a:stretch/>
        </p:blipFill>
        <p:spPr>
          <a:xfrm>
            <a:off x="3956181" y="1108774"/>
            <a:ext cx="1080000" cy="784110"/>
          </a:xfrm>
          <a:prstGeom prst="rect">
            <a:avLst/>
          </a:prstGeom>
          <a:noFill/>
          <a:ln>
            <a:noFill/>
          </a:ln>
        </p:spPr>
      </p:pic>
      <p:pic>
        <p:nvPicPr>
          <p:cNvPr descr="D:\Documents\Climat\Teach The Shift\Slides 36-37\images\36\CO2.png" id="3283" name="Google Shape;3283;p83"/>
          <p:cNvPicPr preferRelativeResize="0"/>
          <p:nvPr/>
        </p:nvPicPr>
        <p:blipFill rotWithShape="1">
          <a:blip r:embed="rId3">
            <a:alphaModFix/>
          </a:blip>
          <a:srcRect b="0" l="0" r="0" t="0"/>
          <a:stretch/>
        </p:blipFill>
        <p:spPr>
          <a:xfrm>
            <a:off x="7107813" y="1346518"/>
            <a:ext cx="1080000" cy="784110"/>
          </a:xfrm>
          <a:prstGeom prst="rect">
            <a:avLst/>
          </a:prstGeom>
          <a:noFill/>
          <a:ln>
            <a:noFill/>
          </a:ln>
        </p:spPr>
      </p:pic>
      <p:sp>
        <p:nvSpPr>
          <p:cNvPr id="3284" name="Google Shape;3284;p83"/>
          <p:cNvSpPr/>
          <p:nvPr/>
        </p:nvSpPr>
        <p:spPr>
          <a:xfrm rot="10800000">
            <a:off x="9973056" y="1714501"/>
            <a:ext cx="999744" cy="3901440"/>
          </a:xfrm>
          <a:prstGeom prst="rightBrace">
            <a:avLst>
              <a:gd fmla="val 26626" name="adj1"/>
              <a:gd fmla="val 50000" name="adj2"/>
            </a:avLst>
          </a:prstGeom>
          <a:no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285" name="Google Shape;3285;p83"/>
          <p:cNvGrpSpPr/>
          <p:nvPr/>
        </p:nvGrpSpPr>
        <p:grpSpPr>
          <a:xfrm>
            <a:off x="3275489" y="1456246"/>
            <a:ext cx="1080000" cy="1400675"/>
            <a:chOff x="3275489" y="1456246"/>
            <a:chExt cx="1080000" cy="1400675"/>
          </a:xfrm>
        </p:grpSpPr>
        <p:pic>
          <p:nvPicPr>
            <p:cNvPr descr="D:\Documents\Climat\Teach The Shift\Slides 36-37\images\36\etain.png" id="3286" name="Google Shape;3286;p83"/>
            <p:cNvPicPr preferRelativeResize="0"/>
            <p:nvPr/>
          </p:nvPicPr>
          <p:blipFill rotWithShape="1">
            <a:blip r:embed="rId6">
              <a:alphaModFix/>
            </a:blip>
            <a:srcRect b="0" l="0" r="0" t="0"/>
            <a:stretch/>
          </p:blipFill>
          <p:spPr>
            <a:xfrm>
              <a:off x="3275489" y="1456246"/>
              <a:ext cx="1080000" cy="1080000"/>
            </a:xfrm>
            <a:prstGeom prst="rect">
              <a:avLst/>
            </a:prstGeom>
            <a:noFill/>
            <a:ln>
              <a:noFill/>
            </a:ln>
          </p:spPr>
        </p:pic>
        <p:sp>
          <p:nvSpPr>
            <p:cNvPr id="3287" name="Google Shape;3287;p83"/>
            <p:cNvSpPr txBox="1"/>
            <p:nvPr/>
          </p:nvSpPr>
          <p:spPr>
            <a:xfrm>
              <a:off x="3275489" y="2549144"/>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Étain</a:t>
              </a:r>
              <a:endParaRPr b="0" i="0" sz="1400" u="none" cap="none" strike="noStrike">
                <a:solidFill>
                  <a:srgbClr val="000000"/>
                </a:solidFill>
                <a:latin typeface="Arial"/>
                <a:ea typeface="Arial"/>
                <a:cs typeface="Arial"/>
                <a:sym typeface="Arial"/>
              </a:endParaRPr>
            </a:p>
          </p:txBody>
        </p:sp>
      </p:grpSp>
      <p:grpSp>
        <p:nvGrpSpPr>
          <p:cNvPr id="3288" name="Google Shape;3288;p83"/>
          <p:cNvGrpSpPr/>
          <p:nvPr/>
        </p:nvGrpSpPr>
        <p:grpSpPr>
          <a:xfrm>
            <a:off x="3275489" y="3125220"/>
            <a:ext cx="1080000" cy="1394893"/>
            <a:chOff x="3275489" y="3125220"/>
            <a:chExt cx="1080000" cy="1394893"/>
          </a:xfrm>
        </p:grpSpPr>
        <p:pic>
          <p:nvPicPr>
            <p:cNvPr descr="D:\Documents\Climat\Teach The Shift\Slides 36-37\images\36\cobalt.png" id="3289" name="Google Shape;3289;p83"/>
            <p:cNvPicPr preferRelativeResize="0"/>
            <p:nvPr/>
          </p:nvPicPr>
          <p:blipFill rotWithShape="1">
            <a:blip r:embed="rId7">
              <a:alphaModFix/>
            </a:blip>
            <a:srcRect b="0" l="0" r="0" t="0"/>
            <a:stretch/>
          </p:blipFill>
          <p:spPr>
            <a:xfrm>
              <a:off x="3275489" y="3125220"/>
              <a:ext cx="1080000" cy="1080000"/>
            </a:xfrm>
            <a:prstGeom prst="rect">
              <a:avLst/>
            </a:prstGeom>
            <a:noFill/>
            <a:ln>
              <a:noFill/>
            </a:ln>
          </p:spPr>
        </p:pic>
        <p:sp>
          <p:nvSpPr>
            <p:cNvPr id="3290" name="Google Shape;3290;p83"/>
            <p:cNvSpPr txBox="1"/>
            <p:nvPr/>
          </p:nvSpPr>
          <p:spPr>
            <a:xfrm>
              <a:off x="3275489" y="4212336"/>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Cobalt</a:t>
              </a:r>
              <a:endParaRPr b="0" i="0" sz="1400" u="none" cap="none" strike="noStrike">
                <a:solidFill>
                  <a:srgbClr val="000000"/>
                </a:solidFill>
                <a:latin typeface="Arial"/>
                <a:ea typeface="Arial"/>
                <a:cs typeface="Arial"/>
                <a:sym typeface="Arial"/>
              </a:endParaRPr>
            </a:p>
          </p:txBody>
        </p:sp>
      </p:grpSp>
      <p:grpSp>
        <p:nvGrpSpPr>
          <p:cNvPr id="3291" name="Google Shape;3291;p83"/>
          <p:cNvGrpSpPr/>
          <p:nvPr/>
        </p:nvGrpSpPr>
        <p:grpSpPr>
          <a:xfrm>
            <a:off x="3275489" y="4821238"/>
            <a:ext cx="1080000" cy="1387975"/>
            <a:chOff x="3275489" y="4821238"/>
            <a:chExt cx="1080000" cy="1387975"/>
          </a:xfrm>
        </p:grpSpPr>
        <p:pic>
          <p:nvPicPr>
            <p:cNvPr descr="D:\Documents\Climat\Teach The Shift\Slides 36-37\images\36\coltan.png" id="3292" name="Google Shape;3292;p83"/>
            <p:cNvPicPr preferRelativeResize="0"/>
            <p:nvPr/>
          </p:nvPicPr>
          <p:blipFill rotWithShape="1">
            <a:blip r:embed="rId8">
              <a:alphaModFix/>
            </a:blip>
            <a:srcRect b="0" l="0" r="0" t="0"/>
            <a:stretch/>
          </p:blipFill>
          <p:spPr>
            <a:xfrm>
              <a:off x="3275489" y="4821238"/>
              <a:ext cx="1080000" cy="1080000"/>
            </a:xfrm>
            <a:prstGeom prst="rect">
              <a:avLst/>
            </a:prstGeom>
            <a:noFill/>
            <a:ln>
              <a:noFill/>
            </a:ln>
          </p:spPr>
        </p:pic>
        <p:sp>
          <p:nvSpPr>
            <p:cNvPr id="3293" name="Google Shape;3293;p83"/>
            <p:cNvSpPr txBox="1"/>
            <p:nvPr/>
          </p:nvSpPr>
          <p:spPr>
            <a:xfrm>
              <a:off x="3275489" y="5901436"/>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Coltan</a:t>
              </a:r>
              <a:endParaRPr b="0" i="0" sz="1400" u="none" cap="none" strike="noStrike">
                <a:solidFill>
                  <a:schemeClr val="dk1"/>
                </a:solidFill>
                <a:latin typeface="Arial"/>
                <a:ea typeface="Arial"/>
                <a:cs typeface="Arial"/>
                <a:sym typeface="Arial"/>
              </a:endParaRPr>
            </a:p>
          </p:txBody>
        </p:sp>
      </p:grpSp>
      <p:grpSp>
        <p:nvGrpSpPr>
          <p:cNvPr id="3294" name="Google Shape;3294;p83"/>
          <p:cNvGrpSpPr/>
          <p:nvPr/>
        </p:nvGrpSpPr>
        <p:grpSpPr>
          <a:xfrm>
            <a:off x="10725287" y="2029031"/>
            <a:ext cx="1080000" cy="1399969"/>
            <a:chOff x="10696258" y="2324616"/>
            <a:chExt cx="1080000" cy="1399969"/>
          </a:xfrm>
        </p:grpSpPr>
        <p:pic>
          <p:nvPicPr>
            <p:cNvPr descr="D:\Documents\Climat\Teach The Shift\Slides 36-37\images\36\charbon.png" id="3295" name="Google Shape;3295;p83"/>
            <p:cNvPicPr preferRelativeResize="0"/>
            <p:nvPr/>
          </p:nvPicPr>
          <p:blipFill rotWithShape="1">
            <a:blip r:embed="rId9">
              <a:alphaModFix/>
            </a:blip>
            <a:srcRect b="0" l="0" r="0" t="0"/>
            <a:stretch/>
          </p:blipFill>
          <p:spPr>
            <a:xfrm>
              <a:off x="10696258" y="2324616"/>
              <a:ext cx="1080000" cy="1080000"/>
            </a:xfrm>
            <a:prstGeom prst="rect">
              <a:avLst/>
            </a:prstGeom>
            <a:noFill/>
            <a:ln>
              <a:noFill/>
            </a:ln>
          </p:spPr>
        </p:pic>
        <p:sp>
          <p:nvSpPr>
            <p:cNvPr id="3296" name="Google Shape;3296;p83"/>
            <p:cNvSpPr txBox="1"/>
            <p:nvPr/>
          </p:nvSpPr>
          <p:spPr>
            <a:xfrm>
              <a:off x="10696258" y="3416808"/>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Charbon</a:t>
              </a:r>
              <a:endParaRPr b="0" i="0" sz="1400" u="none" cap="none" strike="noStrike">
                <a:solidFill>
                  <a:srgbClr val="000000"/>
                </a:solidFill>
                <a:latin typeface="Arial"/>
                <a:ea typeface="Arial"/>
                <a:cs typeface="Arial"/>
                <a:sym typeface="Arial"/>
              </a:endParaRPr>
            </a:p>
          </p:txBody>
        </p:sp>
      </p:grpSp>
      <p:grpSp>
        <p:nvGrpSpPr>
          <p:cNvPr id="3297" name="Google Shape;3297;p83"/>
          <p:cNvGrpSpPr/>
          <p:nvPr/>
        </p:nvGrpSpPr>
        <p:grpSpPr>
          <a:xfrm>
            <a:off x="10692763" y="3943414"/>
            <a:ext cx="1083495" cy="1417947"/>
            <a:chOff x="10692763" y="3943414"/>
            <a:chExt cx="1083495" cy="1417947"/>
          </a:xfrm>
        </p:grpSpPr>
        <p:pic>
          <p:nvPicPr>
            <p:cNvPr descr="D:\Documents\Climat\Teach The Shift\Slides 36-37\images\36\petrole.png" id="3298" name="Google Shape;3298;p83"/>
            <p:cNvPicPr preferRelativeResize="0"/>
            <p:nvPr/>
          </p:nvPicPr>
          <p:blipFill rotWithShape="1">
            <a:blip r:embed="rId10">
              <a:alphaModFix/>
            </a:blip>
            <a:srcRect b="0" l="0" r="0" t="0"/>
            <a:stretch/>
          </p:blipFill>
          <p:spPr>
            <a:xfrm>
              <a:off x="10692763" y="3943414"/>
              <a:ext cx="1083495" cy="1080000"/>
            </a:xfrm>
            <a:prstGeom prst="rect">
              <a:avLst/>
            </a:prstGeom>
            <a:noFill/>
            <a:ln>
              <a:noFill/>
            </a:ln>
          </p:spPr>
        </p:pic>
        <p:sp>
          <p:nvSpPr>
            <p:cNvPr id="3299" name="Google Shape;3299;p83"/>
            <p:cNvSpPr txBox="1"/>
            <p:nvPr/>
          </p:nvSpPr>
          <p:spPr>
            <a:xfrm>
              <a:off x="10696258" y="5053584"/>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Pétrole</a:t>
              </a:r>
              <a:endParaRPr b="0" i="0" sz="1400" u="none" cap="none" strike="noStrike">
                <a:solidFill>
                  <a:srgbClr val="000000"/>
                </a:solidFill>
                <a:latin typeface="Arial"/>
                <a:ea typeface="Arial"/>
                <a:cs typeface="Arial"/>
                <a:sym typeface="Arial"/>
              </a:endParaRPr>
            </a:p>
          </p:txBody>
        </p:sp>
      </p:grpSp>
      <p:pic>
        <p:nvPicPr>
          <p:cNvPr descr="D:\Documents\Climat\Teach The Shift\Slides 36-37\images\38\electricite.png" id="3300" name="Google Shape;3300;p83"/>
          <p:cNvPicPr preferRelativeResize="0"/>
          <p:nvPr/>
        </p:nvPicPr>
        <p:blipFill rotWithShape="1">
          <a:blip r:embed="rId11">
            <a:alphaModFix/>
          </a:blip>
          <a:srcRect b="0" l="0" r="0" t="0"/>
          <a:stretch/>
        </p:blipFill>
        <p:spPr>
          <a:xfrm>
            <a:off x="9023578" y="3871685"/>
            <a:ext cx="1080000" cy="1080000"/>
          </a:xfrm>
          <a:prstGeom prst="rect">
            <a:avLst/>
          </a:prstGeom>
          <a:noFill/>
          <a:ln>
            <a:noFill/>
          </a:ln>
        </p:spPr>
      </p:pic>
      <p:pic>
        <p:nvPicPr>
          <p:cNvPr descr="D:\Documents\Climat\Teach The Shift\Slides 36-37\images\36\chaleur.png" id="3301" name="Google Shape;3301;p83"/>
          <p:cNvPicPr preferRelativeResize="0"/>
          <p:nvPr/>
        </p:nvPicPr>
        <p:blipFill rotWithShape="1">
          <a:blip r:embed="rId12">
            <a:alphaModFix/>
          </a:blip>
          <a:srcRect b="0" l="0" r="0" t="0"/>
          <a:stretch/>
        </p:blipFill>
        <p:spPr>
          <a:xfrm>
            <a:off x="9008382" y="2013630"/>
            <a:ext cx="1080000" cy="1080000"/>
          </a:xfrm>
          <a:prstGeom prst="rect">
            <a:avLst/>
          </a:prstGeom>
          <a:noFill/>
          <a:ln>
            <a:noFill/>
          </a:ln>
        </p:spPr>
      </p:pic>
      <p:sp>
        <p:nvSpPr>
          <p:cNvPr id="3302" name="Google Shape;3302;p83"/>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5"/>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328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500"/>
                                  </p:stCondLst>
                                  <p:childTnLst>
                                    <p:set>
                                      <p:cBhvr>
                                        <p:cTn dur="1" fill="hold">
                                          <p:stCondLst>
                                            <p:cond delay="0"/>
                                          </p:stCondLst>
                                        </p:cTn>
                                        <p:tgtEl>
                                          <p:spTgt spid="3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4"/>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32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4"/>
                                        </p:tgtEl>
                                        <p:attrNameLst>
                                          <p:attrName>style.visibility</p:attrName>
                                        </p:attrNameLst>
                                      </p:cBhvr>
                                      <p:to>
                                        <p:strVal val="visible"/>
                                      </p:to>
                                    </p:set>
                                    <p:animEffect filter="fade" transition="in">
                                      <p:cBhvr>
                                        <p:cTn dur="500"/>
                                        <p:tgtEl>
                                          <p:spTgt spid="3284"/>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300"/>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33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2"/>
                                        </p:tgtEl>
                                        <p:attrNameLst>
                                          <p:attrName>style.visibility</p:attrName>
                                        </p:attrNameLst>
                                      </p:cBhvr>
                                      <p:to>
                                        <p:strVal val="visible"/>
                                      </p:to>
                                    </p:set>
                                    <p:animEffect filter="fade" transition="in">
                                      <p:cBhvr>
                                        <p:cTn dur="1000"/>
                                        <p:tgtEl>
                                          <p:spTgt spid="32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83"/>
                                        </p:tgtEl>
                                        <p:attrNameLst>
                                          <p:attrName>style.visibility</p:attrName>
                                        </p:attrNameLst>
                                      </p:cBhvr>
                                      <p:to>
                                        <p:strVal val="visible"/>
                                      </p:to>
                                    </p:set>
                                    <p:animEffect filter="fade" transition="in">
                                      <p:cBhvr>
                                        <p:cTn dur="1000"/>
                                        <p:tgtEl>
                                          <p:spTgt spid="328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79"/>
                                        </p:tgtEl>
                                        <p:attrNameLst>
                                          <p:attrName>style.visibility</p:attrName>
                                        </p:attrNameLst>
                                      </p:cBhvr>
                                      <p:to>
                                        <p:strVal val="visible"/>
                                      </p:to>
                                    </p:set>
                                    <p:animEffect filter="fade" transition="in">
                                      <p:cBhvr>
                                        <p:cTn dur="1000"/>
                                        <p:tgtEl>
                                          <p:spTgt spid="3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07" name="Shape 3307"/>
        <p:cNvGrpSpPr/>
        <p:nvPr/>
      </p:nvGrpSpPr>
      <p:grpSpPr>
        <a:xfrm>
          <a:off x="0" y="0"/>
          <a:ext cx="0" cy="0"/>
          <a:chOff x="0" y="0"/>
          <a:chExt cx="0" cy="0"/>
        </a:xfrm>
      </p:grpSpPr>
      <p:pic>
        <p:nvPicPr>
          <p:cNvPr descr="D:\Documents\Climat\Teach The Shift\Slides 36-37\images\37\carte-chine.png" id="3308" name="Google Shape;3308;p84"/>
          <p:cNvPicPr preferRelativeResize="0"/>
          <p:nvPr/>
        </p:nvPicPr>
        <p:blipFill rotWithShape="1">
          <a:blip r:embed="rId3">
            <a:alphaModFix/>
          </a:blip>
          <a:srcRect b="0" l="0" r="0" t="0"/>
          <a:stretch/>
        </p:blipFill>
        <p:spPr>
          <a:xfrm>
            <a:off x="3936000" y="1051286"/>
            <a:ext cx="4320000" cy="4320000"/>
          </a:xfrm>
          <a:prstGeom prst="rect">
            <a:avLst/>
          </a:prstGeom>
          <a:noFill/>
          <a:ln>
            <a:noFill/>
          </a:ln>
        </p:spPr>
      </p:pic>
      <p:sp>
        <p:nvSpPr>
          <p:cNvPr id="3309" name="Google Shape;3309;p8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310" name="Google Shape;3310;p8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311" name="Google Shape;3311;p84"/>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pic>
        <p:nvPicPr>
          <p:cNvPr descr="D:\Documents\Climat\Teach The Shift\Slides 36-37\images\37\fuel.png" id="3312" name="Google Shape;3312;p84"/>
          <p:cNvPicPr preferRelativeResize="0"/>
          <p:nvPr/>
        </p:nvPicPr>
        <p:blipFill rotWithShape="1">
          <a:blip r:embed="rId4">
            <a:alphaModFix/>
          </a:blip>
          <a:srcRect b="0" l="0" r="0" t="0"/>
          <a:stretch/>
        </p:blipFill>
        <p:spPr>
          <a:xfrm>
            <a:off x="9447776" y="3386138"/>
            <a:ext cx="1080000" cy="1080000"/>
          </a:xfrm>
          <a:prstGeom prst="rect">
            <a:avLst/>
          </a:prstGeom>
          <a:noFill/>
          <a:ln>
            <a:noFill/>
          </a:ln>
        </p:spPr>
      </p:pic>
      <p:pic>
        <p:nvPicPr>
          <p:cNvPr descr="D:\Documents\Climat\Teach The Shift\Slides 36-37\images\36\raffinage.png" id="3313" name="Google Shape;3313;p84"/>
          <p:cNvPicPr preferRelativeResize="0"/>
          <p:nvPr/>
        </p:nvPicPr>
        <p:blipFill rotWithShape="1">
          <a:blip r:embed="rId5">
            <a:alphaModFix/>
          </a:blip>
          <a:srcRect b="0" l="0" r="0" t="0"/>
          <a:stretch/>
        </p:blipFill>
        <p:spPr>
          <a:xfrm>
            <a:off x="275770" y="4185280"/>
            <a:ext cx="1440000" cy="1440000"/>
          </a:xfrm>
          <a:prstGeom prst="rect">
            <a:avLst/>
          </a:prstGeom>
          <a:noFill/>
          <a:ln>
            <a:noFill/>
          </a:ln>
        </p:spPr>
      </p:pic>
      <p:pic>
        <p:nvPicPr>
          <p:cNvPr descr="D:\Documents\Climat\Teach The Shift\Slides 36-37\images\36\CO2.png" id="3314" name="Google Shape;3314;p84"/>
          <p:cNvPicPr preferRelativeResize="0"/>
          <p:nvPr/>
        </p:nvPicPr>
        <p:blipFill rotWithShape="1">
          <a:blip r:embed="rId6">
            <a:alphaModFix/>
          </a:blip>
          <a:srcRect b="0" l="0" r="0" t="0"/>
          <a:stretch/>
        </p:blipFill>
        <p:spPr>
          <a:xfrm>
            <a:off x="0" y="4027545"/>
            <a:ext cx="569986" cy="413826"/>
          </a:xfrm>
          <a:prstGeom prst="rect">
            <a:avLst/>
          </a:prstGeom>
          <a:noFill/>
          <a:ln>
            <a:noFill/>
          </a:ln>
        </p:spPr>
      </p:pic>
      <p:sp>
        <p:nvSpPr>
          <p:cNvPr id="3315" name="Google Shape;3315;p84"/>
          <p:cNvSpPr/>
          <p:nvPr/>
        </p:nvSpPr>
        <p:spPr>
          <a:xfrm>
            <a:off x="1016000" y="3386139"/>
            <a:ext cx="5936343" cy="2666318"/>
          </a:xfrm>
          <a:prstGeom prst="arc">
            <a:avLst>
              <a:gd fmla="val 21351202" name="adj1"/>
              <a:gd fmla="val 9841966" name="adj2"/>
            </a:avLst>
          </a:prstGeom>
          <a:noFill/>
          <a:ln cap="flat" cmpd="sng" w="57150">
            <a:solidFill>
              <a:schemeClr val="accent4"/>
            </a:solidFill>
            <a:prstDash val="dot"/>
            <a:miter lim="800000"/>
            <a:headEnd len="med" w="med" type="triangl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D:\Documents\Climat\Teach The Shift\Slides 36-37\images\37\cargo.png" id="3316" name="Google Shape;3316;p84"/>
          <p:cNvPicPr preferRelativeResize="0"/>
          <p:nvPr/>
        </p:nvPicPr>
        <p:blipFill rotWithShape="1">
          <a:blip r:embed="rId7">
            <a:alphaModFix/>
          </a:blip>
          <a:srcRect b="0" l="0" r="0" t="0"/>
          <a:stretch/>
        </p:blipFill>
        <p:spPr>
          <a:xfrm>
            <a:off x="3320686" y="4571999"/>
            <a:ext cx="1440000" cy="1440000"/>
          </a:xfrm>
          <a:prstGeom prst="rect">
            <a:avLst/>
          </a:prstGeom>
          <a:noFill/>
          <a:ln>
            <a:noFill/>
          </a:ln>
        </p:spPr>
      </p:pic>
      <p:pic>
        <p:nvPicPr>
          <p:cNvPr descr="D:\Documents\Climat\Teach The Shift\Slides 36-37\images\36\CO2.png" id="3317" name="Google Shape;3317;p84"/>
          <p:cNvPicPr preferRelativeResize="0"/>
          <p:nvPr/>
        </p:nvPicPr>
        <p:blipFill rotWithShape="1">
          <a:blip r:embed="rId8">
            <a:alphaModFix/>
          </a:blip>
          <a:srcRect b="0" l="0" r="0" t="0"/>
          <a:stretch/>
        </p:blipFill>
        <p:spPr>
          <a:xfrm>
            <a:off x="9420808" y="2075374"/>
            <a:ext cx="1080000" cy="784110"/>
          </a:xfrm>
          <a:prstGeom prst="rect">
            <a:avLst/>
          </a:prstGeom>
          <a:noFill/>
          <a:ln>
            <a:noFill/>
          </a:ln>
        </p:spPr>
      </p:pic>
      <p:sp>
        <p:nvSpPr>
          <p:cNvPr id="3318" name="Google Shape;3318;p84"/>
          <p:cNvSpPr txBox="1"/>
          <p:nvPr/>
        </p:nvSpPr>
        <p:spPr>
          <a:xfrm>
            <a:off x="5556000" y="3201472"/>
            <a:ext cx="1080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Arial"/>
                <a:ea typeface="Arial"/>
                <a:cs typeface="Arial"/>
                <a:sym typeface="Arial"/>
              </a:rPr>
              <a:t>Chine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6"/>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315"/>
                                        </p:tgtEl>
                                        <p:attrNameLst>
                                          <p:attrName>style.visibility</p:attrName>
                                        </p:attrNameLst>
                                      </p:cBhvr>
                                      <p:to>
                                        <p:strVal val="visible"/>
                                      </p:to>
                                    </p:set>
                                    <p:animEffect filter="fade" transition="in">
                                      <p:cBhvr>
                                        <p:cTn dur="500"/>
                                        <p:tgtEl>
                                          <p:spTgt spid="3315"/>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312"/>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3317"/>
                                        </p:tgtEl>
                                        <p:attrNameLst>
                                          <p:attrName>style.visibility</p:attrName>
                                        </p:attrNameLst>
                                      </p:cBhvr>
                                      <p:to>
                                        <p:strVal val="visible"/>
                                      </p:to>
                                    </p:set>
                                    <p:animEffect filter="fade" transition="in">
                                      <p:cBhvr>
                                        <p:cTn dur="1000"/>
                                        <p:tgtEl>
                                          <p:spTgt spid="3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23" name="Shape 3323"/>
        <p:cNvGrpSpPr/>
        <p:nvPr/>
      </p:nvGrpSpPr>
      <p:grpSpPr>
        <a:xfrm>
          <a:off x="0" y="0"/>
          <a:ext cx="0" cy="0"/>
          <a:chOff x="0" y="0"/>
          <a:chExt cx="0" cy="0"/>
        </a:xfrm>
      </p:grpSpPr>
      <p:pic>
        <p:nvPicPr>
          <p:cNvPr descr="D:\Documents\Climat\Teach The Shift\Slides 36-37\images\37\carte-chine.png" id="3324" name="Google Shape;3324;p85"/>
          <p:cNvPicPr preferRelativeResize="0"/>
          <p:nvPr/>
        </p:nvPicPr>
        <p:blipFill rotWithShape="1">
          <a:blip r:embed="rId3">
            <a:alphaModFix/>
          </a:blip>
          <a:srcRect b="0" l="0" r="0" t="0"/>
          <a:stretch/>
        </p:blipFill>
        <p:spPr>
          <a:xfrm>
            <a:off x="3936000" y="1051286"/>
            <a:ext cx="4320000" cy="4320000"/>
          </a:xfrm>
          <a:prstGeom prst="rect">
            <a:avLst/>
          </a:prstGeom>
          <a:noFill/>
          <a:ln>
            <a:noFill/>
          </a:ln>
        </p:spPr>
      </p:pic>
      <p:sp>
        <p:nvSpPr>
          <p:cNvPr id="3325" name="Google Shape;3325;p8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326" name="Google Shape;3326;p8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descr="D:\Documents\Climat\Teach The Shift\Slides 36-37\images\38\fabrication-puce.png" id="3327" name="Google Shape;3327;p85"/>
          <p:cNvPicPr preferRelativeResize="0"/>
          <p:nvPr/>
        </p:nvPicPr>
        <p:blipFill rotWithShape="1">
          <a:blip r:embed="rId4">
            <a:alphaModFix/>
          </a:blip>
          <a:srcRect b="0" l="0" r="0" t="0"/>
          <a:stretch/>
        </p:blipFill>
        <p:spPr>
          <a:xfrm>
            <a:off x="1731283" y="1594759"/>
            <a:ext cx="1080000" cy="1445669"/>
          </a:xfrm>
          <a:prstGeom prst="rect">
            <a:avLst/>
          </a:prstGeom>
          <a:noFill/>
          <a:ln>
            <a:noFill/>
          </a:ln>
        </p:spPr>
      </p:pic>
      <p:pic>
        <p:nvPicPr>
          <p:cNvPr descr="D:\Documents\Climat\Teach The Shift\Slides 36-37\images\38\interieur-telephone.png" id="3328" name="Google Shape;3328;p85"/>
          <p:cNvPicPr preferRelativeResize="0"/>
          <p:nvPr/>
        </p:nvPicPr>
        <p:blipFill rotWithShape="1">
          <a:blip r:embed="rId5">
            <a:alphaModFix/>
          </a:blip>
          <a:srcRect b="0" l="0" r="0" t="0"/>
          <a:stretch/>
        </p:blipFill>
        <p:spPr>
          <a:xfrm>
            <a:off x="0" y="3628571"/>
            <a:ext cx="2994523" cy="2860441"/>
          </a:xfrm>
          <a:prstGeom prst="rect">
            <a:avLst/>
          </a:prstGeom>
          <a:noFill/>
          <a:ln>
            <a:noFill/>
          </a:ln>
        </p:spPr>
      </p:pic>
      <p:sp>
        <p:nvSpPr>
          <p:cNvPr id="3329" name="Google Shape;3329;p85"/>
          <p:cNvSpPr txBox="1"/>
          <p:nvPr/>
        </p:nvSpPr>
        <p:spPr>
          <a:xfrm>
            <a:off x="5556000" y="3201472"/>
            <a:ext cx="1080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Arial"/>
                <a:ea typeface="Arial"/>
                <a:cs typeface="Arial"/>
                <a:sym typeface="Arial"/>
              </a:rPr>
              <a:t>Chine</a:t>
            </a:r>
            <a:endParaRPr b="0" i="0" sz="1400" u="none" cap="none" strike="noStrike">
              <a:solidFill>
                <a:srgbClr val="000000"/>
              </a:solidFill>
              <a:latin typeface="Arial"/>
              <a:ea typeface="Arial"/>
              <a:cs typeface="Arial"/>
              <a:sym typeface="Arial"/>
            </a:endParaRPr>
          </a:p>
        </p:txBody>
      </p:sp>
      <p:pic>
        <p:nvPicPr>
          <p:cNvPr descr="D:\Documents\Climat\Teach The Shift\Slides 36-37\images\36\CO2.png" id="3330" name="Google Shape;3330;p85"/>
          <p:cNvPicPr preferRelativeResize="0"/>
          <p:nvPr/>
        </p:nvPicPr>
        <p:blipFill rotWithShape="1">
          <a:blip r:embed="rId6">
            <a:alphaModFix/>
          </a:blip>
          <a:srcRect b="0" l="0" r="0" t="0"/>
          <a:stretch/>
        </p:blipFill>
        <p:spPr>
          <a:xfrm>
            <a:off x="10545957" y="883222"/>
            <a:ext cx="1080000" cy="784110"/>
          </a:xfrm>
          <a:prstGeom prst="rect">
            <a:avLst/>
          </a:prstGeom>
          <a:noFill/>
          <a:ln>
            <a:noFill/>
          </a:ln>
        </p:spPr>
      </p:pic>
      <p:sp>
        <p:nvSpPr>
          <p:cNvPr id="3331" name="Google Shape;3331;p85"/>
          <p:cNvSpPr/>
          <p:nvPr/>
        </p:nvSpPr>
        <p:spPr>
          <a:xfrm rot="10800000">
            <a:off x="9973056" y="1714501"/>
            <a:ext cx="999744" cy="3901440"/>
          </a:xfrm>
          <a:prstGeom prst="rightBrace">
            <a:avLst>
              <a:gd fmla="val 26626" name="adj1"/>
              <a:gd fmla="val 50000" name="adj2"/>
            </a:avLst>
          </a:prstGeom>
          <a:no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332" name="Google Shape;3332;p85"/>
          <p:cNvGrpSpPr/>
          <p:nvPr/>
        </p:nvGrpSpPr>
        <p:grpSpPr>
          <a:xfrm>
            <a:off x="10725287" y="2965236"/>
            <a:ext cx="1080000" cy="1399969"/>
            <a:chOff x="10696258" y="2324616"/>
            <a:chExt cx="1080000" cy="1399969"/>
          </a:xfrm>
        </p:grpSpPr>
        <p:pic>
          <p:nvPicPr>
            <p:cNvPr descr="D:\Documents\Climat\Teach The Shift\Slides 36-37\images\36\charbon.png" id="3333" name="Google Shape;3333;p85"/>
            <p:cNvPicPr preferRelativeResize="0"/>
            <p:nvPr/>
          </p:nvPicPr>
          <p:blipFill rotWithShape="1">
            <a:blip r:embed="rId7">
              <a:alphaModFix/>
            </a:blip>
            <a:srcRect b="0" l="0" r="0" t="0"/>
            <a:stretch/>
          </p:blipFill>
          <p:spPr>
            <a:xfrm>
              <a:off x="10696258" y="2324616"/>
              <a:ext cx="1080000" cy="1080000"/>
            </a:xfrm>
            <a:prstGeom prst="rect">
              <a:avLst/>
            </a:prstGeom>
            <a:noFill/>
            <a:ln>
              <a:noFill/>
            </a:ln>
          </p:spPr>
        </p:pic>
        <p:sp>
          <p:nvSpPr>
            <p:cNvPr id="3334" name="Google Shape;3334;p85"/>
            <p:cNvSpPr txBox="1"/>
            <p:nvPr/>
          </p:nvSpPr>
          <p:spPr>
            <a:xfrm>
              <a:off x="10696258" y="3416808"/>
              <a:ext cx="108000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dk1"/>
                  </a:solidFill>
                  <a:latin typeface="Arial"/>
                  <a:ea typeface="Arial"/>
                  <a:cs typeface="Arial"/>
                  <a:sym typeface="Arial"/>
                </a:rPr>
                <a:t>Charbon</a:t>
              </a:r>
              <a:endParaRPr b="0" i="0" sz="1400" u="none" cap="none" strike="noStrike">
                <a:solidFill>
                  <a:srgbClr val="000000"/>
                </a:solidFill>
                <a:latin typeface="Arial"/>
                <a:ea typeface="Arial"/>
                <a:cs typeface="Arial"/>
                <a:sym typeface="Arial"/>
              </a:endParaRPr>
            </a:p>
          </p:txBody>
        </p:sp>
      </p:grpSp>
      <p:pic>
        <p:nvPicPr>
          <p:cNvPr descr="D:\Documents\Climat\Teach The Shift\Slides 36-37\images\38\electricite.png" id="3335" name="Google Shape;3335;p85"/>
          <p:cNvPicPr preferRelativeResize="0"/>
          <p:nvPr/>
        </p:nvPicPr>
        <p:blipFill rotWithShape="1">
          <a:blip r:embed="rId8">
            <a:alphaModFix/>
          </a:blip>
          <a:srcRect b="0" l="0" r="0" t="0"/>
          <a:stretch/>
        </p:blipFill>
        <p:spPr>
          <a:xfrm>
            <a:off x="9023578" y="3125220"/>
            <a:ext cx="1080000" cy="1080000"/>
          </a:xfrm>
          <a:prstGeom prst="rect">
            <a:avLst/>
          </a:prstGeom>
          <a:noFill/>
          <a:ln>
            <a:noFill/>
          </a:ln>
        </p:spPr>
      </p:pic>
      <p:sp>
        <p:nvSpPr>
          <p:cNvPr id="3336" name="Google Shape;3336;p85"/>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1"/>
                                        </p:tgtEl>
                                        <p:attrNameLst>
                                          <p:attrName>style.visibility</p:attrName>
                                        </p:attrNameLst>
                                      </p:cBhvr>
                                      <p:to>
                                        <p:strVal val="visible"/>
                                      </p:to>
                                    </p:set>
                                    <p:animEffect filter="fade" transition="in">
                                      <p:cBhvr>
                                        <p:cTn dur="500"/>
                                        <p:tgtEl>
                                          <p:spTgt spid="3331"/>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335"/>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3330"/>
                                        </p:tgtEl>
                                        <p:attrNameLst>
                                          <p:attrName>style.visibility</p:attrName>
                                        </p:attrNameLst>
                                      </p:cBhvr>
                                      <p:to>
                                        <p:strVal val="visible"/>
                                      </p:to>
                                    </p:set>
                                    <p:animEffect filter="fade" transition="in">
                                      <p:cBhvr>
                                        <p:cTn dur="1000"/>
                                        <p:tgtEl>
                                          <p:spTgt spid="3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41" name="Shape 3341"/>
        <p:cNvGrpSpPr/>
        <p:nvPr/>
      </p:nvGrpSpPr>
      <p:grpSpPr>
        <a:xfrm>
          <a:off x="0" y="0"/>
          <a:ext cx="0" cy="0"/>
          <a:chOff x="0" y="0"/>
          <a:chExt cx="0" cy="0"/>
        </a:xfrm>
      </p:grpSpPr>
      <p:sp>
        <p:nvSpPr>
          <p:cNvPr id="3342" name="Google Shape;3342;p8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343" name="Google Shape;3343;p8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descr="D:\Documents\Climat\Teach The Shift\Slides 36-37\images\39\charriot.png" id="3344" name="Google Shape;3344;p86"/>
          <p:cNvPicPr preferRelativeResize="0"/>
          <p:nvPr/>
        </p:nvPicPr>
        <p:blipFill rotWithShape="1">
          <a:blip r:embed="rId3">
            <a:alphaModFix/>
          </a:blip>
          <a:srcRect b="0" l="0" r="0" t="0"/>
          <a:stretch/>
        </p:blipFill>
        <p:spPr>
          <a:xfrm>
            <a:off x="1608588" y="1876628"/>
            <a:ext cx="1348029" cy="1080000"/>
          </a:xfrm>
          <a:prstGeom prst="rect">
            <a:avLst/>
          </a:prstGeom>
          <a:noFill/>
          <a:ln>
            <a:noFill/>
          </a:ln>
        </p:spPr>
      </p:pic>
      <p:pic>
        <p:nvPicPr>
          <p:cNvPr descr="D:\Documents\Climat\Teach The Shift\Slides 36-37\images\39\entrepot.png" id="3345" name="Google Shape;3345;p86"/>
          <p:cNvPicPr preferRelativeResize="0"/>
          <p:nvPr/>
        </p:nvPicPr>
        <p:blipFill rotWithShape="1">
          <a:blip r:embed="rId4">
            <a:alphaModFix/>
          </a:blip>
          <a:srcRect b="0" l="0" r="0" t="0"/>
          <a:stretch/>
        </p:blipFill>
        <p:spPr>
          <a:xfrm>
            <a:off x="5633456" y="1876628"/>
            <a:ext cx="1080000" cy="1080000"/>
          </a:xfrm>
          <a:prstGeom prst="rect">
            <a:avLst/>
          </a:prstGeom>
          <a:noFill/>
          <a:ln>
            <a:noFill/>
          </a:ln>
        </p:spPr>
      </p:pic>
      <p:grpSp>
        <p:nvGrpSpPr>
          <p:cNvPr id="3346" name="Google Shape;3346;p86"/>
          <p:cNvGrpSpPr/>
          <p:nvPr/>
        </p:nvGrpSpPr>
        <p:grpSpPr>
          <a:xfrm>
            <a:off x="3544879" y="1509487"/>
            <a:ext cx="1440000" cy="1163867"/>
            <a:chOff x="7479846" y="1727200"/>
            <a:chExt cx="1440000" cy="1163867"/>
          </a:xfrm>
        </p:grpSpPr>
        <p:pic>
          <p:nvPicPr>
            <p:cNvPr descr="D:\Documents\Climat\Teach The Shift\Slides 36-37\images\39\camion.png" id="3347" name="Google Shape;3347;p86"/>
            <p:cNvPicPr preferRelativeResize="0"/>
            <p:nvPr/>
          </p:nvPicPr>
          <p:blipFill rotWithShape="1">
            <a:blip r:embed="rId5">
              <a:alphaModFix/>
            </a:blip>
            <a:srcRect b="0" l="0" r="0" t="0"/>
            <a:stretch/>
          </p:blipFill>
          <p:spPr>
            <a:xfrm>
              <a:off x="7746433" y="1727200"/>
              <a:ext cx="906826" cy="729343"/>
            </a:xfrm>
            <a:prstGeom prst="rect">
              <a:avLst/>
            </a:prstGeom>
            <a:noFill/>
            <a:ln>
              <a:noFill/>
            </a:ln>
          </p:spPr>
        </p:pic>
        <p:pic>
          <p:nvPicPr>
            <p:cNvPr descr="D:\Documents\Climat\Teach The Shift\Slides 36-37\images\39\fleches-plus-pointilles.png" id="3348" name="Google Shape;3348;p86"/>
            <p:cNvPicPr preferRelativeResize="0"/>
            <p:nvPr/>
          </p:nvPicPr>
          <p:blipFill rotWithShape="1">
            <a:blip r:embed="rId6">
              <a:alphaModFix/>
            </a:blip>
            <a:srcRect b="0" l="0" r="0" t="0"/>
            <a:stretch/>
          </p:blipFill>
          <p:spPr>
            <a:xfrm>
              <a:off x="7479846" y="2483304"/>
              <a:ext cx="1440000" cy="407763"/>
            </a:xfrm>
            <a:prstGeom prst="rect">
              <a:avLst/>
            </a:prstGeom>
            <a:noFill/>
            <a:ln>
              <a:noFill/>
            </a:ln>
          </p:spPr>
        </p:pic>
      </p:grpSp>
      <p:pic>
        <p:nvPicPr>
          <p:cNvPr descr="D:\Documents\Climat\Teach The Shift\Slides 36-37\images\39\magasin.png" id="3349" name="Google Shape;3349;p86"/>
          <p:cNvPicPr preferRelativeResize="0"/>
          <p:nvPr/>
        </p:nvPicPr>
        <p:blipFill rotWithShape="1">
          <a:blip r:embed="rId7">
            <a:alphaModFix/>
          </a:blip>
          <a:srcRect b="0" l="0" r="0" t="0"/>
          <a:stretch/>
        </p:blipFill>
        <p:spPr>
          <a:xfrm>
            <a:off x="1828796" y="4581976"/>
            <a:ext cx="1007191" cy="1080000"/>
          </a:xfrm>
          <a:prstGeom prst="rect">
            <a:avLst/>
          </a:prstGeom>
          <a:noFill/>
          <a:ln>
            <a:noFill/>
          </a:ln>
        </p:spPr>
      </p:pic>
      <p:grpSp>
        <p:nvGrpSpPr>
          <p:cNvPr id="3350" name="Google Shape;3350;p86"/>
          <p:cNvGrpSpPr/>
          <p:nvPr/>
        </p:nvGrpSpPr>
        <p:grpSpPr>
          <a:xfrm>
            <a:off x="7362033" y="1509487"/>
            <a:ext cx="1440000" cy="1163867"/>
            <a:chOff x="7479846" y="1727200"/>
            <a:chExt cx="1440000" cy="1163867"/>
          </a:xfrm>
        </p:grpSpPr>
        <p:pic>
          <p:nvPicPr>
            <p:cNvPr descr="D:\Documents\Climat\Teach The Shift\Slides 36-37\images\39\camion.png" id="3351" name="Google Shape;3351;p86"/>
            <p:cNvPicPr preferRelativeResize="0"/>
            <p:nvPr/>
          </p:nvPicPr>
          <p:blipFill rotWithShape="1">
            <a:blip r:embed="rId5">
              <a:alphaModFix/>
            </a:blip>
            <a:srcRect b="0" l="0" r="0" t="0"/>
            <a:stretch/>
          </p:blipFill>
          <p:spPr>
            <a:xfrm>
              <a:off x="7746433" y="1727200"/>
              <a:ext cx="906826" cy="729343"/>
            </a:xfrm>
            <a:prstGeom prst="rect">
              <a:avLst/>
            </a:prstGeom>
            <a:noFill/>
            <a:ln>
              <a:noFill/>
            </a:ln>
          </p:spPr>
        </p:pic>
        <p:pic>
          <p:nvPicPr>
            <p:cNvPr descr="D:\Documents\Climat\Teach The Shift\Slides 36-37\images\39\fleches-plus-pointilles.png" id="3352" name="Google Shape;3352;p86"/>
            <p:cNvPicPr preferRelativeResize="0"/>
            <p:nvPr/>
          </p:nvPicPr>
          <p:blipFill rotWithShape="1">
            <a:blip r:embed="rId6">
              <a:alphaModFix/>
            </a:blip>
            <a:srcRect b="0" l="0" r="0" t="0"/>
            <a:stretch/>
          </p:blipFill>
          <p:spPr>
            <a:xfrm>
              <a:off x="7479846" y="2483304"/>
              <a:ext cx="1440000" cy="407763"/>
            </a:xfrm>
            <a:prstGeom prst="rect">
              <a:avLst/>
            </a:prstGeom>
            <a:noFill/>
            <a:ln>
              <a:noFill/>
            </a:ln>
          </p:spPr>
        </p:pic>
      </p:grpSp>
      <p:pic>
        <p:nvPicPr>
          <p:cNvPr descr="D:\Documents\Climat\Teach The Shift\Slides 36-37\images\39\entrepot.png" id="3353" name="Google Shape;3353;p86"/>
          <p:cNvPicPr preferRelativeResize="0"/>
          <p:nvPr/>
        </p:nvPicPr>
        <p:blipFill rotWithShape="1">
          <a:blip r:embed="rId4">
            <a:alphaModFix/>
          </a:blip>
          <a:srcRect b="0" l="0" r="0" t="0"/>
          <a:stretch/>
        </p:blipFill>
        <p:spPr>
          <a:xfrm>
            <a:off x="5633456" y="4581976"/>
            <a:ext cx="1080000" cy="1080000"/>
          </a:xfrm>
          <a:prstGeom prst="rect">
            <a:avLst/>
          </a:prstGeom>
          <a:noFill/>
          <a:ln>
            <a:noFill/>
          </a:ln>
        </p:spPr>
      </p:pic>
      <p:grpSp>
        <p:nvGrpSpPr>
          <p:cNvPr id="3354" name="Google Shape;3354;p86"/>
          <p:cNvGrpSpPr/>
          <p:nvPr/>
        </p:nvGrpSpPr>
        <p:grpSpPr>
          <a:xfrm flipH="1">
            <a:off x="3544879" y="4332515"/>
            <a:ext cx="1440000" cy="1163867"/>
            <a:chOff x="7479846" y="1727200"/>
            <a:chExt cx="1440000" cy="1163867"/>
          </a:xfrm>
        </p:grpSpPr>
        <p:pic>
          <p:nvPicPr>
            <p:cNvPr descr="D:\Documents\Climat\Teach The Shift\Slides 36-37\images\39\camion.png" id="3355" name="Google Shape;3355;p86"/>
            <p:cNvPicPr preferRelativeResize="0"/>
            <p:nvPr/>
          </p:nvPicPr>
          <p:blipFill rotWithShape="1">
            <a:blip r:embed="rId5">
              <a:alphaModFix/>
            </a:blip>
            <a:srcRect b="0" l="0" r="0" t="0"/>
            <a:stretch/>
          </p:blipFill>
          <p:spPr>
            <a:xfrm>
              <a:off x="7746433" y="1727200"/>
              <a:ext cx="906826" cy="729343"/>
            </a:xfrm>
            <a:prstGeom prst="rect">
              <a:avLst/>
            </a:prstGeom>
            <a:noFill/>
            <a:ln>
              <a:noFill/>
            </a:ln>
          </p:spPr>
        </p:pic>
        <p:pic>
          <p:nvPicPr>
            <p:cNvPr descr="D:\Documents\Climat\Teach The Shift\Slides 36-37\images\39\fleches-plus-pointilles.png" id="3356" name="Google Shape;3356;p86"/>
            <p:cNvPicPr preferRelativeResize="0"/>
            <p:nvPr/>
          </p:nvPicPr>
          <p:blipFill rotWithShape="1">
            <a:blip r:embed="rId6">
              <a:alphaModFix/>
            </a:blip>
            <a:srcRect b="0" l="0" r="0" t="0"/>
            <a:stretch/>
          </p:blipFill>
          <p:spPr>
            <a:xfrm>
              <a:off x="7479846" y="2483304"/>
              <a:ext cx="1440000" cy="407763"/>
            </a:xfrm>
            <a:prstGeom prst="rect">
              <a:avLst/>
            </a:prstGeom>
            <a:noFill/>
            <a:ln>
              <a:noFill/>
            </a:ln>
          </p:spPr>
        </p:pic>
      </p:grpSp>
      <p:grpSp>
        <p:nvGrpSpPr>
          <p:cNvPr id="3357" name="Google Shape;3357;p86"/>
          <p:cNvGrpSpPr/>
          <p:nvPr/>
        </p:nvGrpSpPr>
        <p:grpSpPr>
          <a:xfrm flipH="1">
            <a:off x="7362033" y="4332515"/>
            <a:ext cx="1440000" cy="1163867"/>
            <a:chOff x="7479846" y="1727200"/>
            <a:chExt cx="1440000" cy="1163867"/>
          </a:xfrm>
        </p:grpSpPr>
        <p:pic>
          <p:nvPicPr>
            <p:cNvPr descr="D:\Documents\Climat\Teach The Shift\Slides 36-37\images\39\camion.png" id="3358" name="Google Shape;3358;p86"/>
            <p:cNvPicPr preferRelativeResize="0"/>
            <p:nvPr/>
          </p:nvPicPr>
          <p:blipFill rotWithShape="1">
            <a:blip r:embed="rId5">
              <a:alphaModFix/>
            </a:blip>
            <a:srcRect b="0" l="0" r="0" t="0"/>
            <a:stretch/>
          </p:blipFill>
          <p:spPr>
            <a:xfrm>
              <a:off x="7746433" y="1727200"/>
              <a:ext cx="906826" cy="729343"/>
            </a:xfrm>
            <a:prstGeom prst="rect">
              <a:avLst/>
            </a:prstGeom>
            <a:noFill/>
            <a:ln>
              <a:noFill/>
            </a:ln>
          </p:spPr>
        </p:pic>
        <p:pic>
          <p:nvPicPr>
            <p:cNvPr descr="D:\Documents\Climat\Teach The Shift\Slides 36-37\images\39\fleches-plus-pointilles.png" id="3359" name="Google Shape;3359;p86"/>
            <p:cNvPicPr preferRelativeResize="0"/>
            <p:nvPr/>
          </p:nvPicPr>
          <p:blipFill rotWithShape="1">
            <a:blip r:embed="rId6">
              <a:alphaModFix/>
            </a:blip>
            <a:srcRect b="0" l="0" r="0" t="0"/>
            <a:stretch/>
          </p:blipFill>
          <p:spPr>
            <a:xfrm>
              <a:off x="7479846" y="2483304"/>
              <a:ext cx="1440000" cy="407763"/>
            </a:xfrm>
            <a:prstGeom prst="rect">
              <a:avLst/>
            </a:prstGeom>
            <a:noFill/>
            <a:ln>
              <a:noFill/>
            </a:ln>
          </p:spPr>
        </p:pic>
      </p:grpSp>
      <p:pic>
        <p:nvPicPr>
          <p:cNvPr id="3360" name="Google Shape;3360;p86"/>
          <p:cNvPicPr preferRelativeResize="0"/>
          <p:nvPr/>
        </p:nvPicPr>
        <p:blipFill rotWithShape="1">
          <a:blip r:embed="rId8">
            <a:alphaModFix/>
          </a:blip>
          <a:srcRect b="0" l="0" r="0" t="0"/>
          <a:stretch/>
        </p:blipFill>
        <p:spPr>
          <a:xfrm>
            <a:off x="9493723" y="2202316"/>
            <a:ext cx="1143000" cy="428625"/>
          </a:xfrm>
          <a:prstGeom prst="rect">
            <a:avLst/>
          </a:prstGeom>
          <a:noFill/>
          <a:ln>
            <a:noFill/>
          </a:ln>
        </p:spPr>
      </p:pic>
      <p:pic>
        <p:nvPicPr>
          <p:cNvPr id="3361" name="Google Shape;3361;p86"/>
          <p:cNvPicPr preferRelativeResize="0"/>
          <p:nvPr/>
        </p:nvPicPr>
        <p:blipFill rotWithShape="1">
          <a:blip r:embed="rId9">
            <a:alphaModFix/>
          </a:blip>
          <a:srcRect b="0" l="0" r="0" t="0"/>
          <a:stretch/>
        </p:blipFill>
        <p:spPr>
          <a:xfrm>
            <a:off x="9455623" y="4879089"/>
            <a:ext cx="1219200" cy="485775"/>
          </a:xfrm>
          <a:prstGeom prst="rect">
            <a:avLst/>
          </a:prstGeom>
          <a:noFill/>
          <a:ln>
            <a:noFill/>
          </a:ln>
        </p:spPr>
      </p:pic>
      <p:grpSp>
        <p:nvGrpSpPr>
          <p:cNvPr id="3362" name="Google Shape;3362;p86"/>
          <p:cNvGrpSpPr/>
          <p:nvPr/>
        </p:nvGrpSpPr>
        <p:grpSpPr>
          <a:xfrm>
            <a:off x="9873627" y="2839537"/>
            <a:ext cx="1521828" cy="1800000"/>
            <a:chOff x="8598859" y="2862944"/>
            <a:chExt cx="1521828" cy="1800000"/>
          </a:xfrm>
        </p:grpSpPr>
        <p:pic>
          <p:nvPicPr>
            <p:cNvPr descr="D:\Documents\Climat\Teach The Shift\Slides 36-37\images\39\porte-conteneurs.png" id="3363" name="Google Shape;3363;p86"/>
            <p:cNvPicPr preferRelativeResize="0"/>
            <p:nvPr/>
          </p:nvPicPr>
          <p:blipFill rotWithShape="1">
            <a:blip r:embed="rId10">
              <a:alphaModFix/>
            </a:blip>
            <a:srcRect b="0" l="0" r="0" t="0"/>
            <a:stretch/>
          </p:blipFill>
          <p:spPr>
            <a:xfrm flipH="1">
              <a:off x="9040687" y="3397513"/>
              <a:ext cx="1080000" cy="652021"/>
            </a:xfrm>
            <a:prstGeom prst="rect">
              <a:avLst/>
            </a:prstGeom>
            <a:noFill/>
            <a:ln>
              <a:noFill/>
            </a:ln>
          </p:spPr>
        </p:pic>
        <p:pic>
          <p:nvPicPr>
            <p:cNvPr descr="D:\Documents\Climat\Teach The Shift\Slides 36-37\images\39\fleches-plus-pointilles.png" id="3364" name="Google Shape;3364;p86"/>
            <p:cNvPicPr preferRelativeResize="0"/>
            <p:nvPr/>
          </p:nvPicPr>
          <p:blipFill rotWithShape="1">
            <a:blip r:embed="rId6">
              <a:alphaModFix/>
            </a:blip>
            <a:srcRect b="0" l="0" r="0" t="0"/>
            <a:stretch/>
          </p:blipFill>
          <p:spPr>
            <a:xfrm rot="5400000">
              <a:off x="7902740" y="3559063"/>
              <a:ext cx="1800000" cy="407762"/>
            </a:xfrm>
            <a:prstGeom prst="rect">
              <a:avLst/>
            </a:prstGeom>
            <a:noFill/>
            <a:ln>
              <a:noFill/>
            </a:ln>
          </p:spPr>
        </p:pic>
      </p:grpSp>
      <p:pic>
        <p:nvPicPr>
          <p:cNvPr descr="D:\Documents\Climat\Teach The Shift\Slides 36-37\images\36\mon-telephone.png" id="3365" name="Google Shape;3365;p86"/>
          <p:cNvPicPr preferRelativeResize="0"/>
          <p:nvPr/>
        </p:nvPicPr>
        <p:blipFill rotWithShape="1">
          <a:blip r:embed="rId11">
            <a:alphaModFix/>
          </a:blip>
          <a:srcRect b="0" l="0" r="0" t="0"/>
          <a:stretch/>
        </p:blipFill>
        <p:spPr>
          <a:xfrm>
            <a:off x="0" y="4281715"/>
            <a:ext cx="1712686" cy="1680523"/>
          </a:xfrm>
          <a:prstGeom prst="rect">
            <a:avLst/>
          </a:prstGeom>
          <a:noFill/>
          <a:ln>
            <a:noFill/>
          </a:ln>
        </p:spPr>
      </p:pic>
      <p:pic>
        <p:nvPicPr>
          <p:cNvPr descr="D:\Documents\Climat\Teach The Shift\Slides 36-37\images\38\interieur-telephone.png" id="3366" name="Google Shape;3366;p86"/>
          <p:cNvPicPr preferRelativeResize="0"/>
          <p:nvPr/>
        </p:nvPicPr>
        <p:blipFill rotWithShape="1">
          <a:blip r:embed="rId12">
            <a:alphaModFix/>
          </a:blip>
          <a:srcRect b="0" l="0" r="0" t="0"/>
          <a:stretch/>
        </p:blipFill>
        <p:spPr>
          <a:xfrm>
            <a:off x="0" y="1625600"/>
            <a:ext cx="1291545" cy="1233715"/>
          </a:xfrm>
          <a:prstGeom prst="rect">
            <a:avLst/>
          </a:prstGeom>
          <a:noFill/>
          <a:ln>
            <a:noFill/>
          </a:ln>
        </p:spPr>
      </p:pic>
      <p:pic>
        <p:nvPicPr>
          <p:cNvPr descr="D:\Documents\Climat\Teach The Shift\Slides 36-37\images\36\CO2.png" id="3367" name="Google Shape;3367;p86"/>
          <p:cNvPicPr preferRelativeResize="0"/>
          <p:nvPr/>
        </p:nvPicPr>
        <p:blipFill rotWithShape="1">
          <a:blip r:embed="rId13">
            <a:alphaModFix/>
          </a:blip>
          <a:srcRect b="0" l="0" r="0" t="0"/>
          <a:stretch/>
        </p:blipFill>
        <p:spPr>
          <a:xfrm>
            <a:off x="3249749" y="1661716"/>
            <a:ext cx="569986" cy="413826"/>
          </a:xfrm>
          <a:prstGeom prst="rect">
            <a:avLst/>
          </a:prstGeom>
          <a:noFill/>
          <a:ln>
            <a:noFill/>
          </a:ln>
        </p:spPr>
      </p:pic>
      <p:pic>
        <p:nvPicPr>
          <p:cNvPr descr="D:\Documents\Climat\Teach The Shift\Slides 36-37\images\36\CO2.png" id="3368" name="Google Shape;3368;p86"/>
          <p:cNvPicPr preferRelativeResize="0"/>
          <p:nvPr/>
        </p:nvPicPr>
        <p:blipFill rotWithShape="1">
          <a:blip r:embed="rId13">
            <a:alphaModFix/>
          </a:blip>
          <a:srcRect b="0" l="0" r="0" t="0"/>
          <a:stretch/>
        </p:blipFill>
        <p:spPr>
          <a:xfrm>
            <a:off x="7061200" y="1741544"/>
            <a:ext cx="569986" cy="413826"/>
          </a:xfrm>
          <a:prstGeom prst="rect">
            <a:avLst/>
          </a:prstGeom>
          <a:noFill/>
          <a:ln>
            <a:noFill/>
          </a:ln>
        </p:spPr>
      </p:pic>
      <p:pic>
        <p:nvPicPr>
          <p:cNvPr descr="D:\Documents\Climat\Teach The Shift\Slides 36-37\images\36\CO2.png" id="3369" name="Google Shape;3369;p86"/>
          <p:cNvPicPr preferRelativeResize="0"/>
          <p:nvPr/>
        </p:nvPicPr>
        <p:blipFill rotWithShape="1">
          <a:blip r:embed="rId13">
            <a:alphaModFix/>
          </a:blip>
          <a:srcRect b="0" l="0" r="0" t="0"/>
          <a:stretch/>
        </p:blipFill>
        <p:spPr>
          <a:xfrm>
            <a:off x="11079366" y="2972312"/>
            <a:ext cx="569986" cy="413826"/>
          </a:xfrm>
          <a:prstGeom prst="rect">
            <a:avLst/>
          </a:prstGeom>
          <a:noFill/>
          <a:ln>
            <a:noFill/>
          </a:ln>
        </p:spPr>
      </p:pic>
      <p:pic>
        <p:nvPicPr>
          <p:cNvPr descr="D:\Documents\Climat\Teach The Shift\Slides 36-37\images\36\CO2.png" id="3370" name="Google Shape;3370;p86"/>
          <p:cNvPicPr preferRelativeResize="0"/>
          <p:nvPr/>
        </p:nvPicPr>
        <p:blipFill rotWithShape="1">
          <a:blip r:embed="rId13">
            <a:alphaModFix/>
          </a:blip>
          <a:srcRect b="0" l="0" r="0" t="0"/>
          <a:stretch/>
        </p:blipFill>
        <p:spPr>
          <a:xfrm>
            <a:off x="4712789" y="4542802"/>
            <a:ext cx="569986" cy="413826"/>
          </a:xfrm>
          <a:prstGeom prst="rect">
            <a:avLst/>
          </a:prstGeom>
          <a:noFill/>
          <a:ln>
            <a:noFill/>
          </a:ln>
        </p:spPr>
      </p:pic>
      <p:pic>
        <p:nvPicPr>
          <p:cNvPr descr="D:\Documents\Climat\Teach The Shift\Slides 36-37\images\36\CO2.png" id="3371" name="Google Shape;3371;p86"/>
          <p:cNvPicPr preferRelativeResize="0"/>
          <p:nvPr/>
        </p:nvPicPr>
        <p:blipFill rotWithShape="1">
          <a:blip r:embed="rId13">
            <a:alphaModFix/>
          </a:blip>
          <a:srcRect b="0" l="0" r="0" t="0"/>
          <a:stretch/>
        </p:blipFill>
        <p:spPr>
          <a:xfrm>
            <a:off x="8532949" y="4550059"/>
            <a:ext cx="569986" cy="413826"/>
          </a:xfrm>
          <a:prstGeom prst="rect">
            <a:avLst/>
          </a:prstGeom>
          <a:noFill/>
          <a:ln>
            <a:noFill/>
          </a:ln>
        </p:spPr>
      </p:pic>
      <p:pic>
        <p:nvPicPr>
          <p:cNvPr descr="D:\Documents\Climat\Teach The Shift\Slides 36-37\images\36\CO2.png" id="3372" name="Google Shape;3372;p86"/>
          <p:cNvPicPr preferRelativeResize="0"/>
          <p:nvPr/>
        </p:nvPicPr>
        <p:blipFill rotWithShape="1">
          <a:blip r:embed="rId13">
            <a:alphaModFix/>
          </a:blip>
          <a:srcRect b="0" l="0" r="0" t="0"/>
          <a:stretch/>
        </p:blipFill>
        <p:spPr>
          <a:xfrm>
            <a:off x="319315" y="4263487"/>
            <a:ext cx="569986" cy="413826"/>
          </a:xfrm>
          <a:prstGeom prst="rect">
            <a:avLst/>
          </a:prstGeom>
          <a:noFill/>
          <a:ln>
            <a:noFill/>
          </a:ln>
        </p:spPr>
      </p:pic>
      <p:pic>
        <p:nvPicPr>
          <p:cNvPr descr="D:\Documents\Climat\Teach The Shift\Slides 36-37\images\36\CO2.png" id="3373" name="Google Shape;3373;p86"/>
          <p:cNvPicPr preferRelativeResize="0"/>
          <p:nvPr/>
        </p:nvPicPr>
        <p:blipFill rotWithShape="1">
          <a:blip r:embed="rId13">
            <a:alphaModFix/>
          </a:blip>
          <a:srcRect b="0" l="0" r="0" t="0"/>
          <a:stretch/>
        </p:blipFill>
        <p:spPr>
          <a:xfrm>
            <a:off x="161108" y="1330148"/>
            <a:ext cx="569986" cy="413826"/>
          </a:xfrm>
          <a:prstGeom prst="rect">
            <a:avLst/>
          </a:prstGeom>
          <a:noFill/>
          <a:ln>
            <a:noFill/>
          </a:ln>
        </p:spPr>
      </p:pic>
      <p:sp>
        <p:nvSpPr>
          <p:cNvPr id="3374" name="Google Shape;3374;p86"/>
          <p:cNvSpPr/>
          <p:nvPr/>
        </p:nvSpPr>
        <p:spPr>
          <a:xfrm>
            <a:off x="1" y="1262742"/>
            <a:ext cx="11730445" cy="4759235"/>
          </a:xfrm>
          <a:prstGeom prst="rect">
            <a:avLst/>
          </a:prstGeom>
          <a:noFill/>
          <a:ln cap="flat" cmpd="sng" w="38100">
            <a:solidFill>
              <a:schemeClr val="accent5"/>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75" name="Google Shape;3375;p86"/>
          <p:cNvSpPr/>
          <p:nvPr/>
        </p:nvSpPr>
        <p:spPr>
          <a:xfrm>
            <a:off x="26126" y="4075612"/>
            <a:ext cx="10737669" cy="1894114"/>
          </a:xfrm>
          <a:prstGeom prst="rect">
            <a:avLst/>
          </a:prstGeom>
          <a:noFill/>
          <a:ln cap="flat" cmpd="sng" w="38100">
            <a:solidFill>
              <a:schemeClr val="accen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76" name="Google Shape;3376;p86"/>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sp>
        <p:nvSpPr>
          <p:cNvPr id="3377" name="Google Shape;3377;p86"/>
          <p:cNvSpPr txBox="1"/>
          <p:nvPr/>
        </p:nvSpPr>
        <p:spPr>
          <a:xfrm>
            <a:off x="3491908" y="3719928"/>
            <a:ext cx="375385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Émissions sur le territoire national</a:t>
            </a:r>
            <a:endParaRPr b="0" i="0" sz="1400" u="none" cap="none" strike="noStrike">
              <a:solidFill>
                <a:srgbClr val="000000"/>
              </a:solidFill>
              <a:latin typeface="Arial"/>
              <a:ea typeface="Arial"/>
              <a:cs typeface="Arial"/>
              <a:sym typeface="Arial"/>
            </a:endParaRPr>
          </a:p>
        </p:txBody>
      </p:sp>
      <p:sp>
        <p:nvSpPr>
          <p:cNvPr id="3378" name="Google Shape;3378;p86"/>
          <p:cNvSpPr txBox="1"/>
          <p:nvPr/>
        </p:nvSpPr>
        <p:spPr>
          <a:xfrm>
            <a:off x="3988297" y="903622"/>
            <a:ext cx="375385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Empreinte carbone</a:t>
            </a:r>
            <a:endParaRPr b="0" i="0" sz="1400" u="none" cap="none" strike="noStrike">
              <a:solidFill>
                <a:srgbClr val="000000"/>
              </a:solidFill>
              <a:latin typeface="Arial"/>
              <a:ea typeface="Arial"/>
              <a:cs typeface="Arial"/>
              <a:sym typeface="Arial"/>
            </a:endParaRPr>
          </a:p>
        </p:txBody>
      </p:sp>
      <p:pic>
        <p:nvPicPr>
          <p:cNvPr descr="D:\Documents\Climat\Teach The Shift\Slides 36-37\images\36\CO2.png" id="3379" name="Google Shape;3379;p86"/>
          <p:cNvPicPr preferRelativeResize="0"/>
          <p:nvPr/>
        </p:nvPicPr>
        <p:blipFill rotWithShape="1">
          <a:blip r:embed="rId13">
            <a:alphaModFix/>
          </a:blip>
          <a:srcRect b="0" l="0" r="0" t="0"/>
          <a:stretch/>
        </p:blipFill>
        <p:spPr>
          <a:xfrm>
            <a:off x="672737" y="1330148"/>
            <a:ext cx="569986" cy="413826"/>
          </a:xfrm>
          <a:prstGeom prst="rect">
            <a:avLst/>
          </a:prstGeom>
          <a:noFill/>
          <a:ln>
            <a:noFill/>
          </a:ln>
        </p:spPr>
      </p:pic>
      <p:pic>
        <p:nvPicPr>
          <p:cNvPr descr="D:\Documents\Climat\Teach The Shift\Slides 36-37\images\36\CO2.png" id="3380" name="Google Shape;3380;p86"/>
          <p:cNvPicPr preferRelativeResize="0"/>
          <p:nvPr/>
        </p:nvPicPr>
        <p:blipFill rotWithShape="1">
          <a:blip r:embed="rId13">
            <a:alphaModFix/>
          </a:blip>
          <a:srcRect b="0" l="0" r="0" t="0"/>
          <a:stretch/>
        </p:blipFill>
        <p:spPr>
          <a:xfrm>
            <a:off x="1184365" y="1330148"/>
            <a:ext cx="569986" cy="41382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346"/>
                                        </p:tgtEl>
                                        <p:attrNameLst>
                                          <p:attrName>style.visibility</p:attrName>
                                        </p:attrNameLst>
                                      </p:cBhvr>
                                      <p:to>
                                        <p:strVal val="visible"/>
                                      </p:to>
                                    </p:set>
                                    <p:animEffect filter="fade" transition="in">
                                      <p:cBhvr>
                                        <p:cTn dur="500"/>
                                        <p:tgtEl>
                                          <p:spTgt spid="334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345"/>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3350"/>
                                        </p:tgtEl>
                                        <p:attrNameLst>
                                          <p:attrName>style.visibility</p:attrName>
                                        </p:attrNameLst>
                                      </p:cBhvr>
                                      <p:to>
                                        <p:strVal val="visible"/>
                                      </p:to>
                                    </p:set>
                                    <p:animEffect filter="fade" transition="in">
                                      <p:cBhvr>
                                        <p:cTn dur="500"/>
                                        <p:tgtEl>
                                          <p:spTgt spid="3350"/>
                                        </p:tgtEl>
                                      </p:cBhvr>
                                    </p:animEffect>
                                  </p:childTnLst>
                                </p:cTn>
                              </p:par>
                            </p:childTnLst>
                          </p:cTn>
                        </p:par>
                        <p:par>
                          <p:cTn fill="hold">
                            <p:stCondLst>
                              <p:cond delay="1001"/>
                            </p:stCondLst>
                            <p:childTnLst>
                              <p:par>
                                <p:cTn fill="hold" nodeType="afterEffect" presetClass="entr" presetID="1" presetSubtype="0">
                                  <p:stCondLst>
                                    <p:cond delay="0"/>
                                  </p:stCondLst>
                                  <p:childTnLst>
                                    <p:set>
                                      <p:cBhvr>
                                        <p:cTn dur="1" fill="hold">
                                          <p:stCondLst>
                                            <p:cond delay="0"/>
                                          </p:stCondLst>
                                        </p:cTn>
                                        <p:tgtEl>
                                          <p:spTgt spid="3360"/>
                                        </p:tgtEl>
                                        <p:attrNameLst>
                                          <p:attrName>style.visibility</p:attrName>
                                        </p:attrNameLst>
                                      </p:cBhvr>
                                      <p:to>
                                        <p:strVal val="visible"/>
                                      </p:to>
                                    </p:set>
                                  </p:childTnLst>
                                </p:cTn>
                              </p:par>
                            </p:childTnLst>
                          </p:cTn>
                        </p:par>
                        <p:par>
                          <p:cTn fill="hold">
                            <p:stCondLst>
                              <p:cond delay="1002"/>
                            </p:stCondLst>
                            <p:childTnLst>
                              <p:par>
                                <p:cTn fill="hold" nodeType="afterEffect" presetClass="entr" presetID="10" presetSubtype="0">
                                  <p:stCondLst>
                                    <p:cond delay="0"/>
                                  </p:stCondLst>
                                  <p:childTnLst>
                                    <p:set>
                                      <p:cBhvr>
                                        <p:cTn dur="1" fill="hold">
                                          <p:stCondLst>
                                            <p:cond delay="0"/>
                                          </p:stCondLst>
                                        </p:cTn>
                                        <p:tgtEl>
                                          <p:spTgt spid="3362"/>
                                        </p:tgtEl>
                                        <p:attrNameLst>
                                          <p:attrName>style.visibility</p:attrName>
                                        </p:attrNameLst>
                                      </p:cBhvr>
                                      <p:to>
                                        <p:strVal val="visible"/>
                                      </p:to>
                                    </p:set>
                                    <p:animEffect filter="fade" transition="in">
                                      <p:cBhvr>
                                        <p:cTn dur="500"/>
                                        <p:tgtEl>
                                          <p:spTgt spid="3362"/>
                                        </p:tgtEl>
                                      </p:cBhvr>
                                    </p:animEffect>
                                  </p:childTnLst>
                                </p:cTn>
                              </p:par>
                            </p:childTnLst>
                          </p:cTn>
                        </p:par>
                        <p:par>
                          <p:cTn fill="hold">
                            <p:stCondLst>
                              <p:cond delay="1502"/>
                            </p:stCondLst>
                            <p:childTnLst>
                              <p:par>
                                <p:cTn fill="hold" nodeType="afterEffect" presetClass="entr" presetID="1" presetSubtype="0">
                                  <p:stCondLst>
                                    <p:cond delay="0"/>
                                  </p:stCondLst>
                                  <p:childTnLst>
                                    <p:set>
                                      <p:cBhvr>
                                        <p:cTn dur="1" fill="hold">
                                          <p:stCondLst>
                                            <p:cond delay="0"/>
                                          </p:stCondLst>
                                        </p:cTn>
                                        <p:tgtEl>
                                          <p:spTgt spid="3361"/>
                                        </p:tgtEl>
                                        <p:attrNameLst>
                                          <p:attrName>style.visibility</p:attrName>
                                        </p:attrNameLst>
                                      </p:cBhvr>
                                      <p:to>
                                        <p:strVal val="visible"/>
                                      </p:to>
                                    </p:set>
                                  </p:childTnLst>
                                </p:cTn>
                              </p:par>
                            </p:childTnLst>
                          </p:cTn>
                        </p:par>
                        <p:par>
                          <p:cTn fill="hold">
                            <p:stCondLst>
                              <p:cond delay="1503"/>
                            </p:stCondLst>
                            <p:childTnLst>
                              <p:par>
                                <p:cTn fill="hold" nodeType="afterEffect" presetClass="entr" presetID="10" presetSubtype="0">
                                  <p:stCondLst>
                                    <p:cond delay="0"/>
                                  </p:stCondLst>
                                  <p:childTnLst>
                                    <p:set>
                                      <p:cBhvr>
                                        <p:cTn dur="1" fill="hold">
                                          <p:stCondLst>
                                            <p:cond delay="0"/>
                                          </p:stCondLst>
                                        </p:cTn>
                                        <p:tgtEl>
                                          <p:spTgt spid="3357"/>
                                        </p:tgtEl>
                                        <p:attrNameLst>
                                          <p:attrName>style.visibility</p:attrName>
                                        </p:attrNameLst>
                                      </p:cBhvr>
                                      <p:to>
                                        <p:strVal val="visible"/>
                                      </p:to>
                                    </p:set>
                                    <p:animEffect filter="fade" transition="in">
                                      <p:cBhvr>
                                        <p:cTn dur="500"/>
                                        <p:tgtEl>
                                          <p:spTgt spid="3357"/>
                                        </p:tgtEl>
                                      </p:cBhvr>
                                    </p:animEffect>
                                  </p:childTnLst>
                                </p:cTn>
                              </p:par>
                            </p:childTnLst>
                          </p:cTn>
                        </p:par>
                        <p:par>
                          <p:cTn fill="hold">
                            <p:stCondLst>
                              <p:cond delay="2003"/>
                            </p:stCondLst>
                            <p:childTnLst>
                              <p:par>
                                <p:cTn fill="hold" nodeType="afterEffect" presetClass="entr" presetID="1" presetSubtype="0">
                                  <p:stCondLst>
                                    <p:cond delay="0"/>
                                  </p:stCondLst>
                                  <p:childTnLst>
                                    <p:set>
                                      <p:cBhvr>
                                        <p:cTn dur="1" fill="hold">
                                          <p:stCondLst>
                                            <p:cond delay="0"/>
                                          </p:stCondLst>
                                        </p:cTn>
                                        <p:tgtEl>
                                          <p:spTgt spid="3353"/>
                                        </p:tgtEl>
                                        <p:attrNameLst>
                                          <p:attrName>style.visibility</p:attrName>
                                        </p:attrNameLst>
                                      </p:cBhvr>
                                      <p:to>
                                        <p:strVal val="visible"/>
                                      </p:to>
                                    </p:set>
                                  </p:childTnLst>
                                </p:cTn>
                              </p:par>
                            </p:childTnLst>
                          </p:cTn>
                        </p:par>
                        <p:par>
                          <p:cTn fill="hold">
                            <p:stCondLst>
                              <p:cond delay="2004"/>
                            </p:stCondLst>
                            <p:childTnLst>
                              <p:par>
                                <p:cTn fill="hold" nodeType="afterEffect" presetClass="entr" presetID="10" presetSubtype="0">
                                  <p:stCondLst>
                                    <p:cond delay="0"/>
                                  </p:stCondLst>
                                  <p:childTnLst>
                                    <p:set>
                                      <p:cBhvr>
                                        <p:cTn dur="1" fill="hold">
                                          <p:stCondLst>
                                            <p:cond delay="0"/>
                                          </p:stCondLst>
                                        </p:cTn>
                                        <p:tgtEl>
                                          <p:spTgt spid="3354"/>
                                        </p:tgtEl>
                                        <p:attrNameLst>
                                          <p:attrName>style.visibility</p:attrName>
                                        </p:attrNameLst>
                                      </p:cBhvr>
                                      <p:to>
                                        <p:strVal val="visible"/>
                                      </p:to>
                                    </p:set>
                                    <p:animEffect filter="fade" transition="in">
                                      <p:cBhvr>
                                        <p:cTn dur="500"/>
                                        <p:tgtEl>
                                          <p:spTgt spid="3354"/>
                                        </p:tgtEl>
                                      </p:cBhvr>
                                    </p:animEffect>
                                  </p:childTnLst>
                                </p:cTn>
                              </p:par>
                            </p:childTnLst>
                          </p:cTn>
                        </p:par>
                        <p:par>
                          <p:cTn fill="hold">
                            <p:stCondLst>
                              <p:cond delay="2504"/>
                            </p:stCondLst>
                            <p:childTnLst>
                              <p:par>
                                <p:cTn fill="hold" nodeType="afterEffect" presetClass="entr" presetID="1" presetSubtype="0">
                                  <p:stCondLst>
                                    <p:cond delay="0"/>
                                  </p:stCondLst>
                                  <p:childTnLst>
                                    <p:set>
                                      <p:cBhvr>
                                        <p:cTn dur="1" fill="hold">
                                          <p:stCondLst>
                                            <p:cond delay="0"/>
                                          </p:stCondLst>
                                        </p:cTn>
                                        <p:tgtEl>
                                          <p:spTgt spid="3349"/>
                                        </p:tgtEl>
                                        <p:attrNameLst>
                                          <p:attrName>style.visibility</p:attrName>
                                        </p:attrNameLst>
                                      </p:cBhvr>
                                      <p:to>
                                        <p:strVal val="visible"/>
                                      </p:to>
                                    </p:set>
                                  </p:childTnLst>
                                </p:cTn>
                              </p:par>
                            </p:childTnLst>
                          </p:cTn>
                        </p:par>
                        <p:par>
                          <p:cTn fill="hold">
                            <p:stCondLst>
                              <p:cond delay="2505"/>
                            </p:stCondLst>
                            <p:childTnLst>
                              <p:par>
                                <p:cTn fill="hold" nodeType="afterEffect" presetClass="entr" presetID="1" presetSubtype="0">
                                  <p:stCondLst>
                                    <p:cond delay="0"/>
                                  </p:stCondLst>
                                  <p:childTnLst>
                                    <p:set>
                                      <p:cBhvr>
                                        <p:cTn dur="1" fill="hold">
                                          <p:stCondLst>
                                            <p:cond delay="0"/>
                                          </p:stCondLst>
                                        </p:cTn>
                                        <p:tgtEl>
                                          <p:spTgt spid="3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375"/>
                                        </p:tgtEl>
                                        <p:attrNameLst>
                                          <p:attrName>style.visibility</p:attrName>
                                        </p:attrNameLst>
                                      </p:cBhvr>
                                      <p:to>
                                        <p:strVal val="visible"/>
                                      </p:to>
                                    </p:set>
                                    <p:animEffect filter="fade" transition="in">
                                      <p:cBhvr>
                                        <p:cTn dur="1000"/>
                                        <p:tgtEl>
                                          <p:spTgt spid="3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4"/>
                                        </p:tgtEl>
                                        <p:attrNameLst>
                                          <p:attrName>style.visibility</p:attrName>
                                        </p:attrNameLst>
                                      </p:cBhvr>
                                      <p:to>
                                        <p:strVal val="visible"/>
                                      </p:to>
                                    </p:set>
                                    <p:animEffect filter="fade" transition="in">
                                      <p:cBhvr>
                                        <p:cTn dur="500"/>
                                        <p:tgtEl>
                                          <p:spTgt spid="3374"/>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3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163"/>
          <p:cNvSpPr txBox="1"/>
          <p:nvPr>
            <p:ph idx="1" type="body"/>
          </p:nvPr>
        </p:nvSpPr>
        <p:spPr>
          <a:xfrm>
            <a:off x="695325" y="406371"/>
            <a:ext cx="6354832"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sujet « hot » du moment !</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89" name="Google Shape;489;p16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90" name="Google Shape;490;p16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491" name="Google Shape;491;p163"/>
          <p:cNvPicPr preferRelativeResize="0"/>
          <p:nvPr/>
        </p:nvPicPr>
        <p:blipFill rotWithShape="1">
          <a:blip r:embed="rId3">
            <a:alphaModFix/>
          </a:blip>
          <a:srcRect b="5384" l="1848" r="1893" t="1692"/>
          <a:stretch/>
        </p:blipFill>
        <p:spPr>
          <a:xfrm>
            <a:off x="415473" y="2313265"/>
            <a:ext cx="5301343" cy="1983369"/>
          </a:xfrm>
          <a:prstGeom prst="rect">
            <a:avLst/>
          </a:prstGeom>
          <a:noFill/>
          <a:ln>
            <a:noFill/>
          </a:ln>
        </p:spPr>
      </p:pic>
      <p:sp>
        <p:nvSpPr>
          <p:cNvPr id="492" name="Google Shape;492;p163"/>
          <p:cNvSpPr/>
          <p:nvPr/>
        </p:nvSpPr>
        <p:spPr>
          <a:xfrm>
            <a:off x="1499677" y="5989964"/>
            <a:ext cx="9791700" cy="461665"/>
          </a:xfrm>
          <a:prstGeom prst="rect">
            <a:avLst/>
          </a:prstGeom>
          <a:noFill/>
          <a:ln>
            <a:noFill/>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2400"/>
              <a:buFont typeface="Arial"/>
              <a:buNone/>
            </a:pPr>
            <a:r>
              <a:rPr b="0" i="0" lang="fr-FR" sz="2400" u="none" cap="none" strike="noStrike">
                <a:solidFill>
                  <a:srgbClr val="0023AA"/>
                </a:solidFill>
                <a:latin typeface="Arial"/>
                <a:ea typeface="Arial"/>
                <a:cs typeface="Arial"/>
                <a:sym typeface="Arial"/>
              </a:rPr>
              <a:t>Le changement climatique : un réchauffement de quelques degrés…</a:t>
            </a:r>
            <a:endParaRPr b="0" i="0" sz="1400" u="none" cap="none" strike="noStrike">
              <a:solidFill>
                <a:srgbClr val="000000"/>
              </a:solidFill>
              <a:latin typeface="Arial"/>
              <a:ea typeface="Arial"/>
              <a:cs typeface="Arial"/>
              <a:sym typeface="Arial"/>
            </a:endParaRPr>
          </a:p>
        </p:txBody>
      </p:sp>
      <p:pic>
        <p:nvPicPr>
          <p:cNvPr id="493" name="Google Shape;493;p163"/>
          <p:cNvPicPr preferRelativeResize="0"/>
          <p:nvPr/>
        </p:nvPicPr>
        <p:blipFill rotWithShape="1">
          <a:blip r:embed="rId4">
            <a:alphaModFix/>
          </a:blip>
          <a:srcRect b="0" l="0" r="0" t="0"/>
          <a:stretch/>
        </p:blipFill>
        <p:spPr>
          <a:xfrm>
            <a:off x="5787991" y="945997"/>
            <a:ext cx="5988536" cy="47179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84" name="Shape 3384"/>
        <p:cNvGrpSpPr/>
        <p:nvPr/>
      </p:nvGrpSpPr>
      <p:grpSpPr>
        <a:xfrm>
          <a:off x="0" y="0"/>
          <a:ext cx="0" cy="0"/>
          <a:chOff x="0" y="0"/>
          <a:chExt cx="0" cy="0"/>
        </a:xfrm>
      </p:grpSpPr>
      <p:sp>
        <p:nvSpPr>
          <p:cNvPr id="3385" name="Google Shape;3385;p8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000"/>
              <a:buFont typeface="Arial"/>
              <a:buNone/>
            </a:pPr>
            <a:r>
              <a:rPr lang="fr-FR"/>
              <a:t>73</a:t>
            </a:r>
            <a:endParaRPr/>
          </a:p>
        </p:txBody>
      </p:sp>
      <p:sp>
        <p:nvSpPr>
          <p:cNvPr id="3386" name="Google Shape;3386;p8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sp>
        <p:nvSpPr>
          <p:cNvPr id="3387" name="Google Shape;3387;p87"/>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Bougez… éliminez (le CO</a:t>
            </a:r>
            <a:r>
              <a:rPr baseline="-25000" lang="fr-FR"/>
              <a:t>2</a:t>
            </a:r>
            <a:r>
              <a:rPr lang="fr-FR"/>
              <a:t>) !</a:t>
            </a:r>
            <a:endParaRPr/>
          </a:p>
        </p:txBody>
      </p:sp>
      <p:sp>
        <p:nvSpPr>
          <p:cNvPr id="3388" name="Google Shape;3388;p87"/>
          <p:cNvSpPr txBox="1"/>
          <p:nvPr/>
        </p:nvSpPr>
        <p:spPr>
          <a:xfrm>
            <a:off x="5218976" y="2572033"/>
            <a:ext cx="1754059" cy="21722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4"/>
              </a:buClr>
              <a:buSzPts val="15000"/>
              <a:buFont typeface="Arial"/>
              <a:buNone/>
            </a:pPr>
            <a:r>
              <a:rPr b="0" i="0" lang="fr-FR" sz="15000" u="none" cap="none" strike="noStrike">
                <a:solidFill>
                  <a:schemeClr val="accent4"/>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Une image contenant route, ciel, extérieur, transport&#10;&#10;Description générée automatiquement" id="3389" name="Google Shape;3389;p87"/>
          <p:cNvPicPr preferRelativeResize="0"/>
          <p:nvPr/>
        </p:nvPicPr>
        <p:blipFill rotWithShape="1">
          <a:blip r:embed="rId3">
            <a:alphaModFix/>
          </a:blip>
          <a:srcRect b="0" l="21875" r="21873" t="0"/>
          <a:stretch/>
        </p:blipFill>
        <p:spPr>
          <a:xfrm>
            <a:off x="6433283" y="4537858"/>
            <a:ext cx="1754059" cy="1754871"/>
          </a:xfrm>
          <a:prstGeom prst="ellipse">
            <a:avLst/>
          </a:prstGeom>
          <a:noFill/>
          <a:ln>
            <a:noFill/>
          </a:ln>
        </p:spPr>
      </p:pic>
      <p:pic>
        <p:nvPicPr>
          <p:cNvPr descr="Une image contenant mur, intérieur, lit, assis&#10;&#10;Description générée automatiquement" id="3390" name="Google Shape;3390;p87"/>
          <p:cNvPicPr preferRelativeResize="0"/>
          <p:nvPr/>
        </p:nvPicPr>
        <p:blipFill rotWithShape="1">
          <a:blip r:embed="rId4">
            <a:alphaModFix/>
          </a:blip>
          <a:srcRect b="0" l="16719" r="16719" t="0"/>
          <a:stretch/>
        </p:blipFill>
        <p:spPr>
          <a:xfrm>
            <a:off x="5182303" y="818985"/>
            <a:ext cx="1754059" cy="1754871"/>
          </a:xfrm>
          <a:prstGeom prst="ellipse">
            <a:avLst/>
          </a:prstGeom>
          <a:noFill/>
          <a:ln>
            <a:noFill/>
          </a:ln>
        </p:spPr>
      </p:pic>
      <p:pic>
        <p:nvPicPr>
          <p:cNvPr descr="Une image contenant voiture, miroir, véhicule, fauteuil&#10;&#10;Description générée automatiquement" id="3391" name="Google Shape;3391;p87"/>
          <p:cNvPicPr preferRelativeResize="0"/>
          <p:nvPr/>
        </p:nvPicPr>
        <p:blipFill rotWithShape="1">
          <a:blip r:embed="rId5">
            <a:alphaModFix/>
          </a:blip>
          <a:srcRect b="16666" l="0" r="0" t="16667"/>
          <a:stretch/>
        </p:blipFill>
        <p:spPr>
          <a:xfrm>
            <a:off x="4004660" y="4537859"/>
            <a:ext cx="1754059" cy="1754871"/>
          </a:xfrm>
          <a:prstGeom prst="ellipse">
            <a:avLst/>
          </a:prstGeom>
          <a:noFill/>
          <a:ln>
            <a:noFill/>
          </a:ln>
        </p:spPr>
      </p:pic>
      <p:pic>
        <p:nvPicPr>
          <p:cNvPr descr="Une image contenant équitation, route, extérieur, rue&#10;&#10;Description générée automatiquement" id="3392" name="Google Shape;3392;p87"/>
          <p:cNvPicPr preferRelativeResize="0"/>
          <p:nvPr/>
        </p:nvPicPr>
        <p:blipFill rotWithShape="1">
          <a:blip r:embed="rId6">
            <a:alphaModFix/>
          </a:blip>
          <a:srcRect b="0" l="16952" r="16952" t="0"/>
          <a:stretch/>
        </p:blipFill>
        <p:spPr>
          <a:xfrm>
            <a:off x="7245520" y="2138693"/>
            <a:ext cx="1754059" cy="1754871"/>
          </a:xfrm>
          <a:prstGeom prst="ellipse">
            <a:avLst/>
          </a:prstGeom>
          <a:noFill/>
          <a:ln>
            <a:noFill/>
          </a:ln>
        </p:spPr>
      </p:pic>
      <p:pic>
        <p:nvPicPr>
          <p:cNvPr descr="Une image contenant texte, bus, transport, garé&#10;&#10;Description générée automatiquement" id="3393" name="Google Shape;3393;p87"/>
          <p:cNvPicPr preferRelativeResize="0"/>
          <p:nvPr/>
        </p:nvPicPr>
        <p:blipFill rotWithShape="1">
          <a:blip r:embed="rId7">
            <a:alphaModFix/>
          </a:blip>
          <a:srcRect b="0" l="21875" r="21873" t="0"/>
          <a:stretch/>
        </p:blipFill>
        <p:spPr>
          <a:xfrm>
            <a:off x="3192429" y="2205569"/>
            <a:ext cx="1754059" cy="1754871"/>
          </a:xfrm>
          <a:prstGeom prst="ellipse">
            <a:avLst/>
          </a:prstGeom>
          <a:noFill/>
          <a:ln>
            <a:noFill/>
          </a:ln>
        </p:spPr>
      </p:pic>
      <p:sp>
        <p:nvSpPr>
          <p:cNvPr id="3394" name="Google Shape;3394;p87"/>
          <p:cNvSpPr txBox="1"/>
          <p:nvPr/>
        </p:nvSpPr>
        <p:spPr>
          <a:xfrm>
            <a:off x="8438525" y="5122006"/>
            <a:ext cx="1926248" cy="5865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2"/>
              </a:buClr>
              <a:buSzPts val="1800"/>
              <a:buFont typeface="Arial"/>
              <a:buNone/>
            </a:pPr>
            <a:r>
              <a:rPr b="1" i="0" lang="fr-FR" sz="1800" u="none" cap="none" strike="noStrike">
                <a:solidFill>
                  <a:schemeClr val="accent2"/>
                </a:solidFill>
                <a:latin typeface="Arial"/>
                <a:ea typeface="Arial"/>
                <a:cs typeface="Arial"/>
                <a:sym typeface="Arial"/>
              </a:rPr>
              <a:t>Distribution des achats</a:t>
            </a:r>
            <a:endParaRPr b="0" i="0" sz="1800" u="none" cap="none" strike="noStrike">
              <a:solidFill>
                <a:schemeClr val="dk1"/>
              </a:solidFill>
              <a:latin typeface="Arial"/>
              <a:ea typeface="Arial"/>
              <a:cs typeface="Arial"/>
              <a:sym typeface="Arial"/>
            </a:endParaRPr>
          </a:p>
        </p:txBody>
      </p:sp>
      <p:sp>
        <p:nvSpPr>
          <p:cNvPr id="3395" name="Google Shape;3395;p87"/>
          <p:cNvSpPr txBox="1"/>
          <p:nvPr/>
        </p:nvSpPr>
        <p:spPr>
          <a:xfrm>
            <a:off x="9301095" y="2842427"/>
            <a:ext cx="1926248" cy="5865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2"/>
              </a:buClr>
              <a:buSzPts val="1800"/>
              <a:buFont typeface="Arial"/>
              <a:buNone/>
            </a:pPr>
            <a:r>
              <a:rPr b="1" i="0" lang="fr-FR" sz="1800" u="none" cap="none" strike="noStrike">
                <a:solidFill>
                  <a:schemeClr val="accent2"/>
                </a:solidFill>
                <a:latin typeface="Arial"/>
                <a:ea typeface="Arial"/>
                <a:cs typeface="Arial"/>
                <a:sym typeface="Arial"/>
              </a:rPr>
              <a:t>Système vélo</a:t>
            </a:r>
            <a:endParaRPr b="0" i="0" sz="1800" u="none" cap="none" strike="noStrike">
              <a:solidFill>
                <a:schemeClr val="dk1"/>
              </a:solidFill>
              <a:latin typeface="Arial"/>
              <a:ea typeface="Arial"/>
              <a:cs typeface="Arial"/>
              <a:sym typeface="Arial"/>
            </a:endParaRPr>
          </a:p>
        </p:txBody>
      </p:sp>
      <p:sp>
        <p:nvSpPr>
          <p:cNvPr id="3396" name="Google Shape;3396;p87"/>
          <p:cNvSpPr txBox="1"/>
          <p:nvPr/>
        </p:nvSpPr>
        <p:spPr>
          <a:xfrm>
            <a:off x="1772419" y="5030427"/>
            <a:ext cx="1926248" cy="586573"/>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accent2"/>
              </a:buClr>
              <a:buSzPts val="1800"/>
              <a:buFont typeface="Arial"/>
              <a:buNone/>
            </a:pPr>
            <a:r>
              <a:rPr b="1" i="0" lang="fr-FR" sz="1800" u="none" cap="none" strike="noStrike">
                <a:solidFill>
                  <a:schemeClr val="accent2"/>
                </a:solidFill>
                <a:latin typeface="Arial"/>
                <a:ea typeface="Arial"/>
                <a:cs typeface="Arial"/>
                <a:sym typeface="Arial"/>
              </a:rPr>
              <a:t>Covoiturage</a:t>
            </a:r>
            <a:br>
              <a:rPr b="1" i="0" lang="fr-FR" sz="1800" u="none" cap="none" strike="noStrike">
                <a:solidFill>
                  <a:schemeClr val="accent2"/>
                </a:solidFill>
                <a:latin typeface="Arial"/>
                <a:ea typeface="Arial"/>
                <a:cs typeface="Arial"/>
                <a:sym typeface="Arial"/>
              </a:rPr>
            </a:br>
            <a:r>
              <a:rPr b="1" i="0" lang="fr-FR" sz="1800" u="none" cap="none" strike="noStrike">
                <a:solidFill>
                  <a:schemeClr val="accent2"/>
                </a:solidFill>
                <a:latin typeface="Arial"/>
                <a:ea typeface="Arial"/>
                <a:cs typeface="Arial"/>
                <a:sym typeface="Arial"/>
              </a:rPr>
              <a:t>des trajets</a:t>
            </a:r>
            <a:br>
              <a:rPr b="1" i="0" lang="fr-FR" sz="1800" u="none" cap="none" strike="noStrike">
                <a:solidFill>
                  <a:schemeClr val="accent2"/>
                </a:solidFill>
                <a:latin typeface="Arial"/>
                <a:ea typeface="Arial"/>
                <a:cs typeface="Arial"/>
                <a:sym typeface="Arial"/>
              </a:rPr>
            </a:br>
            <a:r>
              <a:rPr b="1" i="0" lang="fr-FR" sz="1800" u="none" cap="none" strike="noStrike">
                <a:solidFill>
                  <a:schemeClr val="accent2"/>
                </a:solidFill>
                <a:latin typeface="Arial"/>
                <a:ea typeface="Arial"/>
                <a:cs typeface="Arial"/>
                <a:sym typeface="Arial"/>
              </a:rPr>
              <a:t>du quotidien</a:t>
            </a:r>
            <a:endParaRPr b="0" i="0" sz="1800" u="none" cap="none" strike="noStrike">
              <a:solidFill>
                <a:schemeClr val="dk1"/>
              </a:solidFill>
              <a:latin typeface="Arial"/>
              <a:ea typeface="Arial"/>
              <a:cs typeface="Arial"/>
              <a:sym typeface="Arial"/>
            </a:endParaRPr>
          </a:p>
        </p:txBody>
      </p:sp>
      <p:sp>
        <p:nvSpPr>
          <p:cNvPr id="3397" name="Google Shape;3397;p87"/>
          <p:cNvSpPr txBox="1"/>
          <p:nvPr/>
        </p:nvSpPr>
        <p:spPr>
          <a:xfrm>
            <a:off x="7224218" y="1442707"/>
            <a:ext cx="1926248" cy="58657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accent2"/>
              </a:buClr>
              <a:buSzPts val="1800"/>
              <a:buFont typeface="Arial"/>
              <a:buNone/>
            </a:pPr>
            <a:r>
              <a:rPr b="1" i="0" lang="fr-FR" sz="1800" u="none" cap="none" strike="noStrike">
                <a:solidFill>
                  <a:schemeClr val="accent2"/>
                </a:solidFill>
                <a:latin typeface="Arial"/>
                <a:ea typeface="Arial"/>
                <a:cs typeface="Arial"/>
                <a:sym typeface="Arial"/>
              </a:rPr>
              <a:t>Télétravail</a:t>
            </a:r>
            <a:endParaRPr b="0" i="0" sz="1800" u="none" cap="none" strike="noStrike">
              <a:solidFill>
                <a:schemeClr val="dk1"/>
              </a:solidFill>
              <a:latin typeface="Arial"/>
              <a:ea typeface="Arial"/>
              <a:cs typeface="Arial"/>
              <a:sym typeface="Arial"/>
            </a:endParaRPr>
          </a:p>
        </p:txBody>
      </p:sp>
      <p:sp>
        <p:nvSpPr>
          <p:cNvPr id="3398" name="Google Shape;3398;p87"/>
          <p:cNvSpPr txBox="1"/>
          <p:nvPr/>
        </p:nvSpPr>
        <p:spPr>
          <a:xfrm>
            <a:off x="964657" y="2708174"/>
            <a:ext cx="1926248" cy="586573"/>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accent2"/>
              </a:buClr>
              <a:buSzPts val="1800"/>
              <a:buFont typeface="Arial"/>
              <a:buNone/>
            </a:pPr>
            <a:r>
              <a:rPr b="1" i="0" lang="fr-FR" sz="1800" u="none" cap="none" strike="noStrike">
                <a:solidFill>
                  <a:schemeClr val="accent2"/>
                </a:solidFill>
                <a:latin typeface="Arial"/>
                <a:ea typeface="Arial"/>
                <a:cs typeface="Arial"/>
                <a:sym typeface="Arial"/>
              </a:rPr>
              <a:t>Transports</a:t>
            </a:r>
            <a:br>
              <a:rPr b="1" i="0" lang="fr-FR" sz="1800" u="none" cap="none" strike="noStrike">
                <a:solidFill>
                  <a:schemeClr val="accent2"/>
                </a:solidFill>
                <a:latin typeface="Arial"/>
                <a:ea typeface="Arial"/>
                <a:cs typeface="Arial"/>
                <a:sym typeface="Arial"/>
              </a:rPr>
            </a:br>
            <a:r>
              <a:rPr b="1" i="0" lang="fr-FR" sz="1800" u="none" cap="none" strike="noStrike">
                <a:solidFill>
                  <a:schemeClr val="accent2"/>
                </a:solidFill>
                <a:latin typeface="Arial"/>
                <a:ea typeface="Arial"/>
                <a:cs typeface="Arial"/>
                <a:sym typeface="Arial"/>
              </a:rPr>
              <a:t>Publics</a:t>
            </a:r>
            <a:br>
              <a:rPr b="1" i="0" lang="fr-FR" sz="1800" u="none" cap="none" strike="noStrike">
                <a:solidFill>
                  <a:schemeClr val="accent2"/>
                </a:solidFill>
                <a:latin typeface="Arial"/>
                <a:ea typeface="Arial"/>
                <a:cs typeface="Arial"/>
                <a:sym typeface="Arial"/>
              </a:rPr>
            </a:br>
            <a:r>
              <a:rPr b="1" i="0" lang="fr-FR" sz="1800" u="none" cap="none" strike="noStrike">
                <a:solidFill>
                  <a:schemeClr val="accent2"/>
                </a:solidFill>
                <a:latin typeface="Arial"/>
                <a:ea typeface="Arial"/>
                <a:cs typeface="Arial"/>
                <a:sym typeface="Arial"/>
              </a:rPr>
              <a:t>Express</a:t>
            </a:r>
            <a:endParaRPr b="0" i="0" sz="1800" u="none" cap="none" strike="noStrike">
              <a:solidFill>
                <a:schemeClr val="dk1"/>
              </a:solidFill>
              <a:latin typeface="Arial"/>
              <a:ea typeface="Arial"/>
              <a:cs typeface="Arial"/>
              <a:sym typeface="Arial"/>
            </a:endParaRPr>
          </a:p>
        </p:txBody>
      </p:sp>
      <p:pic>
        <p:nvPicPr>
          <p:cNvPr id="3399" name="Google Shape;3399;p87"/>
          <p:cNvPicPr preferRelativeResize="0"/>
          <p:nvPr/>
        </p:nvPicPr>
        <p:blipFill rotWithShape="1">
          <a:blip r:embed="rId8">
            <a:alphaModFix/>
          </a:blip>
          <a:srcRect b="0" l="0" r="0" t="0"/>
          <a:stretch/>
        </p:blipFill>
        <p:spPr>
          <a:xfrm>
            <a:off x="8241233" y="406371"/>
            <a:ext cx="497692" cy="497692"/>
          </a:xfrm>
          <a:prstGeom prst="rect">
            <a:avLst/>
          </a:prstGeom>
          <a:noFill/>
          <a:ln>
            <a:noFill/>
          </a:ln>
        </p:spPr>
      </p:pic>
      <p:pic>
        <p:nvPicPr>
          <p:cNvPr id="3400" name="Google Shape;3400;p87"/>
          <p:cNvPicPr preferRelativeResize="0"/>
          <p:nvPr/>
        </p:nvPicPr>
        <p:blipFill rotWithShape="1">
          <a:blip r:embed="rId9">
            <a:alphaModFix/>
          </a:blip>
          <a:srcRect b="0" l="0" r="0" t="0"/>
          <a:stretch/>
        </p:blipFill>
        <p:spPr>
          <a:xfrm>
            <a:off x="9361671" y="406371"/>
            <a:ext cx="497692" cy="497692"/>
          </a:xfrm>
          <a:prstGeom prst="rect">
            <a:avLst/>
          </a:prstGeom>
          <a:noFill/>
          <a:ln>
            <a:noFill/>
          </a:ln>
        </p:spPr>
      </p:pic>
      <p:pic>
        <p:nvPicPr>
          <p:cNvPr id="3401" name="Google Shape;3401;p87"/>
          <p:cNvPicPr preferRelativeResize="0"/>
          <p:nvPr/>
        </p:nvPicPr>
        <p:blipFill rotWithShape="1">
          <a:blip r:embed="rId10">
            <a:alphaModFix/>
          </a:blip>
          <a:srcRect b="0" l="0" r="0" t="0"/>
          <a:stretch/>
        </p:blipFill>
        <p:spPr>
          <a:xfrm>
            <a:off x="8801452" y="406371"/>
            <a:ext cx="497692" cy="497692"/>
          </a:xfrm>
          <a:prstGeom prst="rect">
            <a:avLst/>
          </a:prstGeom>
          <a:noFill/>
          <a:ln>
            <a:noFill/>
          </a:ln>
        </p:spPr>
      </p:pic>
      <p:pic>
        <p:nvPicPr>
          <p:cNvPr id="3402" name="Google Shape;3402;p87"/>
          <p:cNvPicPr preferRelativeResize="0"/>
          <p:nvPr/>
        </p:nvPicPr>
        <p:blipFill rotWithShape="1">
          <a:blip r:embed="rId11">
            <a:alphaModFix/>
          </a:blip>
          <a:srcRect b="0" l="0" r="0" t="0"/>
          <a:stretch/>
        </p:blipFill>
        <p:spPr>
          <a:xfrm>
            <a:off x="9921891" y="406371"/>
            <a:ext cx="497692" cy="497692"/>
          </a:xfrm>
          <a:prstGeom prst="rect">
            <a:avLst/>
          </a:prstGeom>
          <a:noFill/>
          <a:ln>
            <a:noFill/>
          </a:ln>
        </p:spPr>
      </p:pic>
      <p:pic>
        <p:nvPicPr>
          <p:cNvPr id="3403" name="Google Shape;3403;p87"/>
          <p:cNvPicPr preferRelativeResize="0"/>
          <p:nvPr/>
        </p:nvPicPr>
        <p:blipFill rotWithShape="1">
          <a:blip r:embed="rId12">
            <a:alphaModFix/>
          </a:blip>
          <a:srcRect b="0" l="0" r="0" t="0"/>
          <a:stretch/>
        </p:blipFill>
        <p:spPr>
          <a:xfrm>
            <a:off x="10482110" y="406371"/>
            <a:ext cx="497692" cy="497692"/>
          </a:xfrm>
          <a:prstGeom prst="rect">
            <a:avLst/>
          </a:prstGeom>
          <a:noFill/>
          <a:ln>
            <a:noFill/>
          </a:ln>
        </p:spPr>
      </p:pic>
      <p:pic>
        <p:nvPicPr>
          <p:cNvPr id="3404" name="Google Shape;3404;p87"/>
          <p:cNvPicPr preferRelativeResize="0"/>
          <p:nvPr/>
        </p:nvPicPr>
        <p:blipFill rotWithShape="1">
          <a:blip r:embed="rId13">
            <a:alphaModFix/>
          </a:blip>
          <a:srcRect b="0" l="0" r="0" t="0"/>
          <a:stretch/>
        </p:blipFill>
        <p:spPr>
          <a:xfrm>
            <a:off x="11042331" y="406371"/>
            <a:ext cx="497692" cy="497692"/>
          </a:xfrm>
          <a:prstGeom prst="rect">
            <a:avLst/>
          </a:prstGeom>
          <a:noFill/>
          <a:ln>
            <a:noFill/>
          </a:ln>
        </p:spPr>
      </p:pic>
      <p:sp>
        <p:nvSpPr>
          <p:cNvPr id="3405" name="Google Shape;3405;p87"/>
          <p:cNvSpPr/>
          <p:nvPr/>
        </p:nvSpPr>
        <p:spPr>
          <a:xfrm>
            <a:off x="9948041" y="1150883"/>
            <a:ext cx="4716723" cy="2365440"/>
          </a:xfrm>
          <a:prstGeom prst="rect">
            <a:avLst/>
          </a:prstGeom>
          <a:solidFill>
            <a:schemeClr val="accent1"/>
          </a:solidFill>
          <a:ln cap="flat" cmpd="sng" w="12700">
            <a:solidFill>
              <a:srgbClr val="3699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Review wording</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0"/>
                                        </p:tgtEl>
                                        <p:attrNameLst>
                                          <p:attrName>style.visibility</p:attrName>
                                        </p:attrNameLst>
                                      </p:cBhvr>
                                      <p:to>
                                        <p:strVal val="visible"/>
                                      </p:to>
                                    </p:set>
                                    <p:animEffect filter="fade" transition="in">
                                      <p:cBhvr>
                                        <p:cTn dur="1000"/>
                                        <p:tgtEl>
                                          <p:spTgt spid="33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97"/>
                                        </p:tgtEl>
                                        <p:attrNameLst>
                                          <p:attrName>style.visibility</p:attrName>
                                        </p:attrNameLst>
                                      </p:cBhvr>
                                      <p:to>
                                        <p:strVal val="visible"/>
                                      </p:to>
                                    </p:set>
                                    <p:animEffect filter="fade" transition="in">
                                      <p:cBhvr>
                                        <p:cTn dur="500"/>
                                        <p:tgtEl>
                                          <p:spTgt spid="33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392"/>
                                        </p:tgtEl>
                                        <p:attrNameLst>
                                          <p:attrName>style.visibility</p:attrName>
                                        </p:attrNameLst>
                                      </p:cBhvr>
                                      <p:to>
                                        <p:strVal val="visible"/>
                                      </p:to>
                                    </p:set>
                                    <p:animEffect filter="fade" transition="in">
                                      <p:cBhvr>
                                        <p:cTn dur="1000"/>
                                        <p:tgtEl>
                                          <p:spTgt spid="339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395"/>
                                        </p:tgtEl>
                                        <p:attrNameLst>
                                          <p:attrName>style.visibility</p:attrName>
                                        </p:attrNameLst>
                                      </p:cBhvr>
                                      <p:to>
                                        <p:strVal val="visible"/>
                                      </p:to>
                                    </p:set>
                                    <p:animEffect filter="fade" transition="in">
                                      <p:cBhvr>
                                        <p:cTn dur="500"/>
                                        <p:tgtEl>
                                          <p:spTgt spid="339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389"/>
                                        </p:tgtEl>
                                        <p:attrNameLst>
                                          <p:attrName>style.visibility</p:attrName>
                                        </p:attrNameLst>
                                      </p:cBhvr>
                                      <p:to>
                                        <p:strVal val="visible"/>
                                      </p:to>
                                    </p:set>
                                    <p:animEffect filter="fade" transition="in">
                                      <p:cBhvr>
                                        <p:cTn dur="1000"/>
                                        <p:tgtEl>
                                          <p:spTgt spid="338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394"/>
                                        </p:tgtEl>
                                        <p:attrNameLst>
                                          <p:attrName>style.visibility</p:attrName>
                                        </p:attrNameLst>
                                      </p:cBhvr>
                                      <p:to>
                                        <p:strVal val="visible"/>
                                      </p:to>
                                    </p:set>
                                    <p:animEffect filter="fade" transition="in">
                                      <p:cBhvr>
                                        <p:cTn dur="500"/>
                                        <p:tgtEl>
                                          <p:spTgt spid="3394"/>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391"/>
                                        </p:tgtEl>
                                        <p:attrNameLst>
                                          <p:attrName>style.visibility</p:attrName>
                                        </p:attrNameLst>
                                      </p:cBhvr>
                                      <p:to>
                                        <p:strVal val="visible"/>
                                      </p:to>
                                    </p:set>
                                    <p:animEffect filter="fade" transition="in">
                                      <p:cBhvr>
                                        <p:cTn dur="1000"/>
                                        <p:tgtEl>
                                          <p:spTgt spid="3391"/>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3396"/>
                                        </p:tgtEl>
                                        <p:attrNameLst>
                                          <p:attrName>style.visibility</p:attrName>
                                        </p:attrNameLst>
                                      </p:cBhvr>
                                      <p:to>
                                        <p:strVal val="visible"/>
                                      </p:to>
                                    </p:set>
                                    <p:animEffect filter="fade" transition="in">
                                      <p:cBhvr>
                                        <p:cTn dur="500"/>
                                        <p:tgtEl>
                                          <p:spTgt spid="339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393"/>
                                        </p:tgtEl>
                                        <p:attrNameLst>
                                          <p:attrName>style.visibility</p:attrName>
                                        </p:attrNameLst>
                                      </p:cBhvr>
                                      <p:to>
                                        <p:strVal val="visible"/>
                                      </p:to>
                                    </p:set>
                                    <p:animEffect filter="fade" transition="in">
                                      <p:cBhvr>
                                        <p:cTn dur="1000"/>
                                        <p:tgtEl>
                                          <p:spTgt spid="3393"/>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398"/>
                                        </p:tgtEl>
                                        <p:attrNameLst>
                                          <p:attrName>style.visibility</p:attrName>
                                        </p:attrNameLst>
                                      </p:cBhvr>
                                      <p:to>
                                        <p:strVal val="visible"/>
                                      </p:to>
                                    </p:set>
                                    <p:animEffect filter="fade" transition="in">
                                      <p:cBhvr>
                                        <p:cTn dur="500"/>
                                        <p:tgtEl>
                                          <p:spTgt spid="3398"/>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3388"/>
                                        </p:tgtEl>
                                        <p:attrNameLst>
                                          <p:attrName>style.visibility</p:attrName>
                                        </p:attrNameLst>
                                      </p:cBhvr>
                                      <p:to>
                                        <p:strVal val="visible"/>
                                      </p:to>
                                    </p:set>
                                    <p:animEffect filter="fade" transition="in">
                                      <p:cBhvr>
                                        <p:cTn dur="500"/>
                                        <p:tgtEl>
                                          <p:spTgt spid="3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09" name="Shape 3409"/>
        <p:cNvGrpSpPr/>
        <p:nvPr/>
      </p:nvGrpSpPr>
      <p:grpSpPr>
        <a:xfrm>
          <a:off x="0" y="0"/>
          <a:ext cx="0" cy="0"/>
          <a:chOff x="0" y="0"/>
          <a:chExt cx="0" cy="0"/>
        </a:xfrm>
      </p:grpSpPr>
      <p:sp>
        <p:nvSpPr>
          <p:cNvPr id="3410" name="Google Shape;3410;p8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sp>
        <p:nvSpPr>
          <p:cNvPr id="3411" name="Google Shape;3411;p88"/>
          <p:cNvSpPr txBox="1"/>
          <p:nvPr/>
        </p:nvSpPr>
        <p:spPr>
          <a:xfrm>
            <a:off x="564312" y="5627324"/>
            <a:ext cx="1081245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1800"/>
              <a:buFont typeface="Arial"/>
              <a:buNone/>
            </a:pPr>
            <a:r>
              <a:rPr b="1" i="0" lang="fr-FR" sz="1800" u="none" cap="none" strike="noStrike">
                <a:solidFill>
                  <a:schemeClr val="lt2"/>
                </a:solidFill>
                <a:latin typeface="Arial"/>
                <a:ea typeface="Arial"/>
                <a:cs typeface="Arial"/>
                <a:sym typeface="Arial"/>
              </a:rPr>
              <a:t>Mobilité du quotidien: </a:t>
            </a:r>
            <a:r>
              <a:rPr b="0" i="0" lang="fr-FR" sz="1800" u="none" cap="none" strike="noStrike">
                <a:solidFill>
                  <a:schemeClr val="lt2"/>
                </a:solidFill>
                <a:latin typeface="Arial"/>
                <a:ea typeface="Arial"/>
                <a:cs typeface="Arial"/>
                <a:sym typeface="Arial"/>
              </a:rPr>
              <a:t>Potentiel max. de réduction</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lt2"/>
              </a:buClr>
              <a:buSzPts val="1800"/>
              <a:buFont typeface="Arial"/>
              <a:buNone/>
            </a:pPr>
            <a:r>
              <a:rPr b="0" i="0" lang="fr-FR" sz="1800" u="none" cap="none" strike="noStrike">
                <a:solidFill>
                  <a:schemeClr val="lt2"/>
                </a:solidFill>
                <a:latin typeface="Arial"/>
                <a:ea typeface="Arial"/>
                <a:cs typeface="Arial"/>
                <a:sym typeface="Arial"/>
              </a:rPr>
              <a:t>d’émissions de CO</a:t>
            </a:r>
            <a:r>
              <a:rPr b="0" baseline="-25000" i="0" lang="fr-FR" sz="1800" u="none" cap="none" strike="noStrike">
                <a:solidFill>
                  <a:schemeClr val="lt2"/>
                </a:solidFill>
                <a:latin typeface="Arial"/>
                <a:ea typeface="Arial"/>
                <a:cs typeface="Arial"/>
                <a:sym typeface="Arial"/>
              </a:rPr>
              <a:t>2 </a:t>
            </a:r>
            <a:r>
              <a:rPr b="0" i="0" lang="fr-FR" sz="1800" u="none" cap="none" strike="noStrike">
                <a:solidFill>
                  <a:schemeClr val="lt2"/>
                </a:solidFill>
                <a:latin typeface="Arial"/>
                <a:ea typeface="Arial"/>
                <a:cs typeface="Arial"/>
                <a:sym typeface="Arial"/>
              </a:rPr>
              <a:t>en zones de moyenne densité (périmètre France)</a:t>
            </a:r>
            <a:endParaRPr b="1" i="0" sz="1800" u="none" cap="none" strike="noStrike">
              <a:solidFill>
                <a:schemeClr val="lt2"/>
              </a:solidFill>
              <a:latin typeface="Arial"/>
              <a:ea typeface="Arial"/>
              <a:cs typeface="Arial"/>
              <a:sym typeface="Arial"/>
            </a:endParaRPr>
          </a:p>
        </p:txBody>
      </p:sp>
      <p:graphicFrame>
        <p:nvGraphicFramePr>
          <p:cNvPr id="3412" name="Google Shape;3412;p88"/>
          <p:cNvGraphicFramePr/>
          <p:nvPr/>
        </p:nvGraphicFramePr>
        <p:xfrm>
          <a:off x="1235059" y="584345"/>
          <a:ext cx="9556430" cy="4228438"/>
        </p:xfrm>
        <a:graphic>
          <a:graphicData uri="http://schemas.openxmlformats.org/drawingml/2006/chart">
            <c:chart r:id="rId3"/>
          </a:graphicData>
        </a:graphic>
      </p:graphicFrame>
      <p:graphicFrame>
        <p:nvGraphicFramePr>
          <p:cNvPr id="3413" name="Google Shape;3413;p88"/>
          <p:cNvGraphicFramePr/>
          <p:nvPr/>
        </p:nvGraphicFramePr>
        <p:xfrm>
          <a:off x="1235059" y="584345"/>
          <a:ext cx="9556430" cy="4228438"/>
        </p:xfrm>
        <a:graphic>
          <a:graphicData uri="http://schemas.openxmlformats.org/drawingml/2006/chart">
            <c:chart r:id="rId4"/>
          </a:graphicData>
        </a:graphic>
      </p:graphicFrame>
      <p:sp>
        <p:nvSpPr>
          <p:cNvPr id="3414" name="Google Shape;3414;p88"/>
          <p:cNvSpPr/>
          <p:nvPr/>
        </p:nvSpPr>
        <p:spPr>
          <a:xfrm>
            <a:off x="4931486" y="1380742"/>
            <a:ext cx="620319" cy="1105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5" name="Google Shape;3415;p88"/>
          <p:cNvSpPr/>
          <p:nvPr/>
        </p:nvSpPr>
        <p:spPr>
          <a:xfrm>
            <a:off x="8023397" y="1377041"/>
            <a:ext cx="618095" cy="9035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6" name="Google Shape;3416;p88"/>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Et les gagnants sont…</a:t>
            </a:r>
            <a:endParaRPr/>
          </a:p>
        </p:txBody>
      </p:sp>
      <p:pic>
        <p:nvPicPr>
          <p:cNvPr descr="Une image contenant route, ciel, extérieur, transport&#10;&#10;Description générée automatiquement" id="3417" name="Google Shape;3417;p88"/>
          <p:cNvPicPr preferRelativeResize="0"/>
          <p:nvPr/>
        </p:nvPicPr>
        <p:blipFill rotWithShape="1">
          <a:blip r:embed="rId5">
            <a:alphaModFix/>
          </a:blip>
          <a:srcRect b="0" l="21875" r="21873" t="0"/>
          <a:stretch/>
        </p:blipFill>
        <p:spPr>
          <a:xfrm>
            <a:off x="1649889" y="4519569"/>
            <a:ext cx="973800" cy="974400"/>
          </a:xfrm>
          <a:prstGeom prst="ellipse">
            <a:avLst/>
          </a:prstGeom>
          <a:noFill/>
          <a:ln>
            <a:noFill/>
          </a:ln>
        </p:spPr>
      </p:pic>
      <p:pic>
        <p:nvPicPr>
          <p:cNvPr descr="Une image contenant mur, intérieur, lit, assis&#10;&#10;Description générée automatiquement" id="3418" name="Google Shape;3418;p88"/>
          <p:cNvPicPr preferRelativeResize="0"/>
          <p:nvPr/>
        </p:nvPicPr>
        <p:blipFill rotWithShape="1">
          <a:blip r:embed="rId6">
            <a:alphaModFix/>
          </a:blip>
          <a:srcRect b="0" l="16719" r="16719" t="0"/>
          <a:stretch/>
        </p:blipFill>
        <p:spPr>
          <a:xfrm>
            <a:off x="3222200" y="4519569"/>
            <a:ext cx="973800" cy="974400"/>
          </a:xfrm>
          <a:prstGeom prst="ellipse">
            <a:avLst/>
          </a:prstGeom>
          <a:noFill/>
          <a:ln>
            <a:noFill/>
          </a:ln>
        </p:spPr>
      </p:pic>
      <p:pic>
        <p:nvPicPr>
          <p:cNvPr descr="Une image contenant voiture, miroir, véhicule, fauteuil&#10;&#10;Description générée automatiquement" id="3419" name="Google Shape;3419;p88"/>
          <p:cNvPicPr preferRelativeResize="0"/>
          <p:nvPr/>
        </p:nvPicPr>
        <p:blipFill rotWithShape="1">
          <a:blip r:embed="rId7">
            <a:alphaModFix/>
          </a:blip>
          <a:srcRect b="16666" l="0" r="0" t="16667"/>
          <a:stretch/>
        </p:blipFill>
        <p:spPr>
          <a:xfrm>
            <a:off x="7845306" y="4519569"/>
            <a:ext cx="973926" cy="974377"/>
          </a:xfrm>
          <a:prstGeom prst="ellipse">
            <a:avLst/>
          </a:prstGeom>
          <a:noFill/>
          <a:ln>
            <a:noFill/>
          </a:ln>
        </p:spPr>
      </p:pic>
      <p:pic>
        <p:nvPicPr>
          <p:cNvPr descr="Une image contenant équitation, route, extérieur, rue&#10;&#10;Description générée automatiquement" id="3420" name="Google Shape;3420;p88"/>
          <p:cNvPicPr preferRelativeResize="0"/>
          <p:nvPr/>
        </p:nvPicPr>
        <p:blipFill rotWithShape="1">
          <a:blip r:embed="rId8">
            <a:alphaModFix/>
          </a:blip>
          <a:srcRect b="0" l="16952" r="16952" t="0"/>
          <a:stretch/>
        </p:blipFill>
        <p:spPr>
          <a:xfrm>
            <a:off x="4749140" y="4519568"/>
            <a:ext cx="973926" cy="974377"/>
          </a:xfrm>
          <a:prstGeom prst="ellipse">
            <a:avLst/>
          </a:prstGeom>
          <a:noFill/>
          <a:ln>
            <a:noFill/>
          </a:ln>
        </p:spPr>
      </p:pic>
      <p:pic>
        <p:nvPicPr>
          <p:cNvPr descr="Une image contenant texte, bus, transport, garé&#10;&#10;Description générée automatiquement" id="3421" name="Google Shape;3421;p88"/>
          <p:cNvPicPr preferRelativeResize="0"/>
          <p:nvPr/>
        </p:nvPicPr>
        <p:blipFill rotWithShape="1">
          <a:blip r:embed="rId9">
            <a:alphaModFix/>
          </a:blip>
          <a:srcRect b="0" l="21875" r="21873" t="0"/>
          <a:stretch/>
        </p:blipFill>
        <p:spPr>
          <a:xfrm>
            <a:off x="6297223" y="4519569"/>
            <a:ext cx="973926" cy="974377"/>
          </a:xfrm>
          <a:prstGeom prst="ellipse">
            <a:avLst/>
          </a:prstGeom>
          <a:noFill/>
          <a:ln>
            <a:noFill/>
          </a:ln>
        </p:spPr>
      </p:pic>
      <p:sp>
        <p:nvSpPr>
          <p:cNvPr id="3422" name="Google Shape;3422;p88"/>
          <p:cNvSpPr txBox="1"/>
          <p:nvPr/>
        </p:nvSpPr>
        <p:spPr>
          <a:xfrm>
            <a:off x="9175018" y="4722083"/>
            <a:ext cx="1449611" cy="5693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2"/>
              </a:buClr>
              <a:buSzPts val="1550"/>
              <a:buFont typeface="Arial"/>
              <a:buNone/>
            </a:pPr>
            <a:r>
              <a:rPr b="1" i="0" lang="fr-FR" sz="1550" u="none" cap="none" strike="noStrike">
                <a:solidFill>
                  <a:schemeClr val="lt2"/>
                </a:solidFill>
                <a:latin typeface="Arial"/>
                <a:ea typeface="Arial"/>
                <a:cs typeface="Arial"/>
                <a:sym typeface="Arial"/>
              </a:rPr>
              <a:t>Solutions combinées</a:t>
            </a:r>
            <a:endParaRPr b="1" i="0" sz="1550" u="none" cap="none" strike="noStrike">
              <a:solidFill>
                <a:schemeClr val="lt2"/>
              </a:solidFill>
              <a:latin typeface="Arial"/>
              <a:ea typeface="Arial"/>
              <a:cs typeface="Arial"/>
              <a:sym typeface="Arial"/>
            </a:endParaRPr>
          </a:p>
        </p:txBody>
      </p:sp>
      <p:sp>
        <p:nvSpPr>
          <p:cNvPr id="3423" name="Google Shape;3423;p88"/>
          <p:cNvSpPr txBox="1"/>
          <p:nvPr/>
        </p:nvSpPr>
        <p:spPr>
          <a:xfrm>
            <a:off x="4694550" y="1007169"/>
            <a:ext cx="1083106" cy="3308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550"/>
              <a:buFont typeface="Arial"/>
              <a:buNone/>
            </a:pPr>
            <a:r>
              <a:rPr b="1" i="0" lang="fr-FR" sz="1550" u="none" cap="none" strike="noStrike">
                <a:solidFill>
                  <a:schemeClr val="accent4"/>
                </a:solidFill>
                <a:latin typeface="Arial"/>
                <a:ea typeface="Arial"/>
                <a:cs typeface="Arial"/>
                <a:sym typeface="Arial"/>
              </a:rPr>
              <a:t>Réduire</a:t>
            </a:r>
            <a:endParaRPr b="1" i="0" sz="1550" u="none" cap="none" strike="noStrike">
              <a:solidFill>
                <a:schemeClr val="accent4"/>
              </a:solidFill>
              <a:latin typeface="Arial"/>
              <a:ea typeface="Arial"/>
              <a:cs typeface="Arial"/>
              <a:sym typeface="Arial"/>
            </a:endParaRPr>
          </a:p>
        </p:txBody>
      </p:sp>
      <p:sp>
        <p:nvSpPr>
          <p:cNvPr id="3424" name="Google Shape;3424;p88"/>
          <p:cNvSpPr txBox="1"/>
          <p:nvPr/>
        </p:nvSpPr>
        <p:spPr>
          <a:xfrm>
            <a:off x="7792818" y="1007972"/>
            <a:ext cx="1083106" cy="3308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550"/>
              <a:buFont typeface="Arial"/>
              <a:buNone/>
            </a:pPr>
            <a:r>
              <a:rPr b="1" i="0" lang="fr-FR" sz="1550" u="none" cap="none" strike="noStrike">
                <a:solidFill>
                  <a:schemeClr val="accent4"/>
                </a:solidFill>
                <a:latin typeface="Arial"/>
                <a:ea typeface="Arial"/>
                <a:cs typeface="Arial"/>
                <a:sym typeface="Arial"/>
              </a:rPr>
              <a:t>Réutiliser</a:t>
            </a:r>
            <a:endParaRPr b="1" i="0" sz="1550" u="none" cap="none" strike="noStrike">
              <a:solidFill>
                <a:schemeClr val="accent4"/>
              </a:solidFill>
              <a:latin typeface="Arial"/>
              <a:ea typeface="Arial"/>
              <a:cs typeface="Arial"/>
              <a:sym typeface="Arial"/>
            </a:endParaRPr>
          </a:p>
        </p:txBody>
      </p:sp>
      <p:sp>
        <p:nvSpPr>
          <p:cNvPr id="3425" name="Google Shape;3425;p8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000"/>
              <a:buFont typeface="Arial"/>
              <a:buNone/>
            </a:pPr>
            <a:r>
              <a:rPr lang="fr-FR"/>
              <a:t>74</a:t>
            </a:r>
            <a:endParaRPr/>
          </a:p>
        </p:txBody>
      </p:sp>
      <p:sp>
        <p:nvSpPr>
          <p:cNvPr id="3426" name="Google Shape;3426;p88"/>
          <p:cNvSpPr txBox="1"/>
          <p:nvPr/>
        </p:nvSpPr>
        <p:spPr>
          <a:xfrm>
            <a:off x="614112" y="1091600"/>
            <a:ext cx="457274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Arial"/>
                <a:ea typeface="Arial"/>
                <a:cs typeface="Arial"/>
                <a:sym typeface="Arial"/>
              </a:rPr>
              <a:t>Niveau des émissions de CO2 sans utiliser ces 5 solutions </a:t>
            </a:r>
            <a:endParaRPr b="0" i="0" sz="1400" u="none" cap="none" strike="noStrike">
              <a:solidFill>
                <a:srgbClr val="000000"/>
              </a:solidFill>
              <a:latin typeface="Arial"/>
              <a:ea typeface="Arial"/>
              <a:cs typeface="Arial"/>
              <a:sym typeface="Arial"/>
            </a:endParaRPr>
          </a:p>
        </p:txBody>
      </p:sp>
      <p:sp>
        <p:nvSpPr>
          <p:cNvPr id="3427" name="Google Shape;3427;p88"/>
          <p:cNvSpPr/>
          <p:nvPr/>
        </p:nvSpPr>
        <p:spPr>
          <a:xfrm>
            <a:off x="6477442" y="1380742"/>
            <a:ext cx="632018" cy="2663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8" name="Google Shape;3428;p88"/>
          <p:cNvSpPr/>
          <p:nvPr/>
        </p:nvSpPr>
        <p:spPr>
          <a:xfrm>
            <a:off x="3385531" y="1380742"/>
            <a:ext cx="618058" cy="165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9" name="Google Shape;3429;p88"/>
          <p:cNvSpPr/>
          <p:nvPr/>
        </p:nvSpPr>
        <p:spPr>
          <a:xfrm>
            <a:off x="1794510" y="1380742"/>
            <a:ext cx="708660" cy="302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30" name="Google Shape;3430;p88"/>
          <p:cNvSpPr/>
          <p:nvPr/>
        </p:nvSpPr>
        <p:spPr>
          <a:xfrm>
            <a:off x="9523816" y="1380742"/>
            <a:ext cx="666389" cy="1940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3431" name="Google Shape;3431;p88"/>
          <p:cNvCxnSpPr/>
          <p:nvPr/>
        </p:nvCxnSpPr>
        <p:spPr>
          <a:xfrm>
            <a:off x="695325" y="1375200"/>
            <a:ext cx="9929304" cy="0"/>
          </a:xfrm>
          <a:prstGeom prst="straightConnector1">
            <a:avLst/>
          </a:prstGeom>
          <a:noFill/>
          <a:ln cap="flat" cmpd="sng" w="9525">
            <a:solidFill>
              <a:schemeClr val="dk1"/>
            </a:solidFill>
            <a:prstDash val="solid"/>
            <a:miter lim="800000"/>
            <a:headEnd len="sm" w="sm" type="none"/>
            <a:tailEnd len="sm" w="sm" type="none"/>
          </a:ln>
        </p:spPr>
      </p:cxnSp>
      <p:pic>
        <p:nvPicPr>
          <p:cNvPr id="3432" name="Google Shape;3432;p88"/>
          <p:cNvPicPr preferRelativeResize="0"/>
          <p:nvPr/>
        </p:nvPicPr>
        <p:blipFill rotWithShape="1">
          <a:blip r:embed="rId10">
            <a:alphaModFix/>
          </a:blip>
          <a:srcRect b="0" l="0" r="0" t="0"/>
          <a:stretch/>
        </p:blipFill>
        <p:spPr>
          <a:xfrm>
            <a:off x="8241233" y="406371"/>
            <a:ext cx="497692" cy="497692"/>
          </a:xfrm>
          <a:prstGeom prst="rect">
            <a:avLst/>
          </a:prstGeom>
          <a:noFill/>
          <a:ln>
            <a:noFill/>
          </a:ln>
        </p:spPr>
      </p:pic>
      <p:pic>
        <p:nvPicPr>
          <p:cNvPr id="3433" name="Google Shape;3433;p88"/>
          <p:cNvPicPr preferRelativeResize="0"/>
          <p:nvPr/>
        </p:nvPicPr>
        <p:blipFill rotWithShape="1">
          <a:blip r:embed="rId11">
            <a:alphaModFix/>
          </a:blip>
          <a:srcRect b="0" l="0" r="0" t="0"/>
          <a:stretch/>
        </p:blipFill>
        <p:spPr>
          <a:xfrm>
            <a:off x="9361671" y="406371"/>
            <a:ext cx="497692" cy="497692"/>
          </a:xfrm>
          <a:prstGeom prst="rect">
            <a:avLst/>
          </a:prstGeom>
          <a:noFill/>
          <a:ln>
            <a:noFill/>
          </a:ln>
        </p:spPr>
      </p:pic>
      <p:pic>
        <p:nvPicPr>
          <p:cNvPr id="3434" name="Google Shape;3434;p88"/>
          <p:cNvPicPr preferRelativeResize="0"/>
          <p:nvPr/>
        </p:nvPicPr>
        <p:blipFill rotWithShape="1">
          <a:blip r:embed="rId12">
            <a:alphaModFix/>
          </a:blip>
          <a:srcRect b="0" l="0" r="0" t="0"/>
          <a:stretch/>
        </p:blipFill>
        <p:spPr>
          <a:xfrm>
            <a:off x="8801452" y="406371"/>
            <a:ext cx="497692" cy="497692"/>
          </a:xfrm>
          <a:prstGeom prst="rect">
            <a:avLst/>
          </a:prstGeom>
          <a:noFill/>
          <a:ln>
            <a:noFill/>
          </a:ln>
        </p:spPr>
      </p:pic>
      <p:pic>
        <p:nvPicPr>
          <p:cNvPr id="3435" name="Google Shape;3435;p88"/>
          <p:cNvPicPr preferRelativeResize="0"/>
          <p:nvPr/>
        </p:nvPicPr>
        <p:blipFill rotWithShape="1">
          <a:blip r:embed="rId13">
            <a:alphaModFix/>
          </a:blip>
          <a:srcRect b="0" l="0" r="0" t="0"/>
          <a:stretch/>
        </p:blipFill>
        <p:spPr>
          <a:xfrm>
            <a:off x="9921891" y="406371"/>
            <a:ext cx="497692" cy="497692"/>
          </a:xfrm>
          <a:prstGeom prst="rect">
            <a:avLst/>
          </a:prstGeom>
          <a:noFill/>
          <a:ln>
            <a:noFill/>
          </a:ln>
        </p:spPr>
      </p:pic>
      <p:pic>
        <p:nvPicPr>
          <p:cNvPr id="3436" name="Google Shape;3436;p88"/>
          <p:cNvPicPr preferRelativeResize="0"/>
          <p:nvPr/>
        </p:nvPicPr>
        <p:blipFill rotWithShape="1">
          <a:blip r:embed="rId14">
            <a:alphaModFix/>
          </a:blip>
          <a:srcRect b="0" l="0" r="0" t="0"/>
          <a:stretch/>
        </p:blipFill>
        <p:spPr>
          <a:xfrm>
            <a:off x="10482110" y="406371"/>
            <a:ext cx="497692" cy="497692"/>
          </a:xfrm>
          <a:prstGeom prst="rect">
            <a:avLst/>
          </a:prstGeom>
          <a:noFill/>
          <a:ln>
            <a:noFill/>
          </a:ln>
        </p:spPr>
      </p:pic>
      <p:pic>
        <p:nvPicPr>
          <p:cNvPr id="3437" name="Google Shape;3437;p88"/>
          <p:cNvPicPr preferRelativeResize="0"/>
          <p:nvPr/>
        </p:nvPicPr>
        <p:blipFill rotWithShape="1">
          <a:blip r:embed="rId15">
            <a:alphaModFix/>
          </a:blip>
          <a:srcRect b="0" l="0" r="0" t="0"/>
          <a:stretch/>
        </p:blipFill>
        <p:spPr>
          <a:xfrm>
            <a:off x="11042331" y="406371"/>
            <a:ext cx="497692" cy="4976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9"/>
                                        </p:tgtEl>
                                        <p:attrNameLst>
                                          <p:attrName>style.visibility</p:attrName>
                                        </p:attrNameLst>
                                      </p:cBhvr>
                                      <p:to>
                                        <p:strVal val="visible"/>
                                      </p:to>
                                    </p:set>
                                    <p:animEffect filter="fade" transition="in">
                                      <p:cBhvr>
                                        <p:cTn dur="400"/>
                                        <p:tgtEl>
                                          <p:spTgt spid="3429"/>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3428"/>
                                        </p:tgtEl>
                                        <p:attrNameLst>
                                          <p:attrName>style.visibility</p:attrName>
                                        </p:attrNameLst>
                                      </p:cBhvr>
                                      <p:to>
                                        <p:strVal val="visible"/>
                                      </p:to>
                                    </p:set>
                                    <p:animEffect filter="fade" transition="in">
                                      <p:cBhvr>
                                        <p:cTn dur="400"/>
                                        <p:tgtEl>
                                          <p:spTgt spid="3428"/>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3414"/>
                                        </p:tgtEl>
                                        <p:attrNameLst>
                                          <p:attrName>style.visibility</p:attrName>
                                        </p:attrNameLst>
                                      </p:cBhvr>
                                      <p:to>
                                        <p:strVal val="visible"/>
                                      </p:to>
                                    </p:set>
                                    <p:animEffect filter="fade" transition="in">
                                      <p:cBhvr>
                                        <p:cTn dur="400"/>
                                        <p:tgtEl>
                                          <p:spTgt spid="3414"/>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3427"/>
                                        </p:tgtEl>
                                        <p:attrNameLst>
                                          <p:attrName>style.visibility</p:attrName>
                                        </p:attrNameLst>
                                      </p:cBhvr>
                                      <p:to>
                                        <p:strVal val="visible"/>
                                      </p:to>
                                    </p:set>
                                    <p:animEffect filter="fade" transition="in">
                                      <p:cBhvr>
                                        <p:cTn dur="400"/>
                                        <p:tgtEl>
                                          <p:spTgt spid="3427"/>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3415"/>
                                        </p:tgtEl>
                                        <p:attrNameLst>
                                          <p:attrName>style.visibility</p:attrName>
                                        </p:attrNameLst>
                                      </p:cBhvr>
                                      <p:to>
                                        <p:strVal val="visible"/>
                                      </p:to>
                                    </p:set>
                                    <p:animEffect filter="fade" transition="in">
                                      <p:cBhvr>
                                        <p:cTn dur="400"/>
                                        <p:tgtEl>
                                          <p:spTgt spid="341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30"/>
                                        </p:tgtEl>
                                        <p:attrNameLst>
                                          <p:attrName>style.visibility</p:attrName>
                                        </p:attrNameLst>
                                      </p:cBhvr>
                                      <p:to>
                                        <p:strVal val="visible"/>
                                      </p:to>
                                    </p:set>
                                    <p:animEffect filter="fade" transition="in">
                                      <p:cBhvr>
                                        <p:cTn dur="400"/>
                                        <p:tgtEl>
                                          <p:spTgt spid="3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42" name="Shape 3442"/>
        <p:cNvGrpSpPr/>
        <p:nvPr/>
      </p:nvGrpSpPr>
      <p:grpSpPr>
        <a:xfrm>
          <a:off x="0" y="0"/>
          <a:ext cx="0" cy="0"/>
          <a:chOff x="0" y="0"/>
          <a:chExt cx="0" cy="0"/>
        </a:xfrm>
      </p:grpSpPr>
      <p:sp>
        <p:nvSpPr>
          <p:cNvPr id="3443" name="Google Shape;3443;p8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444" name="Google Shape;3444;p89"/>
          <p:cNvSpPr txBox="1"/>
          <p:nvPr/>
        </p:nvSpPr>
        <p:spPr>
          <a:xfrm>
            <a:off x="695325" y="406371"/>
            <a:ext cx="7326706" cy="49791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1" i="0" lang="fr-FR" sz="2400" u="none" cap="none" strike="noStrike">
                <a:solidFill>
                  <a:schemeClr val="lt2"/>
                </a:solidFill>
                <a:latin typeface="Arial"/>
                <a:ea typeface="Arial"/>
                <a:cs typeface="Arial"/>
                <a:sym typeface="Arial"/>
              </a:rPr>
              <a:t>Pour une fois, le problème n’est pas le chocolat...</a:t>
            </a:r>
            <a:endParaRPr b="1" i="0" sz="2400" u="none" cap="none" strike="noStrike">
              <a:solidFill>
                <a:schemeClr val="lt2"/>
              </a:solidFill>
              <a:latin typeface="Arial"/>
              <a:ea typeface="Arial"/>
              <a:cs typeface="Arial"/>
              <a:sym typeface="Arial"/>
            </a:endParaRPr>
          </a:p>
        </p:txBody>
      </p:sp>
      <p:sp>
        <p:nvSpPr>
          <p:cNvPr id="3445" name="Google Shape;3445;p89"/>
          <p:cNvSpPr/>
          <p:nvPr/>
        </p:nvSpPr>
        <p:spPr>
          <a:xfrm>
            <a:off x="695325" y="1416187"/>
            <a:ext cx="10935018" cy="142537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fr-FR" sz="2800" u="none" cap="none" strike="noStrike">
                <a:solidFill>
                  <a:schemeClr val="lt1"/>
                </a:solidFill>
                <a:latin typeface="Arial"/>
                <a:ea typeface="Arial"/>
                <a:cs typeface="Arial"/>
                <a:sym typeface="Arial"/>
              </a:rPr>
              <a:t>Quel est l’aliment le plus émetteur de gaz à effet de serre, et pourquoi ?</a:t>
            </a:r>
            <a:endParaRPr b="0" i="0" sz="1400" u="none" cap="none" strike="noStrike">
              <a:solidFill>
                <a:srgbClr val="000000"/>
              </a:solidFill>
              <a:latin typeface="Arial"/>
              <a:ea typeface="Arial"/>
              <a:cs typeface="Arial"/>
              <a:sym typeface="Arial"/>
            </a:endParaRPr>
          </a:p>
        </p:txBody>
      </p:sp>
      <p:grpSp>
        <p:nvGrpSpPr>
          <p:cNvPr id="3446" name="Google Shape;3446;p89"/>
          <p:cNvGrpSpPr/>
          <p:nvPr/>
        </p:nvGrpSpPr>
        <p:grpSpPr>
          <a:xfrm>
            <a:off x="3060860" y="3337568"/>
            <a:ext cx="5985509" cy="2326456"/>
            <a:chOff x="1313061" y="3332682"/>
            <a:chExt cx="5985509" cy="2326456"/>
          </a:xfrm>
        </p:grpSpPr>
        <p:pic>
          <p:nvPicPr>
            <p:cNvPr id="3447" name="Google Shape;3447;p89"/>
            <p:cNvPicPr preferRelativeResize="0"/>
            <p:nvPr/>
          </p:nvPicPr>
          <p:blipFill rotWithShape="1">
            <a:blip r:embed="rId3">
              <a:alphaModFix/>
            </a:blip>
            <a:srcRect b="0" l="0" r="0" t="0"/>
            <a:stretch/>
          </p:blipFill>
          <p:spPr>
            <a:xfrm>
              <a:off x="1313061" y="3332682"/>
              <a:ext cx="2420139" cy="2326456"/>
            </a:xfrm>
            <a:prstGeom prst="rect">
              <a:avLst/>
            </a:prstGeom>
            <a:noFill/>
            <a:ln>
              <a:noFill/>
            </a:ln>
          </p:spPr>
        </p:pic>
        <p:pic>
          <p:nvPicPr>
            <p:cNvPr id="3448" name="Google Shape;3448;p89"/>
            <p:cNvPicPr preferRelativeResize="0"/>
            <p:nvPr/>
          </p:nvPicPr>
          <p:blipFill rotWithShape="1">
            <a:blip r:embed="rId4">
              <a:alphaModFix/>
            </a:blip>
            <a:srcRect b="0" l="0" r="0" t="0"/>
            <a:stretch/>
          </p:blipFill>
          <p:spPr>
            <a:xfrm>
              <a:off x="4893429" y="3918857"/>
              <a:ext cx="2405141" cy="1678214"/>
            </a:xfrm>
            <a:prstGeom prst="rect">
              <a:avLst/>
            </a:prstGeom>
            <a:noFill/>
            <a:ln>
              <a:noFill/>
            </a:ln>
          </p:spPr>
        </p:pic>
      </p:grpSp>
      <p:sp>
        <p:nvSpPr>
          <p:cNvPr id="3449" name="Google Shape;3449;p89"/>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3450" name="Google Shape;3450;p89"/>
          <p:cNvPicPr preferRelativeResize="0"/>
          <p:nvPr/>
        </p:nvPicPr>
        <p:blipFill rotWithShape="1">
          <a:blip r:embed="rId5">
            <a:alphaModFix/>
          </a:blip>
          <a:srcRect b="0" l="0" r="0" t="0"/>
          <a:stretch/>
        </p:blipFill>
        <p:spPr>
          <a:xfrm>
            <a:off x="9361671" y="406371"/>
            <a:ext cx="497692" cy="497692"/>
          </a:xfrm>
          <a:prstGeom prst="rect">
            <a:avLst/>
          </a:prstGeom>
          <a:noFill/>
          <a:ln>
            <a:noFill/>
          </a:ln>
        </p:spPr>
      </p:pic>
      <p:pic>
        <p:nvPicPr>
          <p:cNvPr id="3451" name="Google Shape;3451;p89"/>
          <p:cNvPicPr preferRelativeResize="0"/>
          <p:nvPr/>
        </p:nvPicPr>
        <p:blipFill rotWithShape="1">
          <a:blip r:embed="rId6">
            <a:alphaModFix/>
          </a:blip>
          <a:srcRect b="0" l="0" r="0" t="0"/>
          <a:stretch/>
        </p:blipFill>
        <p:spPr>
          <a:xfrm>
            <a:off x="8801452" y="406371"/>
            <a:ext cx="497692" cy="497692"/>
          </a:xfrm>
          <a:prstGeom prst="rect">
            <a:avLst/>
          </a:prstGeom>
          <a:noFill/>
          <a:ln>
            <a:noFill/>
          </a:ln>
        </p:spPr>
      </p:pic>
      <p:pic>
        <p:nvPicPr>
          <p:cNvPr id="3452" name="Google Shape;3452;p89"/>
          <p:cNvPicPr preferRelativeResize="0"/>
          <p:nvPr/>
        </p:nvPicPr>
        <p:blipFill rotWithShape="1">
          <a:blip r:embed="rId7">
            <a:alphaModFix/>
          </a:blip>
          <a:srcRect b="0" l="0" r="0" t="0"/>
          <a:stretch/>
        </p:blipFill>
        <p:spPr>
          <a:xfrm>
            <a:off x="8241233" y="406371"/>
            <a:ext cx="497692" cy="497692"/>
          </a:xfrm>
          <a:prstGeom prst="rect">
            <a:avLst/>
          </a:prstGeom>
          <a:noFill/>
          <a:ln>
            <a:noFill/>
          </a:ln>
        </p:spPr>
      </p:pic>
      <p:pic>
        <p:nvPicPr>
          <p:cNvPr id="3453" name="Google Shape;3453;p89"/>
          <p:cNvPicPr preferRelativeResize="0"/>
          <p:nvPr/>
        </p:nvPicPr>
        <p:blipFill rotWithShape="1">
          <a:blip r:embed="rId8">
            <a:alphaModFix/>
          </a:blip>
          <a:srcRect b="0" l="0" r="0" t="0"/>
          <a:stretch/>
        </p:blipFill>
        <p:spPr>
          <a:xfrm>
            <a:off x="9921891" y="406371"/>
            <a:ext cx="497692" cy="497692"/>
          </a:xfrm>
          <a:prstGeom prst="rect">
            <a:avLst/>
          </a:prstGeom>
          <a:noFill/>
          <a:ln>
            <a:noFill/>
          </a:ln>
        </p:spPr>
      </p:pic>
      <p:pic>
        <p:nvPicPr>
          <p:cNvPr id="3454" name="Google Shape;3454;p89"/>
          <p:cNvPicPr preferRelativeResize="0"/>
          <p:nvPr/>
        </p:nvPicPr>
        <p:blipFill rotWithShape="1">
          <a:blip r:embed="rId9">
            <a:alphaModFix/>
          </a:blip>
          <a:srcRect b="0" l="0" r="0" t="0"/>
          <a:stretch/>
        </p:blipFill>
        <p:spPr>
          <a:xfrm>
            <a:off x="10482110" y="406371"/>
            <a:ext cx="497692" cy="497692"/>
          </a:xfrm>
          <a:prstGeom prst="rect">
            <a:avLst/>
          </a:prstGeom>
          <a:noFill/>
          <a:ln>
            <a:noFill/>
          </a:ln>
        </p:spPr>
      </p:pic>
      <p:pic>
        <p:nvPicPr>
          <p:cNvPr id="3455" name="Google Shape;3455;p89"/>
          <p:cNvPicPr preferRelativeResize="0"/>
          <p:nvPr/>
        </p:nvPicPr>
        <p:blipFill rotWithShape="1">
          <a:blip r:embed="rId10">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60" name="Shape 3460"/>
        <p:cNvGrpSpPr/>
        <p:nvPr/>
      </p:nvGrpSpPr>
      <p:grpSpPr>
        <a:xfrm>
          <a:off x="0" y="0"/>
          <a:ext cx="0" cy="0"/>
          <a:chOff x="0" y="0"/>
          <a:chExt cx="0" cy="0"/>
        </a:xfrm>
      </p:grpSpPr>
      <p:sp>
        <p:nvSpPr>
          <p:cNvPr id="3461" name="Google Shape;3461;p9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462" name="Google Shape;3462;p9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pic>
        <p:nvPicPr>
          <p:cNvPr id="3463" name="Google Shape;3463;p90"/>
          <p:cNvPicPr preferRelativeResize="0"/>
          <p:nvPr/>
        </p:nvPicPr>
        <p:blipFill rotWithShape="1">
          <a:blip r:embed="rId3">
            <a:alphaModFix/>
          </a:blip>
          <a:srcRect b="0" l="0" r="0" t="0"/>
          <a:stretch/>
        </p:blipFill>
        <p:spPr>
          <a:xfrm>
            <a:off x="968275" y="2242292"/>
            <a:ext cx="6776133" cy="4182545"/>
          </a:xfrm>
          <a:prstGeom prst="rect">
            <a:avLst/>
          </a:prstGeom>
          <a:noFill/>
          <a:ln>
            <a:noFill/>
          </a:ln>
        </p:spPr>
      </p:pic>
      <p:sp>
        <p:nvSpPr>
          <p:cNvPr id="3464" name="Google Shape;3464;p90"/>
          <p:cNvSpPr txBox="1"/>
          <p:nvPr>
            <p:ph idx="1" type="body"/>
          </p:nvPr>
        </p:nvSpPr>
        <p:spPr>
          <a:xfrm>
            <a:off x="695325" y="406371"/>
            <a:ext cx="8473389" cy="4768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400"/>
              <a:buNone/>
            </a:pPr>
            <a:r>
              <a:rPr lang="fr-FR"/>
              <a:t>Pour une fois, le problème n’est pas le chocolat...</a:t>
            </a:r>
            <a:endParaRPr/>
          </a:p>
        </p:txBody>
      </p:sp>
      <p:sp>
        <p:nvSpPr>
          <p:cNvPr id="3465" name="Google Shape;3465;p90"/>
          <p:cNvSpPr txBox="1"/>
          <p:nvPr/>
        </p:nvSpPr>
        <p:spPr>
          <a:xfrm>
            <a:off x="759532" y="2343704"/>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200</a:t>
            </a:r>
            <a:endParaRPr b="0" i="0" sz="1400" u="none" cap="none" strike="noStrike">
              <a:solidFill>
                <a:srgbClr val="000000"/>
              </a:solidFill>
              <a:latin typeface="Arial"/>
              <a:ea typeface="Arial"/>
              <a:cs typeface="Arial"/>
              <a:sym typeface="Arial"/>
            </a:endParaRPr>
          </a:p>
        </p:txBody>
      </p:sp>
      <p:sp>
        <p:nvSpPr>
          <p:cNvPr id="3466" name="Google Shape;3466;p90"/>
          <p:cNvSpPr txBox="1"/>
          <p:nvPr/>
        </p:nvSpPr>
        <p:spPr>
          <a:xfrm>
            <a:off x="750536" y="3266854"/>
            <a:ext cx="46784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150</a:t>
            </a:r>
            <a:endParaRPr b="0" i="0" sz="1400" u="none" cap="none" strike="noStrike">
              <a:solidFill>
                <a:srgbClr val="000000"/>
              </a:solidFill>
              <a:latin typeface="Arial"/>
              <a:ea typeface="Arial"/>
              <a:cs typeface="Arial"/>
              <a:sym typeface="Arial"/>
            </a:endParaRPr>
          </a:p>
        </p:txBody>
      </p:sp>
      <p:sp>
        <p:nvSpPr>
          <p:cNvPr id="3467" name="Google Shape;3467;p90"/>
          <p:cNvSpPr txBox="1"/>
          <p:nvPr/>
        </p:nvSpPr>
        <p:spPr>
          <a:xfrm>
            <a:off x="748185" y="4189523"/>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100</a:t>
            </a:r>
            <a:endParaRPr b="0" i="0" sz="1400" u="none" cap="none" strike="noStrike">
              <a:solidFill>
                <a:srgbClr val="000000"/>
              </a:solidFill>
              <a:latin typeface="Arial"/>
              <a:ea typeface="Arial"/>
              <a:cs typeface="Arial"/>
              <a:sym typeface="Arial"/>
            </a:endParaRPr>
          </a:p>
        </p:txBody>
      </p:sp>
      <p:sp>
        <p:nvSpPr>
          <p:cNvPr id="3468" name="Google Shape;3468;p90"/>
          <p:cNvSpPr txBox="1"/>
          <p:nvPr/>
        </p:nvSpPr>
        <p:spPr>
          <a:xfrm>
            <a:off x="823804" y="5122191"/>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50</a:t>
            </a:r>
            <a:endParaRPr b="0" i="0" sz="1400" u="none" cap="none" strike="noStrike">
              <a:solidFill>
                <a:srgbClr val="000000"/>
              </a:solidFill>
              <a:latin typeface="Arial"/>
              <a:ea typeface="Arial"/>
              <a:cs typeface="Arial"/>
              <a:sym typeface="Arial"/>
            </a:endParaRPr>
          </a:p>
        </p:txBody>
      </p:sp>
      <p:sp>
        <p:nvSpPr>
          <p:cNvPr id="3469" name="Google Shape;3469;p90"/>
          <p:cNvSpPr txBox="1"/>
          <p:nvPr/>
        </p:nvSpPr>
        <p:spPr>
          <a:xfrm>
            <a:off x="915717" y="6045370"/>
            <a:ext cx="37457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0</a:t>
            </a:r>
            <a:endParaRPr b="0" i="0" sz="1400" u="none" cap="none" strike="noStrike">
              <a:solidFill>
                <a:srgbClr val="000000"/>
              </a:solidFill>
              <a:latin typeface="Arial"/>
              <a:ea typeface="Arial"/>
              <a:cs typeface="Arial"/>
              <a:sym typeface="Arial"/>
            </a:endParaRPr>
          </a:p>
        </p:txBody>
      </p:sp>
      <p:sp>
        <p:nvSpPr>
          <p:cNvPr id="3470" name="Google Shape;3470;p90"/>
          <p:cNvSpPr txBox="1"/>
          <p:nvPr/>
        </p:nvSpPr>
        <p:spPr>
          <a:xfrm>
            <a:off x="6718041" y="-42920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71" name="Google Shape;3471;p90"/>
          <p:cNvSpPr txBox="1"/>
          <p:nvPr/>
        </p:nvSpPr>
        <p:spPr>
          <a:xfrm>
            <a:off x="7759412" y="5997827"/>
            <a:ext cx="271925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fr-FR" sz="900" u="none" cap="none" strike="noStrike">
                <a:solidFill>
                  <a:srgbClr val="7F7F7F"/>
                </a:solidFill>
                <a:latin typeface="Arial"/>
                <a:ea typeface="Arial"/>
                <a:cs typeface="Arial"/>
                <a:sym typeface="Arial"/>
              </a:rPr>
              <a:t>Source : </a:t>
            </a:r>
            <a:r>
              <a:rPr b="0" i="1" lang="fr-FR" sz="900" u="none" cap="none" strike="noStrike">
                <a:solidFill>
                  <a:srgbClr val="5D5D5D"/>
                </a:solidFill>
                <a:latin typeface="Arial"/>
                <a:ea typeface="Arial"/>
                <a:cs typeface="Arial"/>
                <a:sym typeface="Arial"/>
              </a:rPr>
              <a:t>Données de l’ADEME, INRIA, INSEE</a:t>
            </a:r>
            <a:endParaRPr b="0" i="0" sz="900" u="none" cap="none" strike="noStrike">
              <a:solidFill>
                <a:srgbClr val="7F7F7F"/>
              </a:solidFill>
              <a:latin typeface="Arial"/>
              <a:ea typeface="Arial"/>
              <a:cs typeface="Arial"/>
              <a:sym typeface="Arial"/>
            </a:endParaRPr>
          </a:p>
        </p:txBody>
      </p:sp>
      <p:grpSp>
        <p:nvGrpSpPr>
          <p:cNvPr id="3472" name="Google Shape;3472;p90"/>
          <p:cNvGrpSpPr/>
          <p:nvPr/>
        </p:nvGrpSpPr>
        <p:grpSpPr>
          <a:xfrm>
            <a:off x="1261607" y="1445004"/>
            <a:ext cx="610161" cy="4743525"/>
            <a:chOff x="1261607" y="1445004"/>
            <a:chExt cx="610161" cy="4743525"/>
          </a:xfrm>
        </p:grpSpPr>
        <p:sp>
          <p:nvSpPr>
            <p:cNvPr id="3473" name="Google Shape;3473;p90"/>
            <p:cNvSpPr/>
            <p:nvPr/>
          </p:nvSpPr>
          <p:spPr>
            <a:xfrm>
              <a:off x="1383287" y="1854776"/>
              <a:ext cx="374393" cy="433375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74" name="Google Shape;3474;p90"/>
            <p:cNvPicPr preferRelativeResize="0"/>
            <p:nvPr/>
          </p:nvPicPr>
          <p:blipFill rotWithShape="1">
            <a:blip r:embed="rId4">
              <a:alphaModFix/>
            </a:blip>
            <a:srcRect b="0" l="0" r="0" t="0"/>
            <a:stretch/>
          </p:blipFill>
          <p:spPr>
            <a:xfrm flipH="1">
              <a:off x="1370212" y="1445004"/>
              <a:ext cx="463112" cy="463112"/>
            </a:xfrm>
            <a:prstGeom prst="rect">
              <a:avLst/>
            </a:prstGeom>
            <a:noFill/>
            <a:ln>
              <a:noFill/>
            </a:ln>
          </p:spPr>
        </p:pic>
        <p:sp>
          <p:nvSpPr>
            <p:cNvPr id="3475" name="Google Shape;3475;p90"/>
            <p:cNvSpPr txBox="1"/>
            <p:nvPr/>
          </p:nvSpPr>
          <p:spPr>
            <a:xfrm>
              <a:off x="1261607" y="1908116"/>
              <a:ext cx="610161"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lt1"/>
                  </a:solidFill>
                  <a:latin typeface="Arial"/>
                  <a:ea typeface="Arial"/>
                  <a:cs typeface="Arial"/>
                  <a:sym typeface="Arial"/>
                </a:rPr>
                <a:t>239</a:t>
              </a:r>
              <a:endParaRPr b="0" i="0" sz="1400" u="none" cap="none" strike="noStrike">
                <a:solidFill>
                  <a:srgbClr val="000000"/>
                </a:solidFill>
                <a:latin typeface="Arial"/>
                <a:ea typeface="Arial"/>
                <a:cs typeface="Arial"/>
                <a:sym typeface="Arial"/>
              </a:endParaRPr>
            </a:p>
          </p:txBody>
        </p:sp>
      </p:grpSp>
      <p:grpSp>
        <p:nvGrpSpPr>
          <p:cNvPr id="3476" name="Google Shape;3476;p90"/>
          <p:cNvGrpSpPr/>
          <p:nvPr/>
        </p:nvGrpSpPr>
        <p:grpSpPr>
          <a:xfrm>
            <a:off x="3204299" y="4793525"/>
            <a:ext cx="572213" cy="1390343"/>
            <a:chOff x="3204299" y="4793525"/>
            <a:chExt cx="572213" cy="1390343"/>
          </a:xfrm>
        </p:grpSpPr>
        <p:sp>
          <p:nvSpPr>
            <p:cNvPr id="3477" name="Google Shape;3477;p90"/>
            <p:cNvSpPr/>
            <p:nvPr/>
          </p:nvSpPr>
          <p:spPr>
            <a:xfrm>
              <a:off x="3280918" y="5492668"/>
              <a:ext cx="374392" cy="691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78" name="Google Shape;3478;p90"/>
            <p:cNvPicPr preferRelativeResize="0"/>
            <p:nvPr/>
          </p:nvPicPr>
          <p:blipFill rotWithShape="1">
            <a:blip r:embed="rId5">
              <a:alphaModFix/>
            </a:blip>
            <a:srcRect b="0" l="0" r="0" t="0"/>
            <a:stretch/>
          </p:blipFill>
          <p:spPr>
            <a:xfrm>
              <a:off x="3278240" y="5132176"/>
              <a:ext cx="387693" cy="387693"/>
            </a:xfrm>
            <a:prstGeom prst="rect">
              <a:avLst/>
            </a:prstGeom>
            <a:noFill/>
            <a:ln>
              <a:noFill/>
            </a:ln>
          </p:spPr>
        </p:pic>
        <p:sp>
          <p:nvSpPr>
            <p:cNvPr id="3479" name="Google Shape;3479;p90"/>
            <p:cNvSpPr txBox="1"/>
            <p:nvPr/>
          </p:nvSpPr>
          <p:spPr>
            <a:xfrm>
              <a:off x="3204299" y="4793525"/>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5"/>
                  </a:solidFill>
                  <a:latin typeface="Arial"/>
                  <a:ea typeface="Arial"/>
                  <a:cs typeface="Arial"/>
                  <a:sym typeface="Arial"/>
                </a:rPr>
                <a:t>37</a:t>
              </a:r>
              <a:endParaRPr b="0" i="0" sz="1400" u="none" cap="none" strike="noStrike">
                <a:solidFill>
                  <a:srgbClr val="000000"/>
                </a:solidFill>
                <a:latin typeface="Arial"/>
                <a:ea typeface="Arial"/>
                <a:cs typeface="Arial"/>
                <a:sym typeface="Arial"/>
              </a:endParaRPr>
            </a:p>
          </p:txBody>
        </p:sp>
      </p:grpSp>
      <p:grpSp>
        <p:nvGrpSpPr>
          <p:cNvPr id="3480" name="Google Shape;3480;p90"/>
          <p:cNvGrpSpPr/>
          <p:nvPr/>
        </p:nvGrpSpPr>
        <p:grpSpPr>
          <a:xfrm>
            <a:off x="3806097" y="4819983"/>
            <a:ext cx="572213" cy="1365810"/>
            <a:chOff x="3806097" y="4819983"/>
            <a:chExt cx="572213" cy="1365810"/>
          </a:xfrm>
        </p:grpSpPr>
        <p:sp>
          <p:nvSpPr>
            <p:cNvPr id="3481" name="Google Shape;3481;p90"/>
            <p:cNvSpPr/>
            <p:nvPr/>
          </p:nvSpPr>
          <p:spPr>
            <a:xfrm>
              <a:off x="3905008" y="5552193"/>
              <a:ext cx="374392" cy="6336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82" name="Google Shape;3482;p90"/>
            <p:cNvPicPr preferRelativeResize="0"/>
            <p:nvPr/>
          </p:nvPicPr>
          <p:blipFill rotWithShape="1">
            <a:blip r:embed="rId6">
              <a:alphaModFix/>
            </a:blip>
            <a:srcRect b="0" l="0" r="0" t="0"/>
            <a:stretch/>
          </p:blipFill>
          <p:spPr>
            <a:xfrm flipH="1">
              <a:off x="3892265" y="5145403"/>
              <a:ext cx="401931" cy="401931"/>
            </a:xfrm>
            <a:prstGeom prst="rect">
              <a:avLst/>
            </a:prstGeom>
            <a:noFill/>
            <a:ln>
              <a:noFill/>
            </a:ln>
          </p:spPr>
        </p:pic>
        <p:sp>
          <p:nvSpPr>
            <p:cNvPr id="3483" name="Google Shape;3483;p90"/>
            <p:cNvSpPr txBox="1"/>
            <p:nvPr/>
          </p:nvSpPr>
          <p:spPr>
            <a:xfrm>
              <a:off x="3806097" y="4819983"/>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4"/>
                  </a:solidFill>
                  <a:latin typeface="Arial"/>
                  <a:ea typeface="Arial"/>
                  <a:cs typeface="Arial"/>
                  <a:sym typeface="Arial"/>
                </a:rPr>
                <a:t>34</a:t>
              </a:r>
              <a:endParaRPr b="0" i="0" sz="1400" u="none" cap="none" strike="noStrike">
                <a:solidFill>
                  <a:srgbClr val="000000"/>
                </a:solidFill>
                <a:latin typeface="Arial"/>
                <a:ea typeface="Arial"/>
                <a:cs typeface="Arial"/>
                <a:sym typeface="Arial"/>
              </a:endParaRPr>
            </a:p>
          </p:txBody>
        </p:sp>
      </p:grpSp>
      <p:grpSp>
        <p:nvGrpSpPr>
          <p:cNvPr id="3484" name="Google Shape;3484;p90"/>
          <p:cNvGrpSpPr/>
          <p:nvPr/>
        </p:nvGrpSpPr>
        <p:grpSpPr>
          <a:xfrm>
            <a:off x="6298581" y="5450311"/>
            <a:ext cx="572213" cy="736804"/>
            <a:chOff x="6298581" y="5450311"/>
            <a:chExt cx="572213" cy="736804"/>
          </a:xfrm>
        </p:grpSpPr>
        <p:sp>
          <p:nvSpPr>
            <p:cNvPr id="3485" name="Google Shape;3485;p90"/>
            <p:cNvSpPr/>
            <p:nvPr/>
          </p:nvSpPr>
          <p:spPr>
            <a:xfrm>
              <a:off x="6403775" y="6129515"/>
              <a:ext cx="374400" cy="57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86" name="Google Shape;3486;p90"/>
            <p:cNvPicPr preferRelativeResize="0"/>
            <p:nvPr/>
          </p:nvPicPr>
          <p:blipFill rotWithShape="1">
            <a:blip r:embed="rId7">
              <a:alphaModFix/>
            </a:blip>
            <a:srcRect b="0" l="0" r="0" t="0"/>
            <a:stretch/>
          </p:blipFill>
          <p:spPr>
            <a:xfrm flipH="1">
              <a:off x="6405587" y="5777357"/>
              <a:ext cx="358202" cy="358202"/>
            </a:xfrm>
            <a:prstGeom prst="rect">
              <a:avLst/>
            </a:prstGeom>
            <a:noFill/>
            <a:ln>
              <a:noFill/>
            </a:ln>
          </p:spPr>
        </p:pic>
        <p:sp>
          <p:nvSpPr>
            <p:cNvPr id="3487" name="Google Shape;3487;p90"/>
            <p:cNvSpPr txBox="1"/>
            <p:nvPr/>
          </p:nvSpPr>
          <p:spPr>
            <a:xfrm>
              <a:off x="6298581" y="5450311"/>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grpSp>
      <p:grpSp>
        <p:nvGrpSpPr>
          <p:cNvPr id="3488" name="Google Shape;3488;p90"/>
          <p:cNvGrpSpPr/>
          <p:nvPr/>
        </p:nvGrpSpPr>
        <p:grpSpPr>
          <a:xfrm>
            <a:off x="6909008" y="5469795"/>
            <a:ext cx="572213" cy="717320"/>
            <a:chOff x="6909008" y="5469795"/>
            <a:chExt cx="572213" cy="717320"/>
          </a:xfrm>
        </p:grpSpPr>
        <p:sp>
          <p:nvSpPr>
            <p:cNvPr id="3489" name="Google Shape;3489;p90"/>
            <p:cNvSpPr/>
            <p:nvPr/>
          </p:nvSpPr>
          <p:spPr>
            <a:xfrm>
              <a:off x="7031451" y="6151115"/>
              <a:ext cx="374400" cy="36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90" name="Google Shape;3490;p90"/>
            <p:cNvPicPr preferRelativeResize="0"/>
            <p:nvPr/>
          </p:nvPicPr>
          <p:blipFill rotWithShape="1">
            <a:blip r:embed="rId8">
              <a:alphaModFix/>
            </a:blip>
            <a:srcRect b="0" l="0" r="0" t="0"/>
            <a:stretch/>
          </p:blipFill>
          <p:spPr>
            <a:xfrm>
              <a:off x="7004388" y="5777357"/>
              <a:ext cx="374140" cy="374140"/>
            </a:xfrm>
            <a:prstGeom prst="rect">
              <a:avLst/>
            </a:prstGeom>
            <a:noFill/>
            <a:ln>
              <a:noFill/>
            </a:ln>
          </p:spPr>
        </p:pic>
        <p:sp>
          <p:nvSpPr>
            <p:cNvPr id="3491" name="Google Shape;3491;p90"/>
            <p:cNvSpPr txBox="1"/>
            <p:nvPr/>
          </p:nvSpPr>
          <p:spPr>
            <a:xfrm>
              <a:off x="6909008" y="5469795"/>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2"/>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grpSp>
        <p:nvGrpSpPr>
          <p:cNvPr id="3492" name="Google Shape;3492;p90"/>
          <p:cNvGrpSpPr/>
          <p:nvPr/>
        </p:nvGrpSpPr>
        <p:grpSpPr>
          <a:xfrm>
            <a:off x="2588746" y="4603251"/>
            <a:ext cx="572213" cy="1585669"/>
            <a:chOff x="2588746" y="4603251"/>
            <a:chExt cx="572213" cy="1585669"/>
          </a:xfrm>
        </p:grpSpPr>
        <p:pic>
          <p:nvPicPr>
            <p:cNvPr id="3493" name="Google Shape;3493;p90"/>
            <p:cNvPicPr preferRelativeResize="0"/>
            <p:nvPr/>
          </p:nvPicPr>
          <p:blipFill rotWithShape="1">
            <a:blip r:embed="rId9">
              <a:alphaModFix/>
            </a:blip>
            <a:srcRect b="0" l="0" r="0" t="0"/>
            <a:stretch/>
          </p:blipFill>
          <p:spPr>
            <a:xfrm flipH="1">
              <a:off x="2625363" y="4844863"/>
              <a:ext cx="521840" cy="521840"/>
            </a:xfrm>
            <a:prstGeom prst="rect">
              <a:avLst/>
            </a:prstGeom>
            <a:noFill/>
            <a:ln>
              <a:noFill/>
            </a:ln>
          </p:spPr>
        </p:pic>
        <p:sp>
          <p:nvSpPr>
            <p:cNvPr id="3494" name="Google Shape;3494;p90"/>
            <p:cNvSpPr txBox="1"/>
            <p:nvPr/>
          </p:nvSpPr>
          <p:spPr>
            <a:xfrm>
              <a:off x="2588746" y="4603251"/>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4"/>
                  </a:solidFill>
                  <a:latin typeface="Arial"/>
                  <a:ea typeface="Arial"/>
                  <a:cs typeface="Arial"/>
                  <a:sym typeface="Arial"/>
                </a:rPr>
                <a:t>49</a:t>
              </a:r>
              <a:endParaRPr b="0" i="0" sz="1400" u="none" cap="none" strike="noStrike">
                <a:solidFill>
                  <a:srgbClr val="000000"/>
                </a:solidFill>
                <a:latin typeface="Arial"/>
                <a:ea typeface="Arial"/>
                <a:cs typeface="Arial"/>
                <a:sym typeface="Arial"/>
              </a:endParaRPr>
            </a:p>
          </p:txBody>
        </p:sp>
        <p:sp>
          <p:nvSpPr>
            <p:cNvPr id="3495" name="Google Shape;3495;p90"/>
            <p:cNvSpPr/>
            <p:nvPr/>
          </p:nvSpPr>
          <p:spPr>
            <a:xfrm>
              <a:off x="2652397" y="5274475"/>
              <a:ext cx="374392" cy="9144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496" name="Google Shape;3496;p90"/>
          <p:cNvGrpSpPr/>
          <p:nvPr/>
        </p:nvGrpSpPr>
        <p:grpSpPr>
          <a:xfrm>
            <a:off x="5698456" y="5343843"/>
            <a:ext cx="572213" cy="840148"/>
            <a:chOff x="5698456" y="5343843"/>
            <a:chExt cx="572213" cy="840148"/>
          </a:xfrm>
        </p:grpSpPr>
        <p:pic>
          <p:nvPicPr>
            <p:cNvPr id="3497" name="Google Shape;3497;p90"/>
            <p:cNvPicPr preferRelativeResize="0"/>
            <p:nvPr/>
          </p:nvPicPr>
          <p:blipFill rotWithShape="1">
            <a:blip r:embed="rId10">
              <a:alphaModFix/>
            </a:blip>
            <a:srcRect b="0" l="0" r="0" t="0"/>
            <a:stretch/>
          </p:blipFill>
          <p:spPr>
            <a:xfrm>
              <a:off x="5791016" y="5662251"/>
              <a:ext cx="374140" cy="374140"/>
            </a:xfrm>
            <a:prstGeom prst="rect">
              <a:avLst/>
            </a:prstGeom>
            <a:noFill/>
            <a:ln>
              <a:noFill/>
            </a:ln>
          </p:spPr>
        </p:pic>
        <p:sp>
          <p:nvSpPr>
            <p:cNvPr id="3498" name="Google Shape;3498;p90"/>
            <p:cNvSpPr txBox="1"/>
            <p:nvPr/>
          </p:nvSpPr>
          <p:spPr>
            <a:xfrm>
              <a:off x="5698456" y="5343843"/>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5"/>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sp>
          <p:nvSpPr>
            <p:cNvPr id="3499" name="Google Shape;3499;p90"/>
            <p:cNvSpPr/>
            <p:nvPr/>
          </p:nvSpPr>
          <p:spPr>
            <a:xfrm>
              <a:off x="5775721" y="6036391"/>
              <a:ext cx="374140" cy="147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500" name="Google Shape;3500;p90"/>
          <p:cNvGrpSpPr/>
          <p:nvPr/>
        </p:nvGrpSpPr>
        <p:grpSpPr>
          <a:xfrm>
            <a:off x="4424112" y="5235649"/>
            <a:ext cx="599387" cy="946873"/>
            <a:chOff x="4424112" y="5235649"/>
            <a:chExt cx="599387" cy="946873"/>
          </a:xfrm>
        </p:grpSpPr>
        <p:sp>
          <p:nvSpPr>
            <p:cNvPr id="3501" name="Google Shape;3501;p90"/>
            <p:cNvSpPr/>
            <p:nvPr/>
          </p:nvSpPr>
          <p:spPr>
            <a:xfrm>
              <a:off x="4538954" y="5905322"/>
              <a:ext cx="374140" cy="277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02" name="Google Shape;3502;p90"/>
            <p:cNvSpPr txBox="1"/>
            <p:nvPr/>
          </p:nvSpPr>
          <p:spPr>
            <a:xfrm>
              <a:off x="4424112" y="5235649"/>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5"/>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pic>
          <p:nvPicPr>
            <p:cNvPr id="3503" name="Google Shape;3503;p90"/>
            <p:cNvPicPr preferRelativeResize="0"/>
            <p:nvPr/>
          </p:nvPicPr>
          <p:blipFill rotWithShape="1">
            <a:blip r:embed="rId11">
              <a:alphaModFix/>
            </a:blip>
            <a:srcRect b="0" l="0" r="0" t="0"/>
            <a:stretch/>
          </p:blipFill>
          <p:spPr>
            <a:xfrm>
              <a:off x="4714784" y="5597798"/>
              <a:ext cx="308715" cy="308715"/>
            </a:xfrm>
            <a:prstGeom prst="rect">
              <a:avLst/>
            </a:prstGeom>
            <a:noFill/>
            <a:ln>
              <a:noFill/>
            </a:ln>
          </p:spPr>
        </p:pic>
        <p:pic>
          <p:nvPicPr>
            <p:cNvPr id="3504" name="Google Shape;3504;p90"/>
            <p:cNvPicPr preferRelativeResize="0"/>
            <p:nvPr/>
          </p:nvPicPr>
          <p:blipFill rotWithShape="1">
            <a:blip r:embed="rId12">
              <a:alphaModFix/>
            </a:blip>
            <a:srcRect b="0" l="0" r="0" t="0"/>
            <a:stretch/>
          </p:blipFill>
          <p:spPr>
            <a:xfrm>
              <a:off x="4424274" y="5605336"/>
              <a:ext cx="293637" cy="293637"/>
            </a:xfrm>
            <a:prstGeom prst="rect">
              <a:avLst/>
            </a:prstGeom>
            <a:noFill/>
            <a:ln>
              <a:noFill/>
            </a:ln>
          </p:spPr>
        </p:pic>
      </p:grpSp>
      <p:grpSp>
        <p:nvGrpSpPr>
          <p:cNvPr id="3505" name="Google Shape;3505;p90"/>
          <p:cNvGrpSpPr/>
          <p:nvPr/>
        </p:nvGrpSpPr>
        <p:grpSpPr>
          <a:xfrm>
            <a:off x="1889510" y="2180089"/>
            <a:ext cx="611132" cy="4007026"/>
            <a:chOff x="1889510" y="2180089"/>
            <a:chExt cx="611132" cy="4007026"/>
          </a:xfrm>
        </p:grpSpPr>
        <p:sp>
          <p:nvSpPr>
            <p:cNvPr id="3506" name="Google Shape;3506;p90"/>
            <p:cNvSpPr/>
            <p:nvPr/>
          </p:nvSpPr>
          <p:spPr>
            <a:xfrm>
              <a:off x="2010956" y="2813916"/>
              <a:ext cx="374392" cy="337319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07" name="Google Shape;3507;p90"/>
            <p:cNvSpPr txBox="1"/>
            <p:nvPr/>
          </p:nvSpPr>
          <p:spPr>
            <a:xfrm>
              <a:off x="1905821" y="2180089"/>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4"/>
                  </a:solidFill>
                  <a:latin typeface="Arial"/>
                  <a:ea typeface="Arial"/>
                  <a:cs typeface="Arial"/>
                  <a:sym typeface="Arial"/>
                </a:rPr>
                <a:t>183</a:t>
              </a:r>
              <a:endParaRPr b="0" i="0" sz="1400" u="none" cap="none" strike="noStrike">
                <a:solidFill>
                  <a:srgbClr val="000000"/>
                </a:solidFill>
                <a:latin typeface="Arial"/>
                <a:ea typeface="Arial"/>
                <a:cs typeface="Arial"/>
                <a:sym typeface="Arial"/>
              </a:endParaRPr>
            </a:p>
          </p:txBody>
        </p:sp>
        <p:pic>
          <p:nvPicPr>
            <p:cNvPr id="3508" name="Google Shape;3508;p90"/>
            <p:cNvPicPr preferRelativeResize="0"/>
            <p:nvPr/>
          </p:nvPicPr>
          <p:blipFill rotWithShape="1">
            <a:blip r:embed="rId13">
              <a:alphaModFix/>
            </a:blip>
            <a:srcRect b="0" l="0" r="0" t="0"/>
            <a:stretch/>
          </p:blipFill>
          <p:spPr>
            <a:xfrm>
              <a:off x="1889510" y="2509090"/>
              <a:ext cx="308716" cy="308716"/>
            </a:xfrm>
            <a:prstGeom prst="rect">
              <a:avLst/>
            </a:prstGeom>
            <a:noFill/>
            <a:ln>
              <a:noFill/>
            </a:ln>
          </p:spPr>
        </p:pic>
        <p:pic>
          <p:nvPicPr>
            <p:cNvPr id="3509" name="Google Shape;3509;p90"/>
            <p:cNvPicPr preferRelativeResize="0"/>
            <p:nvPr/>
          </p:nvPicPr>
          <p:blipFill rotWithShape="1">
            <a:blip r:embed="rId14">
              <a:alphaModFix/>
            </a:blip>
            <a:srcRect b="0" l="0" r="0" t="0"/>
            <a:stretch/>
          </p:blipFill>
          <p:spPr>
            <a:xfrm>
              <a:off x="2191927" y="2492001"/>
              <a:ext cx="308715" cy="308715"/>
            </a:xfrm>
            <a:prstGeom prst="rect">
              <a:avLst/>
            </a:prstGeom>
            <a:noFill/>
            <a:ln>
              <a:noFill/>
            </a:ln>
          </p:spPr>
        </p:pic>
      </p:grpSp>
      <p:grpSp>
        <p:nvGrpSpPr>
          <p:cNvPr id="3510" name="Google Shape;3510;p90"/>
          <p:cNvGrpSpPr/>
          <p:nvPr/>
        </p:nvGrpSpPr>
        <p:grpSpPr>
          <a:xfrm>
            <a:off x="5027710" y="5319131"/>
            <a:ext cx="687331" cy="863391"/>
            <a:chOff x="5027710" y="5319131"/>
            <a:chExt cx="687331" cy="863391"/>
          </a:xfrm>
        </p:grpSpPr>
        <p:sp>
          <p:nvSpPr>
            <p:cNvPr id="3511" name="Google Shape;3511;p90"/>
            <p:cNvSpPr/>
            <p:nvPr/>
          </p:nvSpPr>
          <p:spPr>
            <a:xfrm>
              <a:off x="5142276" y="6016922"/>
              <a:ext cx="374140" cy="165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12" name="Google Shape;3512;p90"/>
            <p:cNvSpPr txBox="1"/>
            <p:nvPr/>
          </p:nvSpPr>
          <p:spPr>
            <a:xfrm>
              <a:off x="5027710" y="5319131"/>
              <a:ext cx="57221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chemeClr val="accent5"/>
                  </a:solidFill>
                  <a:latin typeface="Arial"/>
                  <a:ea typeface="Arial"/>
                  <a:cs typeface="Arial"/>
                  <a:sym typeface="Arial"/>
                </a:rPr>
                <a:t>9</a:t>
              </a:r>
              <a:endParaRPr b="0" i="0" sz="1400" u="none" cap="none" strike="noStrike">
                <a:solidFill>
                  <a:srgbClr val="000000"/>
                </a:solidFill>
                <a:latin typeface="Arial"/>
                <a:ea typeface="Arial"/>
                <a:cs typeface="Arial"/>
                <a:sym typeface="Arial"/>
              </a:endParaRPr>
            </a:p>
          </p:txBody>
        </p:sp>
        <p:pic>
          <p:nvPicPr>
            <p:cNvPr id="3513" name="Google Shape;3513;p90"/>
            <p:cNvPicPr preferRelativeResize="0"/>
            <p:nvPr/>
          </p:nvPicPr>
          <p:blipFill rotWithShape="1">
            <a:blip r:embed="rId15">
              <a:alphaModFix/>
            </a:blip>
            <a:srcRect b="0" l="0" r="0" t="0"/>
            <a:stretch/>
          </p:blipFill>
          <p:spPr>
            <a:xfrm flipH="1">
              <a:off x="5337924" y="5687825"/>
              <a:ext cx="377117" cy="377117"/>
            </a:xfrm>
            <a:prstGeom prst="rect">
              <a:avLst/>
            </a:prstGeom>
            <a:noFill/>
            <a:ln>
              <a:noFill/>
            </a:ln>
          </p:spPr>
        </p:pic>
        <p:pic>
          <p:nvPicPr>
            <p:cNvPr id="3514" name="Google Shape;3514;p90"/>
            <p:cNvPicPr preferRelativeResize="0"/>
            <p:nvPr/>
          </p:nvPicPr>
          <p:blipFill rotWithShape="1">
            <a:blip r:embed="rId12">
              <a:alphaModFix/>
            </a:blip>
            <a:srcRect b="0" l="0" r="0" t="0"/>
            <a:stretch/>
          </p:blipFill>
          <p:spPr>
            <a:xfrm>
              <a:off x="5047613" y="5718737"/>
              <a:ext cx="293637" cy="293637"/>
            </a:xfrm>
            <a:prstGeom prst="rect">
              <a:avLst/>
            </a:prstGeom>
            <a:noFill/>
            <a:ln>
              <a:noFill/>
            </a:ln>
          </p:spPr>
        </p:pic>
      </p:grpSp>
      <p:sp>
        <p:nvSpPr>
          <p:cNvPr id="3515" name="Google Shape;3515;p90"/>
          <p:cNvSpPr txBox="1"/>
          <p:nvPr/>
        </p:nvSpPr>
        <p:spPr>
          <a:xfrm>
            <a:off x="722387" y="865641"/>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Emissions de GES pour la production d’un kg (en équivalent km parcourus en voiture*)</a:t>
            </a:r>
            <a:endParaRPr b="0" i="0" sz="9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fr-FR" sz="900" u="none" cap="none" strike="noStrike">
                <a:solidFill>
                  <a:schemeClr val="lt2"/>
                </a:solidFill>
                <a:latin typeface="Arial"/>
                <a:ea typeface="Arial"/>
                <a:cs typeface="Arial"/>
                <a:sym typeface="Arial"/>
              </a:rPr>
              <a:t>* Facteur d’émissions : 150 gCO</a:t>
            </a:r>
            <a:r>
              <a:rPr b="0" baseline="-25000" i="0" lang="fr-FR" sz="900" u="none" cap="none" strike="noStrike">
                <a:solidFill>
                  <a:schemeClr val="lt2"/>
                </a:solidFill>
                <a:latin typeface="Arial"/>
                <a:ea typeface="Arial"/>
                <a:cs typeface="Arial"/>
                <a:sym typeface="Arial"/>
              </a:rPr>
              <a:t>2</a:t>
            </a:r>
            <a:r>
              <a:rPr b="0" i="0" lang="fr-FR" sz="900" u="none" cap="none" strike="noStrike">
                <a:solidFill>
                  <a:schemeClr val="lt2"/>
                </a:solidFill>
                <a:latin typeface="Arial"/>
                <a:ea typeface="Arial"/>
                <a:cs typeface="Arial"/>
                <a:sym typeface="Arial"/>
              </a:rPr>
              <a:t>eq/km</a:t>
            </a:r>
            <a:endParaRPr b="0" i="0" sz="1400" u="none" cap="none" strike="noStrike">
              <a:solidFill>
                <a:srgbClr val="000000"/>
              </a:solidFill>
              <a:latin typeface="Arial"/>
              <a:ea typeface="Arial"/>
              <a:cs typeface="Arial"/>
              <a:sym typeface="Arial"/>
            </a:endParaRPr>
          </a:p>
        </p:txBody>
      </p:sp>
      <p:pic>
        <p:nvPicPr>
          <p:cNvPr id="3516" name="Google Shape;3516;p90"/>
          <p:cNvPicPr preferRelativeResize="0"/>
          <p:nvPr/>
        </p:nvPicPr>
        <p:blipFill rotWithShape="1">
          <a:blip r:embed="rId16">
            <a:alphaModFix/>
          </a:blip>
          <a:srcRect b="0" l="0" r="0" t="0"/>
          <a:stretch/>
        </p:blipFill>
        <p:spPr>
          <a:xfrm>
            <a:off x="9361671" y="406371"/>
            <a:ext cx="497692" cy="497692"/>
          </a:xfrm>
          <a:prstGeom prst="rect">
            <a:avLst/>
          </a:prstGeom>
          <a:noFill/>
          <a:ln>
            <a:noFill/>
          </a:ln>
        </p:spPr>
      </p:pic>
      <p:pic>
        <p:nvPicPr>
          <p:cNvPr id="3517" name="Google Shape;3517;p90"/>
          <p:cNvPicPr preferRelativeResize="0"/>
          <p:nvPr/>
        </p:nvPicPr>
        <p:blipFill rotWithShape="1">
          <a:blip r:embed="rId17">
            <a:alphaModFix/>
          </a:blip>
          <a:srcRect b="0" l="0" r="0" t="0"/>
          <a:stretch/>
        </p:blipFill>
        <p:spPr>
          <a:xfrm>
            <a:off x="8801452" y="406371"/>
            <a:ext cx="497692" cy="497692"/>
          </a:xfrm>
          <a:prstGeom prst="rect">
            <a:avLst/>
          </a:prstGeom>
          <a:noFill/>
          <a:ln>
            <a:noFill/>
          </a:ln>
        </p:spPr>
      </p:pic>
      <p:pic>
        <p:nvPicPr>
          <p:cNvPr id="3518" name="Google Shape;3518;p90"/>
          <p:cNvPicPr preferRelativeResize="0"/>
          <p:nvPr/>
        </p:nvPicPr>
        <p:blipFill rotWithShape="1">
          <a:blip r:embed="rId18">
            <a:alphaModFix/>
          </a:blip>
          <a:srcRect b="0" l="0" r="0" t="0"/>
          <a:stretch/>
        </p:blipFill>
        <p:spPr>
          <a:xfrm>
            <a:off x="8241233" y="406371"/>
            <a:ext cx="497692" cy="497692"/>
          </a:xfrm>
          <a:prstGeom prst="rect">
            <a:avLst/>
          </a:prstGeom>
          <a:noFill/>
          <a:ln>
            <a:noFill/>
          </a:ln>
        </p:spPr>
      </p:pic>
      <p:pic>
        <p:nvPicPr>
          <p:cNvPr id="3519" name="Google Shape;3519;p90"/>
          <p:cNvPicPr preferRelativeResize="0"/>
          <p:nvPr/>
        </p:nvPicPr>
        <p:blipFill rotWithShape="1">
          <a:blip r:embed="rId19">
            <a:alphaModFix/>
          </a:blip>
          <a:srcRect b="0" l="0" r="0" t="0"/>
          <a:stretch/>
        </p:blipFill>
        <p:spPr>
          <a:xfrm>
            <a:off x="9921891" y="406371"/>
            <a:ext cx="497692" cy="497692"/>
          </a:xfrm>
          <a:prstGeom prst="rect">
            <a:avLst/>
          </a:prstGeom>
          <a:noFill/>
          <a:ln>
            <a:noFill/>
          </a:ln>
        </p:spPr>
      </p:pic>
      <p:pic>
        <p:nvPicPr>
          <p:cNvPr id="3520" name="Google Shape;3520;p90"/>
          <p:cNvPicPr preferRelativeResize="0"/>
          <p:nvPr/>
        </p:nvPicPr>
        <p:blipFill rotWithShape="1">
          <a:blip r:embed="rId20">
            <a:alphaModFix/>
          </a:blip>
          <a:srcRect b="0" l="0" r="0" t="0"/>
          <a:stretch/>
        </p:blipFill>
        <p:spPr>
          <a:xfrm>
            <a:off x="10482110" y="406371"/>
            <a:ext cx="497692" cy="497692"/>
          </a:xfrm>
          <a:prstGeom prst="rect">
            <a:avLst/>
          </a:prstGeom>
          <a:noFill/>
          <a:ln>
            <a:noFill/>
          </a:ln>
        </p:spPr>
      </p:pic>
      <p:pic>
        <p:nvPicPr>
          <p:cNvPr id="3521" name="Google Shape;3521;p90"/>
          <p:cNvPicPr preferRelativeResize="0"/>
          <p:nvPr/>
        </p:nvPicPr>
        <p:blipFill rotWithShape="1">
          <a:blip r:embed="rId21">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2"/>
                                        </p:tgtEl>
                                        <p:attrNameLst>
                                          <p:attrName>style.visibility</p:attrName>
                                        </p:attrNameLst>
                                      </p:cBhvr>
                                      <p:to>
                                        <p:strVal val="visible"/>
                                      </p:to>
                                    </p:set>
                                    <p:animEffect filter="fade" transition="in">
                                      <p:cBhvr>
                                        <p:cTn dur="500"/>
                                        <p:tgtEl>
                                          <p:spTgt spid="34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92"/>
                                        </p:tgtEl>
                                        <p:attrNameLst>
                                          <p:attrName>style.visibility</p:attrName>
                                        </p:attrNameLst>
                                      </p:cBhvr>
                                      <p:to>
                                        <p:strVal val="visible"/>
                                      </p:to>
                                    </p:set>
                                    <p:animEffect filter="fade" transition="in">
                                      <p:cBhvr>
                                        <p:cTn dur="500"/>
                                        <p:tgtEl>
                                          <p:spTgt spid="349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76"/>
                                        </p:tgtEl>
                                        <p:attrNameLst>
                                          <p:attrName>style.visibility</p:attrName>
                                        </p:attrNameLst>
                                      </p:cBhvr>
                                      <p:to>
                                        <p:strVal val="visible"/>
                                      </p:to>
                                    </p:set>
                                    <p:animEffect filter="fade" transition="in">
                                      <p:cBhvr>
                                        <p:cTn dur="500"/>
                                        <p:tgtEl>
                                          <p:spTgt spid="347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480"/>
                                        </p:tgtEl>
                                        <p:attrNameLst>
                                          <p:attrName>style.visibility</p:attrName>
                                        </p:attrNameLst>
                                      </p:cBhvr>
                                      <p:to>
                                        <p:strVal val="visible"/>
                                      </p:to>
                                    </p:set>
                                    <p:animEffect filter="fade" transition="in">
                                      <p:cBhvr>
                                        <p:cTn dur="500"/>
                                        <p:tgtEl>
                                          <p:spTgt spid="348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496"/>
                                        </p:tgtEl>
                                        <p:attrNameLst>
                                          <p:attrName>style.visibility</p:attrName>
                                        </p:attrNameLst>
                                      </p:cBhvr>
                                      <p:to>
                                        <p:strVal val="visible"/>
                                      </p:to>
                                    </p:set>
                                    <p:animEffect filter="fade" transition="in">
                                      <p:cBhvr>
                                        <p:cTn dur="500"/>
                                        <p:tgtEl>
                                          <p:spTgt spid="349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484"/>
                                        </p:tgtEl>
                                        <p:attrNameLst>
                                          <p:attrName>style.visibility</p:attrName>
                                        </p:attrNameLst>
                                      </p:cBhvr>
                                      <p:to>
                                        <p:strVal val="visible"/>
                                      </p:to>
                                    </p:set>
                                    <p:animEffect filter="fade" transition="in">
                                      <p:cBhvr>
                                        <p:cTn dur="500"/>
                                        <p:tgtEl>
                                          <p:spTgt spid="348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88"/>
                                        </p:tgtEl>
                                        <p:attrNameLst>
                                          <p:attrName>style.visibility</p:attrName>
                                        </p:attrNameLst>
                                      </p:cBhvr>
                                      <p:to>
                                        <p:strVal val="visible"/>
                                      </p:to>
                                    </p:set>
                                    <p:animEffect filter="fade" transition="in">
                                      <p:cBhvr>
                                        <p:cTn dur="500"/>
                                        <p:tgtEl>
                                          <p:spTgt spid="3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5"/>
                                        </p:tgtEl>
                                        <p:attrNameLst>
                                          <p:attrName>style.visibility</p:attrName>
                                        </p:attrNameLst>
                                      </p:cBhvr>
                                      <p:to>
                                        <p:strVal val="visible"/>
                                      </p:to>
                                    </p:set>
                                    <p:animEffect filter="fade" transition="in">
                                      <p:cBhvr>
                                        <p:cTn dur="500"/>
                                        <p:tgtEl>
                                          <p:spTgt spid="35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00"/>
                                        </p:tgtEl>
                                        <p:attrNameLst>
                                          <p:attrName>style.visibility</p:attrName>
                                        </p:attrNameLst>
                                      </p:cBhvr>
                                      <p:to>
                                        <p:strVal val="visible"/>
                                      </p:to>
                                    </p:set>
                                    <p:animEffect filter="fade" transition="in">
                                      <p:cBhvr>
                                        <p:cTn dur="500"/>
                                        <p:tgtEl>
                                          <p:spTgt spid="35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10"/>
                                        </p:tgtEl>
                                        <p:attrNameLst>
                                          <p:attrName>style.visibility</p:attrName>
                                        </p:attrNameLst>
                                      </p:cBhvr>
                                      <p:to>
                                        <p:strVal val="visible"/>
                                      </p:to>
                                    </p:set>
                                    <p:animEffect filter="fade" transition="in">
                                      <p:cBhvr>
                                        <p:cTn dur="500"/>
                                        <p:tgtEl>
                                          <p:spTgt spid="35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26" name="Shape 3526"/>
        <p:cNvGrpSpPr/>
        <p:nvPr/>
      </p:nvGrpSpPr>
      <p:grpSpPr>
        <a:xfrm>
          <a:off x="0" y="0"/>
          <a:ext cx="0" cy="0"/>
          <a:chOff x="0" y="0"/>
          <a:chExt cx="0" cy="0"/>
        </a:xfrm>
      </p:grpSpPr>
      <p:pic>
        <p:nvPicPr>
          <p:cNvPr id="3527" name="Google Shape;3527;p91"/>
          <p:cNvPicPr preferRelativeResize="0"/>
          <p:nvPr/>
        </p:nvPicPr>
        <p:blipFill rotWithShape="1">
          <a:blip r:embed="rId3">
            <a:alphaModFix/>
          </a:blip>
          <a:srcRect b="0" l="0" r="0" t="0"/>
          <a:stretch/>
        </p:blipFill>
        <p:spPr>
          <a:xfrm rot="120000">
            <a:off x="4115999" y="3865313"/>
            <a:ext cx="3960000" cy="2758133"/>
          </a:xfrm>
          <a:prstGeom prst="rect">
            <a:avLst/>
          </a:prstGeom>
          <a:noFill/>
          <a:ln>
            <a:noFill/>
          </a:ln>
        </p:spPr>
      </p:pic>
      <p:sp>
        <p:nvSpPr>
          <p:cNvPr id="3528" name="Google Shape;3528;p9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529" name="Google Shape;3529;p91"/>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#BalanceTonBœuf !</a:t>
            </a:r>
            <a:endParaRPr/>
          </a:p>
        </p:txBody>
      </p:sp>
      <p:pic>
        <p:nvPicPr>
          <p:cNvPr id="3530" name="Google Shape;3530;p91"/>
          <p:cNvPicPr preferRelativeResize="0"/>
          <p:nvPr/>
        </p:nvPicPr>
        <p:blipFill rotWithShape="1">
          <a:blip r:embed="rId4">
            <a:alphaModFix/>
          </a:blip>
          <a:srcRect b="0" l="0" r="0" t="0"/>
          <a:stretch/>
        </p:blipFill>
        <p:spPr>
          <a:xfrm>
            <a:off x="9361671" y="406371"/>
            <a:ext cx="497692" cy="497692"/>
          </a:xfrm>
          <a:prstGeom prst="rect">
            <a:avLst/>
          </a:prstGeom>
          <a:noFill/>
          <a:ln>
            <a:noFill/>
          </a:ln>
        </p:spPr>
      </p:pic>
      <p:pic>
        <p:nvPicPr>
          <p:cNvPr id="3531" name="Google Shape;3531;p91"/>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3532" name="Google Shape;3532;p91"/>
          <p:cNvPicPr preferRelativeResize="0"/>
          <p:nvPr/>
        </p:nvPicPr>
        <p:blipFill rotWithShape="1">
          <a:blip r:embed="rId6">
            <a:alphaModFix/>
          </a:blip>
          <a:srcRect b="0" l="0" r="0" t="0"/>
          <a:stretch/>
        </p:blipFill>
        <p:spPr>
          <a:xfrm>
            <a:off x="8241233" y="406371"/>
            <a:ext cx="497692" cy="497692"/>
          </a:xfrm>
          <a:prstGeom prst="rect">
            <a:avLst/>
          </a:prstGeom>
          <a:noFill/>
          <a:ln>
            <a:noFill/>
          </a:ln>
        </p:spPr>
      </p:pic>
      <p:pic>
        <p:nvPicPr>
          <p:cNvPr id="3533" name="Google Shape;3533;p91"/>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3534" name="Google Shape;3534;p91"/>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3535" name="Google Shape;3535;p91"/>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sp>
        <p:nvSpPr>
          <p:cNvPr id="3536" name="Google Shape;3536;p91"/>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37" name="Google Shape;3537;p91"/>
          <p:cNvPicPr preferRelativeResize="0"/>
          <p:nvPr/>
        </p:nvPicPr>
        <p:blipFill rotWithShape="1">
          <a:blip r:embed="rId10">
            <a:alphaModFix/>
          </a:blip>
          <a:srcRect b="3561" l="0" r="0" t="3562"/>
          <a:stretch/>
        </p:blipFill>
        <p:spPr>
          <a:xfrm>
            <a:off x="4204913" y="1227934"/>
            <a:ext cx="1617096" cy="1617845"/>
          </a:xfrm>
          <a:prstGeom prst="ellipse">
            <a:avLst/>
          </a:prstGeom>
          <a:noFill/>
          <a:ln>
            <a:noFill/>
          </a:ln>
        </p:spPr>
      </p:pic>
      <p:pic>
        <p:nvPicPr>
          <p:cNvPr descr="Une image contenant terrain, extérieur, plante, sableux&#10;&#10;Description générée automatiquement" id="3538" name="Google Shape;3538;p91"/>
          <p:cNvPicPr preferRelativeResize="0"/>
          <p:nvPr/>
        </p:nvPicPr>
        <p:blipFill rotWithShape="1">
          <a:blip r:embed="rId11">
            <a:alphaModFix/>
          </a:blip>
          <a:srcRect b="0" l="16719" r="16719" t="0"/>
          <a:stretch/>
        </p:blipFill>
        <p:spPr>
          <a:xfrm>
            <a:off x="2120244" y="2234020"/>
            <a:ext cx="1617096" cy="1617845"/>
          </a:xfrm>
          <a:prstGeom prst="ellipse">
            <a:avLst/>
          </a:prstGeom>
          <a:noFill/>
          <a:ln>
            <a:noFill/>
          </a:ln>
        </p:spPr>
      </p:pic>
      <p:pic>
        <p:nvPicPr>
          <p:cNvPr descr="Une image contenant intérieur, mur, périphérique, blanc&#10;&#10;Description générée automatiquement" id="3539" name="Google Shape;3539;p91"/>
          <p:cNvPicPr preferRelativeResize="0"/>
          <p:nvPr/>
        </p:nvPicPr>
        <p:blipFill rotWithShape="1">
          <a:blip r:embed="rId12">
            <a:alphaModFix/>
          </a:blip>
          <a:srcRect b="0" l="16952" r="16952" t="0"/>
          <a:stretch/>
        </p:blipFill>
        <p:spPr>
          <a:xfrm>
            <a:off x="6595346" y="1174899"/>
            <a:ext cx="1617096" cy="1617845"/>
          </a:xfrm>
          <a:prstGeom prst="ellipse">
            <a:avLst/>
          </a:prstGeom>
          <a:noFill/>
          <a:ln>
            <a:noFill/>
          </a:ln>
        </p:spPr>
      </p:pic>
      <p:pic>
        <p:nvPicPr>
          <p:cNvPr descr="Une image contenant herbe, extérieur, champ, nature&#10;&#10;Description générée automatiquement" id="3540" name="Google Shape;3540;p91"/>
          <p:cNvPicPr preferRelativeResize="0"/>
          <p:nvPr/>
        </p:nvPicPr>
        <p:blipFill rotWithShape="1">
          <a:blip r:embed="rId13">
            <a:alphaModFix/>
          </a:blip>
          <a:srcRect b="0" l="12500" r="12500" t="0"/>
          <a:stretch/>
        </p:blipFill>
        <p:spPr>
          <a:xfrm>
            <a:off x="1150875" y="4310371"/>
            <a:ext cx="1617096" cy="1617845"/>
          </a:xfrm>
          <a:prstGeom prst="ellipse">
            <a:avLst/>
          </a:prstGeom>
          <a:noFill/>
          <a:ln>
            <a:noFill/>
          </a:ln>
        </p:spPr>
      </p:pic>
      <p:pic>
        <p:nvPicPr>
          <p:cNvPr id="3541" name="Google Shape;3541;p91"/>
          <p:cNvPicPr preferRelativeResize="0"/>
          <p:nvPr/>
        </p:nvPicPr>
        <p:blipFill rotWithShape="1">
          <a:blip r:embed="rId14">
            <a:alphaModFix/>
          </a:blip>
          <a:srcRect b="0" l="16719" r="16719" t="0"/>
          <a:stretch/>
        </p:blipFill>
        <p:spPr>
          <a:xfrm>
            <a:off x="8738925" y="2234020"/>
            <a:ext cx="1617096" cy="1617845"/>
          </a:xfrm>
          <a:prstGeom prst="ellipse">
            <a:avLst/>
          </a:prstGeom>
          <a:noFill/>
          <a:ln>
            <a:noFill/>
          </a:ln>
        </p:spPr>
      </p:pic>
      <p:pic>
        <p:nvPicPr>
          <p:cNvPr descr="Une image contenant alimentation, dessert, carré, beurre&#10;&#10;Description générée automatiquement" id="3542" name="Google Shape;3542;p91"/>
          <p:cNvPicPr preferRelativeResize="0"/>
          <p:nvPr/>
        </p:nvPicPr>
        <p:blipFill rotWithShape="1">
          <a:blip r:embed="rId15">
            <a:alphaModFix/>
          </a:blip>
          <a:srcRect b="0" l="0" r="0" t="0"/>
          <a:stretch/>
        </p:blipFill>
        <p:spPr>
          <a:xfrm>
            <a:off x="7144708" y="5261809"/>
            <a:ext cx="2024588" cy="1470083"/>
          </a:xfrm>
          <a:prstGeom prst="rect">
            <a:avLst/>
          </a:prstGeom>
          <a:noFill/>
          <a:ln>
            <a:noFill/>
          </a:ln>
        </p:spPr>
      </p:pic>
      <p:pic>
        <p:nvPicPr>
          <p:cNvPr id="3543" name="Google Shape;3543;p91"/>
          <p:cNvPicPr preferRelativeResize="0"/>
          <p:nvPr/>
        </p:nvPicPr>
        <p:blipFill rotWithShape="1">
          <a:blip r:embed="rId16">
            <a:alphaModFix/>
          </a:blip>
          <a:srcRect b="0" l="0" r="0" t="0"/>
          <a:stretch/>
        </p:blipFill>
        <p:spPr>
          <a:xfrm>
            <a:off x="924242" y="4310371"/>
            <a:ext cx="649153" cy="458800"/>
          </a:xfrm>
          <a:prstGeom prst="rect">
            <a:avLst/>
          </a:prstGeom>
          <a:noFill/>
          <a:ln>
            <a:noFill/>
          </a:ln>
        </p:spPr>
      </p:pic>
      <p:sp>
        <p:nvSpPr>
          <p:cNvPr id="3544" name="Google Shape;3544;p91"/>
          <p:cNvSpPr/>
          <p:nvPr/>
        </p:nvSpPr>
        <p:spPr>
          <a:xfrm>
            <a:off x="4589200" y="5235836"/>
            <a:ext cx="54000" cy="5400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45" name="Google Shape;3545;p91"/>
          <p:cNvSpPr/>
          <p:nvPr/>
        </p:nvSpPr>
        <p:spPr>
          <a:xfrm>
            <a:off x="4480006" y="5301795"/>
            <a:ext cx="106020" cy="96382"/>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46" name="Google Shape;3546;p91"/>
          <p:cNvPicPr preferRelativeResize="0"/>
          <p:nvPr/>
        </p:nvPicPr>
        <p:blipFill rotWithShape="1">
          <a:blip r:embed="rId17">
            <a:alphaModFix/>
          </a:blip>
          <a:srcRect b="0" l="0" r="0" t="0"/>
          <a:stretch/>
        </p:blipFill>
        <p:spPr>
          <a:xfrm>
            <a:off x="3989790" y="5306808"/>
            <a:ext cx="648494" cy="458334"/>
          </a:xfrm>
          <a:prstGeom prst="rect">
            <a:avLst/>
          </a:prstGeom>
          <a:noFill/>
          <a:ln>
            <a:noFill/>
          </a:ln>
        </p:spPr>
      </p:pic>
      <p:pic>
        <p:nvPicPr>
          <p:cNvPr descr="Une image contenant texte, clipart&#10;&#10;Description générée automatiquement" id="3547" name="Google Shape;3547;p91"/>
          <p:cNvPicPr preferRelativeResize="0"/>
          <p:nvPr/>
        </p:nvPicPr>
        <p:blipFill rotWithShape="1">
          <a:blip r:embed="rId18">
            <a:alphaModFix/>
          </a:blip>
          <a:srcRect b="0" l="0" r="0" t="0"/>
          <a:stretch/>
        </p:blipFill>
        <p:spPr>
          <a:xfrm>
            <a:off x="4219390" y="2438304"/>
            <a:ext cx="648494" cy="458334"/>
          </a:xfrm>
          <a:prstGeom prst="rect">
            <a:avLst/>
          </a:prstGeom>
          <a:noFill/>
          <a:ln>
            <a:noFill/>
          </a:ln>
        </p:spPr>
      </p:pic>
      <p:pic>
        <p:nvPicPr>
          <p:cNvPr id="3548" name="Google Shape;3548;p91"/>
          <p:cNvPicPr preferRelativeResize="0"/>
          <p:nvPr/>
        </p:nvPicPr>
        <p:blipFill rotWithShape="1">
          <a:blip r:embed="rId16">
            <a:alphaModFix/>
          </a:blip>
          <a:srcRect b="0" l="0" r="0" t="0"/>
          <a:stretch/>
        </p:blipFill>
        <p:spPr>
          <a:xfrm>
            <a:off x="1959423" y="2222847"/>
            <a:ext cx="649153" cy="458800"/>
          </a:xfrm>
          <a:prstGeom prst="rect">
            <a:avLst/>
          </a:prstGeom>
          <a:noFill/>
          <a:ln>
            <a:noFill/>
          </a:ln>
        </p:spPr>
      </p:pic>
      <p:pic>
        <p:nvPicPr>
          <p:cNvPr id="3549" name="Google Shape;3549;p91"/>
          <p:cNvPicPr preferRelativeResize="0"/>
          <p:nvPr/>
        </p:nvPicPr>
        <p:blipFill rotWithShape="1">
          <a:blip r:embed="rId16">
            <a:alphaModFix/>
          </a:blip>
          <a:srcRect b="0" l="0" r="0" t="0"/>
          <a:stretch/>
        </p:blipFill>
        <p:spPr>
          <a:xfrm>
            <a:off x="5172856" y="1151069"/>
            <a:ext cx="649153" cy="458800"/>
          </a:xfrm>
          <a:prstGeom prst="rect">
            <a:avLst/>
          </a:prstGeom>
          <a:noFill/>
          <a:ln>
            <a:noFill/>
          </a:ln>
        </p:spPr>
      </p:pic>
      <p:pic>
        <p:nvPicPr>
          <p:cNvPr id="3550" name="Google Shape;3550;p91"/>
          <p:cNvPicPr preferRelativeResize="0"/>
          <p:nvPr/>
        </p:nvPicPr>
        <p:blipFill rotWithShape="1">
          <a:blip r:embed="rId16">
            <a:alphaModFix/>
          </a:blip>
          <a:srcRect b="0" l="0" r="0" t="0"/>
          <a:stretch/>
        </p:blipFill>
        <p:spPr>
          <a:xfrm>
            <a:off x="7696446" y="1110241"/>
            <a:ext cx="649153" cy="458800"/>
          </a:xfrm>
          <a:prstGeom prst="rect">
            <a:avLst/>
          </a:prstGeom>
          <a:noFill/>
          <a:ln>
            <a:noFill/>
          </a:ln>
        </p:spPr>
      </p:pic>
      <p:pic>
        <p:nvPicPr>
          <p:cNvPr id="3551" name="Google Shape;3551;p91"/>
          <p:cNvPicPr preferRelativeResize="0"/>
          <p:nvPr/>
        </p:nvPicPr>
        <p:blipFill rotWithShape="1">
          <a:blip r:embed="rId16">
            <a:alphaModFix/>
          </a:blip>
          <a:srcRect b="0" l="0" r="0" t="0"/>
          <a:stretch/>
        </p:blipFill>
        <p:spPr>
          <a:xfrm>
            <a:off x="9770430" y="2234020"/>
            <a:ext cx="649153" cy="458800"/>
          </a:xfrm>
          <a:prstGeom prst="rect">
            <a:avLst/>
          </a:prstGeom>
          <a:noFill/>
          <a:ln>
            <a:noFill/>
          </a:ln>
        </p:spPr>
      </p:pic>
      <p:pic>
        <p:nvPicPr>
          <p:cNvPr descr="Une image contenant texte, mur, intérieur&#10;&#10;Description générée automatiquement" id="3552" name="Google Shape;3552;p91"/>
          <p:cNvPicPr preferRelativeResize="0"/>
          <p:nvPr/>
        </p:nvPicPr>
        <p:blipFill rotWithShape="1">
          <a:blip r:embed="rId19">
            <a:alphaModFix/>
          </a:blip>
          <a:srcRect b="0" l="16719" r="16719" t="0"/>
          <a:stretch/>
        </p:blipFill>
        <p:spPr>
          <a:xfrm>
            <a:off x="9881023" y="4311816"/>
            <a:ext cx="1615652" cy="1616400"/>
          </a:xfrm>
          <a:prstGeom prst="ellipse">
            <a:avLst/>
          </a:prstGeom>
          <a:noFill/>
          <a:ln>
            <a:noFill/>
          </a:ln>
        </p:spPr>
      </p:pic>
      <p:pic>
        <p:nvPicPr>
          <p:cNvPr id="3553" name="Google Shape;3553;p91"/>
          <p:cNvPicPr preferRelativeResize="0"/>
          <p:nvPr/>
        </p:nvPicPr>
        <p:blipFill rotWithShape="1">
          <a:blip r:embed="rId16">
            <a:alphaModFix/>
          </a:blip>
          <a:srcRect b="0" l="0" r="0" t="0"/>
          <a:stretch/>
        </p:blipFill>
        <p:spPr>
          <a:xfrm>
            <a:off x="10890870" y="4181531"/>
            <a:ext cx="649153" cy="458800"/>
          </a:xfrm>
          <a:prstGeom prst="rect">
            <a:avLst/>
          </a:prstGeom>
          <a:noFill/>
          <a:ln>
            <a:noFill/>
          </a:ln>
        </p:spPr>
      </p:pic>
      <p:sp>
        <p:nvSpPr>
          <p:cNvPr id="3554" name="Google Shape;3554;p91"/>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0"/>
                                        </p:tgtEl>
                                        <p:attrNameLst>
                                          <p:attrName>style.visibility</p:attrName>
                                        </p:attrNameLst>
                                      </p:cBhvr>
                                      <p:to>
                                        <p:strVal val="visible"/>
                                      </p:to>
                                    </p:set>
                                    <p:animEffect filter="fade" transition="in">
                                      <p:cBhvr>
                                        <p:cTn dur="500"/>
                                        <p:tgtEl>
                                          <p:spTgt spid="35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43"/>
                                        </p:tgtEl>
                                        <p:attrNameLst>
                                          <p:attrName>style.visibility</p:attrName>
                                        </p:attrNameLst>
                                      </p:cBhvr>
                                      <p:to>
                                        <p:strVal val="visible"/>
                                      </p:to>
                                    </p:set>
                                    <p:animEffect filter="fade" transition="in">
                                      <p:cBhvr>
                                        <p:cTn dur="500"/>
                                        <p:tgtEl>
                                          <p:spTgt spid="3543"/>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3538"/>
                                        </p:tgtEl>
                                        <p:attrNameLst>
                                          <p:attrName>style.visibility</p:attrName>
                                        </p:attrNameLst>
                                      </p:cBhvr>
                                      <p:to>
                                        <p:strVal val="visible"/>
                                      </p:to>
                                    </p:set>
                                    <p:animEffect filter="fade" transition="in">
                                      <p:cBhvr>
                                        <p:cTn dur="500"/>
                                        <p:tgtEl>
                                          <p:spTgt spid="353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48"/>
                                        </p:tgtEl>
                                        <p:attrNameLst>
                                          <p:attrName>style.visibility</p:attrName>
                                        </p:attrNameLst>
                                      </p:cBhvr>
                                      <p:to>
                                        <p:strVal val="visible"/>
                                      </p:to>
                                    </p:set>
                                    <p:animEffect filter="fade" transition="in">
                                      <p:cBhvr>
                                        <p:cTn dur="500"/>
                                        <p:tgtEl>
                                          <p:spTgt spid="3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7"/>
                                        </p:tgtEl>
                                        <p:attrNameLst>
                                          <p:attrName>style.visibility</p:attrName>
                                        </p:attrNameLst>
                                      </p:cBhvr>
                                      <p:to>
                                        <p:strVal val="visible"/>
                                      </p:to>
                                    </p:set>
                                    <p:animEffect filter="fade" transition="in">
                                      <p:cBhvr>
                                        <p:cTn dur="500"/>
                                        <p:tgtEl>
                                          <p:spTgt spid="3537"/>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549"/>
                                        </p:tgtEl>
                                        <p:attrNameLst>
                                          <p:attrName>style.visibility</p:attrName>
                                        </p:attrNameLst>
                                      </p:cBhvr>
                                      <p:to>
                                        <p:strVal val="visible"/>
                                      </p:to>
                                    </p:set>
                                    <p:animEffect filter="fade" transition="in">
                                      <p:cBhvr>
                                        <p:cTn dur="500"/>
                                        <p:tgtEl>
                                          <p:spTgt spid="35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547"/>
                                        </p:tgtEl>
                                        <p:attrNameLst>
                                          <p:attrName>style.visibility</p:attrName>
                                        </p:attrNameLst>
                                      </p:cBhvr>
                                      <p:to>
                                        <p:strVal val="visible"/>
                                      </p:to>
                                    </p:set>
                                    <p:animEffect filter="fade" transition="in">
                                      <p:cBhvr>
                                        <p:cTn dur="500"/>
                                        <p:tgtEl>
                                          <p:spTgt spid="3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9"/>
                                        </p:tgtEl>
                                        <p:attrNameLst>
                                          <p:attrName>style.visibility</p:attrName>
                                        </p:attrNameLst>
                                      </p:cBhvr>
                                      <p:to>
                                        <p:strVal val="visible"/>
                                      </p:to>
                                    </p:set>
                                    <p:animEffect filter="fade" transition="in">
                                      <p:cBhvr>
                                        <p:cTn dur="500"/>
                                        <p:tgtEl>
                                          <p:spTgt spid="353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50"/>
                                        </p:tgtEl>
                                        <p:attrNameLst>
                                          <p:attrName>style.visibility</p:attrName>
                                        </p:attrNameLst>
                                      </p:cBhvr>
                                      <p:to>
                                        <p:strVal val="visible"/>
                                      </p:to>
                                    </p:set>
                                    <p:animEffect filter="fade" transition="in">
                                      <p:cBhvr>
                                        <p:cTn dur="500"/>
                                        <p:tgtEl>
                                          <p:spTgt spid="3550"/>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3541"/>
                                        </p:tgtEl>
                                        <p:attrNameLst>
                                          <p:attrName>style.visibility</p:attrName>
                                        </p:attrNameLst>
                                      </p:cBhvr>
                                      <p:to>
                                        <p:strVal val="visible"/>
                                      </p:to>
                                    </p:set>
                                    <p:animEffect filter="fade" transition="in">
                                      <p:cBhvr>
                                        <p:cTn dur="500"/>
                                        <p:tgtEl>
                                          <p:spTgt spid="354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551"/>
                                        </p:tgtEl>
                                        <p:attrNameLst>
                                          <p:attrName>style.visibility</p:attrName>
                                        </p:attrNameLst>
                                      </p:cBhvr>
                                      <p:to>
                                        <p:strVal val="visible"/>
                                      </p:to>
                                    </p:set>
                                    <p:animEffect filter="fade" transition="in">
                                      <p:cBhvr>
                                        <p:cTn dur="500"/>
                                        <p:tgtEl>
                                          <p:spTgt spid="3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2"/>
                                        </p:tgtEl>
                                        <p:attrNameLst>
                                          <p:attrName>style.visibility</p:attrName>
                                        </p:attrNameLst>
                                      </p:cBhvr>
                                      <p:to>
                                        <p:strVal val="visible"/>
                                      </p:to>
                                    </p:set>
                                    <p:animEffect filter="fade" transition="in">
                                      <p:cBhvr>
                                        <p:cTn dur="500"/>
                                        <p:tgtEl>
                                          <p:spTgt spid="35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53"/>
                                        </p:tgtEl>
                                        <p:attrNameLst>
                                          <p:attrName>style.visibility</p:attrName>
                                        </p:attrNameLst>
                                      </p:cBhvr>
                                      <p:to>
                                        <p:strVal val="visible"/>
                                      </p:to>
                                    </p:set>
                                    <p:animEffect filter="fade" transition="in">
                                      <p:cBhvr>
                                        <p:cTn dur="500"/>
                                        <p:tgtEl>
                                          <p:spTgt spid="3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2"/>
                                        </p:tgtEl>
                                        <p:attrNameLst>
                                          <p:attrName>style.visibility</p:attrName>
                                        </p:attrNameLst>
                                      </p:cBhvr>
                                      <p:to>
                                        <p:strVal val="visible"/>
                                      </p:to>
                                    </p:set>
                                    <p:animEffect filter="fade" transition="in">
                                      <p:cBhvr>
                                        <p:cTn dur="500"/>
                                        <p:tgtEl>
                                          <p:spTgt spid="3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59" name="Shape 3559"/>
        <p:cNvGrpSpPr/>
        <p:nvPr/>
      </p:nvGrpSpPr>
      <p:grpSpPr>
        <a:xfrm>
          <a:off x="0" y="0"/>
          <a:ext cx="0" cy="0"/>
          <a:chOff x="0" y="0"/>
          <a:chExt cx="0" cy="0"/>
        </a:xfrm>
      </p:grpSpPr>
      <p:sp>
        <p:nvSpPr>
          <p:cNvPr id="3560" name="Google Shape;3560;p9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561" name="Google Shape;3561;p92"/>
          <p:cNvSpPr txBox="1"/>
          <p:nvPr>
            <p:ph idx="1" type="body"/>
          </p:nvPr>
        </p:nvSpPr>
        <p:spPr>
          <a:xfrm>
            <a:off x="695325" y="360651"/>
            <a:ext cx="10801350" cy="458334"/>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accent4"/>
              </a:buClr>
              <a:buSzPts val="4000"/>
              <a:buNone/>
            </a:pPr>
            <a:r>
              <a:rPr lang="fr-FR" sz="4000">
                <a:solidFill>
                  <a:schemeClr val="accent4"/>
                </a:solidFill>
              </a:rPr>
              <a:t>Merci !</a:t>
            </a:r>
            <a:endParaRPr/>
          </a:p>
        </p:txBody>
      </p:sp>
      <p:pic>
        <p:nvPicPr>
          <p:cNvPr id="3562" name="Google Shape;3562;p92"/>
          <p:cNvPicPr preferRelativeResize="0"/>
          <p:nvPr/>
        </p:nvPicPr>
        <p:blipFill rotWithShape="1">
          <a:blip r:embed="rId3">
            <a:alphaModFix/>
          </a:blip>
          <a:srcRect b="0" l="0" r="0" t="0"/>
          <a:stretch/>
        </p:blipFill>
        <p:spPr>
          <a:xfrm>
            <a:off x="4343037" y="1248346"/>
            <a:ext cx="3706776" cy="3917933"/>
          </a:xfrm>
          <a:prstGeom prst="rect">
            <a:avLst/>
          </a:prstGeom>
          <a:noFill/>
          <a:ln>
            <a:noFill/>
          </a:ln>
        </p:spPr>
      </p:pic>
      <p:grpSp>
        <p:nvGrpSpPr>
          <p:cNvPr id="3563" name="Google Shape;3563;p92"/>
          <p:cNvGrpSpPr/>
          <p:nvPr/>
        </p:nvGrpSpPr>
        <p:grpSpPr>
          <a:xfrm>
            <a:off x="953195" y="2480440"/>
            <a:ext cx="2652719" cy="2652719"/>
            <a:chOff x="8316881" y="2226310"/>
            <a:chExt cx="2398776" cy="2398776"/>
          </a:xfrm>
        </p:grpSpPr>
        <p:pic>
          <p:nvPicPr>
            <p:cNvPr id="3564" name="Google Shape;3564;p92"/>
            <p:cNvPicPr preferRelativeResize="0"/>
            <p:nvPr/>
          </p:nvPicPr>
          <p:blipFill rotWithShape="1">
            <a:blip r:embed="rId4">
              <a:alphaModFix/>
            </a:blip>
            <a:srcRect b="0" l="0" r="0" t="0"/>
            <a:stretch/>
          </p:blipFill>
          <p:spPr>
            <a:xfrm>
              <a:off x="8316881" y="2226310"/>
              <a:ext cx="2398776" cy="2398776"/>
            </a:xfrm>
            <a:prstGeom prst="rect">
              <a:avLst/>
            </a:prstGeom>
            <a:noFill/>
            <a:ln>
              <a:noFill/>
            </a:ln>
          </p:spPr>
        </p:pic>
        <p:sp>
          <p:nvSpPr>
            <p:cNvPr id="3565" name="Google Shape;3565;p92"/>
            <p:cNvSpPr/>
            <p:nvPr/>
          </p:nvSpPr>
          <p:spPr>
            <a:xfrm>
              <a:off x="9140190" y="3232333"/>
              <a:ext cx="784860" cy="37954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66" name="Google Shape;3566;p92"/>
            <p:cNvPicPr preferRelativeResize="0"/>
            <p:nvPr/>
          </p:nvPicPr>
          <p:blipFill rotWithShape="1">
            <a:blip r:embed="rId5">
              <a:alphaModFix/>
            </a:blip>
            <a:srcRect b="0" l="0" r="0" t="0"/>
            <a:stretch/>
          </p:blipFill>
          <p:spPr>
            <a:xfrm>
              <a:off x="9218615" y="3232333"/>
              <a:ext cx="660716" cy="333389"/>
            </a:xfrm>
            <a:prstGeom prst="rect">
              <a:avLst/>
            </a:prstGeom>
            <a:noFill/>
            <a:ln>
              <a:noFill/>
            </a:ln>
          </p:spPr>
        </p:pic>
      </p:grpSp>
      <p:sp>
        <p:nvSpPr>
          <p:cNvPr id="3567" name="Google Shape;3567;p9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pic>
        <p:nvPicPr>
          <p:cNvPr id="3568" name="Google Shape;3568;p92"/>
          <p:cNvPicPr preferRelativeResize="0"/>
          <p:nvPr/>
        </p:nvPicPr>
        <p:blipFill rotWithShape="1">
          <a:blip r:embed="rId6">
            <a:alphaModFix/>
          </a:blip>
          <a:srcRect b="0" l="0" r="0" t="0"/>
          <a:stretch/>
        </p:blipFill>
        <p:spPr>
          <a:xfrm>
            <a:off x="8811663" y="2593229"/>
            <a:ext cx="2427142" cy="2427142"/>
          </a:xfrm>
          <a:prstGeom prst="rect">
            <a:avLst/>
          </a:prstGeom>
          <a:noFill/>
          <a:ln>
            <a:noFill/>
          </a:ln>
        </p:spPr>
      </p:pic>
      <p:sp>
        <p:nvSpPr>
          <p:cNvPr id="3569" name="Google Shape;3569;p92"/>
          <p:cNvSpPr txBox="1"/>
          <p:nvPr/>
        </p:nvSpPr>
        <p:spPr>
          <a:xfrm>
            <a:off x="7889672" y="5359909"/>
            <a:ext cx="4306981"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fr-FR" sz="1400" u="sng" cap="none" strike="noStrike">
                <a:solidFill>
                  <a:schemeClr val="lt2"/>
                </a:solidFill>
                <a:latin typeface="Arial"/>
                <a:ea typeface="Arial"/>
                <a:cs typeface="Arial"/>
                <a:sym typeface="Arial"/>
              </a:rPr>
              <a:t>https://theshiftproject.org/en/equipe/#benevoles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
        <p:nvSpPr>
          <p:cNvPr id="3570" name="Google Shape;3570;p92"/>
          <p:cNvSpPr txBox="1"/>
          <p:nvPr/>
        </p:nvSpPr>
        <p:spPr>
          <a:xfrm>
            <a:off x="309270" y="1288536"/>
            <a:ext cx="3929920" cy="95410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lt2"/>
              </a:buClr>
              <a:buSzPts val="2800"/>
              <a:buFont typeface="Arial"/>
              <a:buNone/>
            </a:pPr>
            <a:r>
              <a:rPr b="1" i="0" lang="fr-FR" sz="2800" u="none" cap="none" strike="noStrike">
                <a:solidFill>
                  <a:schemeClr val="lt2"/>
                </a:solidFill>
                <a:latin typeface="Arial"/>
                <a:ea typeface="Arial"/>
                <a:cs typeface="Arial"/>
                <a:sym typeface="Arial"/>
              </a:rPr>
              <a:t>Donnez votre opinion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2800"/>
              <a:buFont typeface="Arial"/>
              <a:buNone/>
            </a:pPr>
            <a:r>
              <a:rPr b="1" i="0" lang="fr-FR" sz="2800" u="none" cap="none" strike="noStrike">
                <a:solidFill>
                  <a:schemeClr val="lt2"/>
                </a:solidFill>
                <a:latin typeface="Arial"/>
                <a:ea typeface="Arial"/>
                <a:cs typeface="Arial"/>
                <a:sym typeface="Arial"/>
              </a:rPr>
              <a:t>sur nos conférences : </a:t>
            </a:r>
            <a:endParaRPr b="1" i="0" sz="2800" u="none" cap="none" strike="noStrike">
              <a:solidFill>
                <a:schemeClr val="lt2"/>
              </a:solidFill>
              <a:latin typeface="Arial"/>
              <a:ea typeface="Arial"/>
              <a:cs typeface="Arial"/>
              <a:sym typeface="Arial"/>
            </a:endParaRPr>
          </a:p>
        </p:txBody>
      </p:sp>
      <p:sp>
        <p:nvSpPr>
          <p:cNvPr id="3571" name="Google Shape;3571;p92"/>
          <p:cNvSpPr txBox="1"/>
          <p:nvPr/>
        </p:nvSpPr>
        <p:spPr>
          <a:xfrm>
            <a:off x="83759" y="5249630"/>
            <a:ext cx="4380941" cy="52322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2"/>
              </a:buClr>
              <a:buSzPts val="2800"/>
              <a:buFont typeface="Arial"/>
              <a:buNone/>
            </a:pPr>
            <a:r>
              <a:rPr b="1" i="0" lang="fr-FR" sz="2800" u="none" cap="none" strike="noStrike">
                <a:solidFill>
                  <a:schemeClr val="lt2"/>
                </a:solidFill>
                <a:latin typeface="Arial"/>
                <a:ea typeface="Arial"/>
                <a:cs typeface="Arial"/>
                <a:sym typeface="Arial"/>
              </a:rPr>
              <a:t>Votre avis est important !</a:t>
            </a:r>
            <a:endParaRPr b="1" i="0" sz="2800" u="none" cap="none" strike="noStrike">
              <a:solidFill>
                <a:schemeClr val="lt2"/>
              </a:solidFill>
              <a:latin typeface="Arial"/>
              <a:ea typeface="Arial"/>
              <a:cs typeface="Arial"/>
              <a:sym typeface="Arial"/>
            </a:endParaRPr>
          </a:p>
        </p:txBody>
      </p:sp>
      <p:sp>
        <p:nvSpPr>
          <p:cNvPr id="3572" name="Google Shape;3572;p92"/>
          <p:cNvSpPr txBox="1"/>
          <p:nvPr/>
        </p:nvSpPr>
        <p:spPr>
          <a:xfrm>
            <a:off x="8329873" y="1299585"/>
            <a:ext cx="3426577" cy="954107"/>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lt2"/>
              </a:buClr>
              <a:buSzPts val="2800"/>
              <a:buFont typeface="Arial"/>
              <a:buNone/>
            </a:pPr>
            <a:r>
              <a:rPr b="1" i="0" lang="fr-FR" sz="2800" u="none" cap="none" strike="noStrike">
                <a:solidFill>
                  <a:schemeClr val="lt2"/>
                </a:solidFill>
                <a:latin typeface="Arial"/>
                <a:ea typeface="Arial"/>
                <a:cs typeface="Arial"/>
                <a:sym typeface="Arial"/>
              </a:rPr>
              <a:t>Pour en savoir plus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2"/>
              </a:buClr>
              <a:buSzPts val="2800"/>
              <a:buFont typeface="Arial"/>
              <a:buNone/>
            </a:pPr>
            <a:r>
              <a:rPr b="1" i="0" lang="fr-FR" sz="2800" u="none" cap="none" strike="noStrike">
                <a:solidFill>
                  <a:schemeClr val="lt2"/>
                </a:solidFill>
                <a:latin typeface="Arial"/>
                <a:ea typeface="Arial"/>
                <a:cs typeface="Arial"/>
                <a:sym typeface="Arial"/>
              </a:rPr>
              <a:t>et nous rejoindre :</a:t>
            </a:r>
            <a:endParaRPr b="1" i="0" sz="2800" u="none" cap="none" strike="noStrike">
              <a:solidFill>
                <a:schemeClr val="l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61">
                                            <p:txEl>
                                              <p:pRg end="0" st="0"/>
                                            </p:txEl>
                                          </p:spTgt>
                                        </p:tgtEl>
                                        <p:attrNameLst>
                                          <p:attrName>style.visibility</p:attrName>
                                        </p:attrNameLst>
                                      </p:cBhvr>
                                      <p:to>
                                        <p:strVal val="visible"/>
                                      </p:to>
                                    </p:set>
                                    <p:animEffect filter="fade" transition="in">
                                      <p:cBhvr>
                                        <p:cTn dur="500"/>
                                        <p:tgtEl>
                                          <p:spTgt spid="35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2"/>
                                        </p:tgtEl>
                                        <p:attrNameLst>
                                          <p:attrName>style.visibility</p:attrName>
                                        </p:attrNameLst>
                                      </p:cBhvr>
                                      <p:to>
                                        <p:strVal val="visible"/>
                                      </p:to>
                                    </p:set>
                                    <p:animEffect filter="fade" transition="in">
                                      <p:cBhvr>
                                        <p:cTn dur="500"/>
                                        <p:tgtEl>
                                          <p:spTgt spid="3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569"/>
                                        </p:tgtEl>
                                        <p:attrNameLst>
                                          <p:attrName>style.visibility</p:attrName>
                                        </p:attrNameLst>
                                      </p:cBhvr>
                                      <p:to>
                                        <p:strVal val="visible"/>
                                      </p:to>
                                    </p:set>
                                    <p:animEffect filter="fade" transition="in">
                                      <p:cBhvr>
                                        <p:cTn dur="500"/>
                                        <p:tgtEl>
                                          <p:spTgt spid="3569"/>
                                        </p:tgtEl>
                                      </p:cBhvr>
                                    </p:animEffect>
                                  </p:childTnLst>
                                </p:cTn>
                              </p:par>
                              <p:par>
                                <p:cTn fill="hold" nodeType="withEffect" presetClass="entr" presetID="10" presetSubtype="0">
                                  <p:stCondLst>
                                    <p:cond delay="0"/>
                                  </p:stCondLst>
                                  <p:childTnLst>
                                    <p:set>
                                      <p:cBhvr>
                                        <p:cTn dur="1" fill="hold">
                                          <p:stCondLst>
                                            <p:cond delay="0"/>
                                          </p:stCondLst>
                                        </p:cTn>
                                        <p:tgtEl>
                                          <p:spTgt spid="3572"/>
                                        </p:tgtEl>
                                        <p:attrNameLst>
                                          <p:attrName>style.visibility</p:attrName>
                                        </p:attrNameLst>
                                      </p:cBhvr>
                                      <p:to>
                                        <p:strVal val="visible"/>
                                      </p:to>
                                    </p:set>
                                    <p:animEffect filter="fade" transition="in">
                                      <p:cBhvr>
                                        <p:cTn dur="500"/>
                                        <p:tgtEl>
                                          <p:spTgt spid="3572"/>
                                        </p:tgtEl>
                                      </p:cBhvr>
                                    </p:animEffect>
                                  </p:childTnLst>
                                </p:cTn>
                              </p:par>
                              <p:par>
                                <p:cTn fill="hold" nodeType="withEffect" presetClass="entr" presetID="10" presetSubtype="0">
                                  <p:stCondLst>
                                    <p:cond delay="0"/>
                                  </p:stCondLst>
                                  <p:childTnLst>
                                    <p:set>
                                      <p:cBhvr>
                                        <p:cTn dur="1" fill="hold">
                                          <p:stCondLst>
                                            <p:cond delay="0"/>
                                          </p:stCondLst>
                                        </p:cTn>
                                        <p:tgtEl>
                                          <p:spTgt spid="3570"/>
                                        </p:tgtEl>
                                        <p:attrNameLst>
                                          <p:attrName>style.visibility</p:attrName>
                                        </p:attrNameLst>
                                      </p:cBhvr>
                                      <p:to>
                                        <p:strVal val="visible"/>
                                      </p:to>
                                    </p:set>
                                    <p:animEffect filter="fade" transition="in">
                                      <p:cBhvr>
                                        <p:cTn dur="500"/>
                                        <p:tgtEl>
                                          <p:spTgt spid="3570"/>
                                        </p:tgtEl>
                                      </p:cBhvr>
                                    </p:animEffect>
                                  </p:childTnLst>
                                </p:cTn>
                              </p:par>
                              <p:par>
                                <p:cTn fill="hold" nodeType="withEffect" presetClass="entr" presetID="10" presetSubtype="0">
                                  <p:stCondLst>
                                    <p:cond delay="0"/>
                                  </p:stCondLst>
                                  <p:childTnLst>
                                    <p:set>
                                      <p:cBhvr>
                                        <p:cTn dur="1" fill="hold">
                                          <p:stCondLst>
                                            <p:cond delay="0"/>
                                          </p:stCondLst>
                                        </p:cTn>
                                        <p:tgtEl>
                                          <p:spTgt spid="3571"/>
                                        </p:tgtEl>
                                        <p:attrNameLst>
                                          <p:attrName>style.visibility</p:attrName>
                                        </p:attrNameLst>
                                      </p:cBhvr>
                                      <p:to>
                                        <p:strVal val="visible"/>
                                      </p:to>
                                    </p:set>
                                    <p:animEffect filter="fade" transition="in">
                                      <p:cBhvr>
                                        <p:cTn dur="500"/>
                                        <p:tgtEl>
                                          <p:spTgt spid="3571"/>
                                        </p:tgtEl>
                                      </p:cBhvr>
                                    </p:animEffect>
                                  </p:childTnLst>
                                </p:cTn>
                              </p:par>
                              <p:par>
                                <p:cTn fill="hold" nodeType="withEffect" presetClass="entr" presetID="10" presetSubtype="0">
                                  <p:stCondLst>
                                    <p:cond delay="0"/>
                                  </p:stCondLst>
                                  <p:childTnLst>
                                    <p:set>
                                      <p:cBhvr>
                                        <p:cTn dur="1" fill="hold">
                                          <p:stCondLst>
                                            <p:cond delay="0"/>
                                          </p:stCondLst>
                                        </p:cTn>
                                        <p:tgtEl>
                                          <p:spTgt spid="3568"/>
                                        </p:tgtEl>
                                        <p:attrNameLst>
                                          <p:attrName>style.visibility</p:attrName>
                                        </p:attrNameLst>
                                      </p:cBhvr>
                                      <p:to>
                                        <p:strVal val="visible"/>
                                      </p:to>
                                    </p:set>
                                    <p:animEffect filter="fade" transition="in">
                                      <p:cBhvr>
                                        <p:cTn dur="500"/>
                                        <p:tgtEl>
                                          <p:spTgt spid="3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77" name="Shape 3577"/>
        <p:cNvGrpSpPr/>
        <p:nvPr/>
      </p:nvGrpSpPr>
      <p:grpSpPr>
        <a:xfrm>
          <a:off x="0" y="0"/>
          <a:ext cx="0" cy="0"/>
          <a:chOff x="0" y="0"/>
          <a:chExt cx="0" cy="0"/>
        </a:xfrm>
      </p:grpSpPr>
      <p:sp>
        <p:nvSpPr>
          <p:cNvPr id="3578" name="Google Shape;3578;p93"/>
          <p:cNvSpPr txBox="1"/>
          <p:nvPr>
            <p:ph idx="1" type="body"/>
          </p:nvPr>
        </p:nvSpPr>
        <p:spPr>
          <a:xfrm>
            <a:off x="695325" y="2725738"/>
            <a:ext cx="3960813" cy="3403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None/>
            </a:pPr>
            <a:r>
              <a:rPr lang="fr-FR"/>
              <a:t>Diapos hors conférence</a:t>
            </a:r>
            <a:endParaRPr/>
          </a:p>
          <a:p>
            <a:pPr indent="0" lvl="1" marL="0" rtl="0" algn="l">
              <a:lnSpc>
                <a:spcPct val="90000"/>
              </a:lnSpc>
              <a:spcBef>
                <a:spcPts val="0"/>
              </a:spcBef>
              <a:spcAft>
                <a:spcPts val="0"/>
              </a:spcAft>
              <a:buClr>
                <a:schemeClr val="accent1"/>
              </a:buClr>
              <a:buSzPts val="1800"/>
              <a:buNone/>
            </a:pPr>
            <a:r>
              <a:rPr lang="fr-FR"/>
              <a:t>A maîtriser pour le jour J…</a:t>
            </a:r>
            <a:endParaRPr/>
          </a:p>
          <a:p>
            <a:pPr indent="0" lvl="2" marL="0" rtl="0" algn="l">
              <a:lnSpc>
                <a:spcPct val="100000"/>
              </a:lnSpc>
              <a:spcBef>
                <a:spcPts val="600"/>
              </a:spcBef>
              <a:spcAft>
                <a:spcPts val="0"/>
              </a:spcAft>
              <a:buClr>
                <a:schemeClr val="lt1"/>
              </a:buClr>
              <a:buSzPts val="1200"/>
              <a:buNone/>
            </a:pPr>
            <a:r>
              <a:t/>
            </a:r>
            <a:endParaRPr/>
          </a:p>
        </p:txBody>
      </p:sp>
      <p:pic>
        <p:nvPicPr>
          <p:cNvPr descr="Une image contenant nature&#10;&#10;Description générée automatiquement" id="3579" name="Google Shape;3579;p93"/>
          <p:cNvPicPr preferRelativeResize="0"/>
          <p:nvPr/>
        </p:nvPicPr>
        <p:blipFill rotWithShape="1">
          <a:blip r:embed="rId3">
            <a:alphaModFix/>
          </a:blip>
          <a:srcRect b="22570" l="-1" r="805" t="0"/>
          <a:stretch/>
        </p:blipFill>
        <p:spPr>
          <a:xfrm>
            <a:off x="5360526" y="5939"/>
            <a:ext cx="6831473" cy="6858000"/>
          </a:xfrm>
          <a:prstGeom prst="rect">
            <a:avLst/>
          </a:prstGeom>
          <a:noFill/>
          <a:ln>
            <a:noFill/>
          </a:ln>
        </p:spPr>
      </p:pic>
      <p:pic>
        <p:nvPicPr>
          <p:cNvPr descr="Une image contenant extérieur&#10;&#10;Description générée automatiquement" id="3580" name="Google Shape;3580;p93"/>
          <p:cNvPicPr preferRelativeResize="0"/>
          <p:nvPr/>
        </p:nvPicPr>
        <p:blipFill rotWithShape="1">
          <a:blip r:embed="rId4">
            <a:alphaModFix/>
          </a:blip>
          <a:srcRect b="0" l="0" r="33590" t="0"/>
          <a:stretch/>
        </p:blipFill>
        <p:spPr>
          <a:xfrm>
            <a:off x="5360526" y="5939"/>
            <a:ext cx="6831474"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4" name="Shape 3584"/>
        <p:cNvGrpSpPr/>
        <p:nvPr/>
      </p:nvGrpSpPr>
      <p:grpSpPr>
        <a:xfrm>
          <a:off x="0" y="0"/>
          <a:ext cx="0" cy="0"/>
          <a:chOff x="0" y="0"/>
          <a:chExt cx="0" cy="0"/>
        </a:xfrm>
      </p:grpSpPr>
      <p:sp>
        <p:nvSpPr>
          <p:cNvPr id="3585" name="Google Shape;3585;p9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586" name="Google Shape;3586;p9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587" name="Google Shape;3587;p94"/>
          <p:cNvSpPr txBox="1"/>
          <p:nvPr>
            <p:ph idx="1" type="body"/>
          </p:nvPr>
        </p:nvSpPr>
        <p:spPr>
          <a:xfrm>
            <a:off x="695325" y="406370"/>
            <a:ext cx="9046368" cy="69815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Planches hors conférence : </a:t>
            </a:r>
            <a:r>
              <a:rPr lang="fr-FR"/>
              <a:t>Sommaire </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3588" name="Google Shape;3588;p94"/>
          <p:cNvSpPr txBox="1"/>
          <p:nvPr/>
        </p:nvSpPr>
        <p:spPr>
          <a:xfrm>
            <a:off x="695326" y="1472823"/>
            <a:ext cx="10801349" cy="3131075"/>
          </a:xfrm>
          <a:prstGeom prst="rect">
            <a:avLst/>
          </a:prstGeom>
          <a:noFill/>
          <a:ln>
            <a:noFill/>
          </a:ln>
        </p:spPr>
        <p:txBody>
          <a:bodyPr anchorCtr="0" anchor="t" bIns="45700" lIns="91425" spcFirstLastPara="1" rIns="91425" wrap="square" tIns="45700">
            <a:normAutofit fontScale="85000" lnSpcReduction="20000"/>
          </a:bodyPr>
          <a:lstStyle/>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Les inégalités d’émissions de gaz à effet de serre dans le monde </a:t>
            </a:r>
            <a:r>
              <a:rPr b="0" i="0" lang="fr-FR" sz="2400" u="none" cap="none" strike="noStrike">
                <a:solidFill>
                  <a:schemeClr val="accent1"/>
                </a:solidFill>
                <a:latin typeface="Arial"/>
                <a:ea typeface="Arial"/>
                <a:cs typeface="Arial"/>
                <a:sym typeface="Arial"/>
              </a:rPr>
              <a:t>– section Empreinte carbone</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Le numérique dans l’électricité mondiale (1/2) </a:t>
            </a:r>
            <a:r>
              <a:rPr b="0" i="0" lang="fr-FR" sz="2400" u="none" cap="none" strike="noStrike">
                <a:solidFill>
                  <a:schemeClr val="accent1"/>
                </a:solidFill>
                <a:latin typeface="Arial"/>
                <a:ea typeface="Arial"/>
                <a:cs typeface="Arial"/>
                <a:sym typeface="Arial"/>
              </a:rPr>
              <a:t>– section Biens de consommation</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Le numérique dans l’électricité mondiale (2/2) </a:t>
            </a:r>
            <a:r>
              <a:rPr b="0" i="0" lang="fr-FR" sz="2400" u="none" cap="none" strike="noStrike">
                <a:solidFill>
                  <a:schemeClr val="accent1"/>
                </a:solidFill>
                <a:latin typeface="Arial"/>
                <a:ea typeface="Arial"/>
                <a:cs typeface="Arial"/>
                <a:sym typeface="Arial"/>
              </a:rPr>
              <a:t>– section Biens de consommation</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Non, je ne veux pas te voir à poil en vidéo sur le net </a:t>
            </a:r>
            <a:r>
              <a:rPr b="0" i="0" lang="fr-FR" sz="2400" u="none" cap="none" strike="noStrike">
                <a:solidFill>
                  <a:schemeClr val="accent1"/>
                </a:solidFill>
                <a:latin typeface="Arial"/>
                <a:ea typeface="Arial"/>
                <a:cs typeface="Arial"/>
                <a:sym typeface="Arial"/>
              </a:rPr>
              <a:t>– section Biens de consommation</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Bougez décarboné &gt; Détails des calculs dans les notes de slide </a:t>
            </a:r>
            <a:r>
              <a:rPr b="0" i="0" lang="fr-FR" sz="2400" u="none" cap="none" strike="noStrike">
                <a:solidFill>
                  <a:schemeClr val="accent1"/>
                </a:solidFill>
                <a:latin typeface="Arial"/>
                <a:ea typeface="Arial"/>
                <a:cs typeface="Arial"/>
                <a:sym typeface="Arial"/>
              </a:rPr>
              <a:t>– section Transports</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Consommation carnée au XXI</a:t>
            </a:r>
            <a:r>
              <a:rPr b="0" baseline="30000" i="0" lang="fr-FR" sz="2400" u="none" cap="none" strike="noStrike">
                <a:solidFill>
                  <a:schemeClr val="lt2"/>
                </a:solidFill>
                <a:latin typeface="Arial"/>
                <a:ea typeface="Arial"/>
                <a:cs typeface="Arial"/>
                <a:sym typeface="Arial"/>
              </a:rPr>
              <a:t>e</a:t>
            </a:r>
            <a:r>
              <a:rPr b="0" i="0" lang="fr-FR" sz="2400" u="none" cap="none" strike="noStrike">
                <a:solidFill>
                  <a:schemeClr val="lt2"/>
                </a:solidFill>
                <a:latin typeface="Arial"/>
                <a:ea typeface="Arial"/>
                <a:cs typeface="Arial"/>
                <a:sym typeface="Arial"/>
              </a:rPr>
              <a:t> siècle en France </a:t>
            </a:r>
            <a:r>
              <a:rPr b="0" i="0" lang="fr-FR" sz="2400" u="none" cap="none" strike="noStrike">
                <a:solidFill>
                  <a:schemeClr val="accent1"/>
                </a:solidFill>
                <a:latin typeface="Arial"/>
                <a:ea typeface="Arial"/>
                <a:cs typeface="Arial"/>
                <a:sym typeface="Arial"/>
              </a:rPr>
              <a:t>– section Alimentation</a:t>
            </a:r>
            <a:r>
              <a:rPr b="0" i="0" lang="fr-FR" sz="20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ct val="100000"/>
              <a:buFont typeface="Arial"/>
              <a:buChar char="•"/>
            </a:pPr>
            <a:r>
              <a:rPr b="0" i="0" lang="fr-FR" sz="2500" u="none" cap="none" strike="noStrike">
                <a:solidFill>
                  <a:schemeClr val="lt2"/>
                </a:solidFill>
                <a:latin typeface="Arial"/>
                <a:ea typeface="Arial"/>
                <a:cs typeface="Arial"/>
                <a:sym typeface="Arial"/>
              </a:rPr>
              <a:t>Et le gagnant est… &gt; Détails des calculs dans les notes de la planche </a:t>
            </a:r>
            <a:r>
              <a:rPr b="0" i="0" lang="fr-FR" sz="2500" u="none" cap="none" strike="noStrike">
                <a:solidFill>
                  <a:schemeClr val="accent1"/>
                </a:solidFill>
                <a:latin typeface="Arial"/>
                <a:ea typeface="Arial"/>
                <a:cs typeface="Arial"/>
                <a:sym typeface="Arial"/>
              </a:rPr>
              <a:t>– section Énergie des logements</a:t>
            </a:r>
            <a:endParaRPr b="0" i="0" sz="2500" u="none" cap="none" strike="noStrike">
              <a:solidFill>
                <a:schemeClr val="lt2"/>
              </a:solidFill>
              <a:latin typeface="Arial"/>
              <a:ea typeface="Arial"/>
              <a:cs typeface="Arial"/>
              <a:sym typeface="Arial"/>
            </a:endParaRPr>
          </a:p>
        </p:txBody>
      </p:sp>
      <p:sp>
        <p:nvSpPr>
          <p:cNvPr id="3589" name="Google Shape;3589;p94"/>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590" name="Google Shape;3590;p94"/>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94" name="Shape 3594"/>
        <p:cNvGrpSpPr/>
        <p:nvPr/>
      </p:nvGrpSpPr>
      <p:grpSpPr>
        <a:xfrm>
          <a:off x="0" y="0"/>
          <a:ext cx="0" cy="0"/>
          <a:chOff x="0" y="0"/>
          <a:chExt cx="0" cy="0"/>
        </a:xfrm>
      </p:grpSpPr>
      <p:sp>
        <p:nvSpPr>
          <p:cNvPr id="3595" name="Google Shape;3595;p9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596" name="Google Shape;3596;p9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597" name="Google Shape;3597;p95"/>
          <p:cNvSpPr txBox="1"/>
          <p:nvPr>
            <p:ph idx="1" type="body"/>
          </p:nvPr>
        </p:nvSpPr>
        <p:spPr>
          <a:xfrm>
            <a:off x="695325" y="406371"/>
            <a:ext cx="11107208" cy="6604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3AA"/>
              </a:buClr>
              <a:buSzPts val="2400"/>
              <a:buNone/>
            </a:pPr>
            <a:r>
              <a:rPr lang="fr-FR">
                <a:solidFill>
                  <a:srgbClr val="0023AA"/>
                </a:solidFill>
              </a:rPr>
              <a:t>Les inégalités d’émissions de gaz à effet de serre dans le monde</a:t>
            </a:r>
            <a:endParaRPr/>
          </a:p>
          <a:p>
            <a:pPr indent="0" lvl="0" marL="0" rtl="0" algn="l">
              <a:lnSpc>
                <a:spcPct val="100000"/>
              </a:lnSpc>
              <a:spcBef>
                <a:spcPts val="0"/>
              </a:spcBef>
              <a:spcAft>
                <a:spcPts val="0"/>
              </a:spcAft>
              <a:buClr>
                <a:srgbClr val="0023AA"/>
              </a:buClr>
              <a:buSzPts val="2400"/>
              <a:buNone/>
            </a:pPr>
            <a:r>
              <a:rPr lang="fr-FR">
                <a:solidFill>
                  <a:srgbClr val="0023AA"/>
                </a:solidFill>
              </a:rPr>
              <a:t>(2013)</a:t>
            </a:r>
            <a:endParaRPr/>
          </a:p>
          <a:p>
            <a:pPr indent="0" lvl="0" marL="0" rtl="0" algn="l">
              <a:lnSpc>
                <a:spcPct val="90000"/>
              </a:lnSpc>
              <a:spcBef>
                <a:spcPts val="1000"/>
              </a:spcBef>
              <a:spcAft>
                <a:spcPts val="0"/>
              </a:spcAft>
              <a:buClr>
                <a:schemeClr val="lt2"/>
              </a:buClr>
              <a:buSzPts val="2400"/>
              <a:buNone/>
            </a:pPr>
            <a:r>
              <a:t/>
            </a:r>
            <a:endParaRPr/>
          </a:p>
        </p:txBody>
      </p:sp>
      <p:graphicFrame>
        <p:nvGraphicFramePr>
          <p:cNvPr id="3598" name="Google Shape;3598;p95"/>
          <p:cNvGraphicFramePr/>
          <p:nvPr/>
        </p:nvGraphicFramePr>
        <p:xfrm>
          <a:off x="2639483" y="1103434"/>
          <a:ext cx="7218892" cy="4989792"/>
        </p:xfrm>
        <a:graphic>
          <a:graphicData uri="http://schemas.openxmlformats.org/drawingml/2006/chart">
            <c:chart r:id="rId3"/>
          </a:graphicData>
        </a:graphic>
      </p:graphicFrame>
      <p:sp>
        <p:nvSpPr>
          <p:cNvPr id="3599" name="Google Shape;3599;p95"/>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600" name="Google Shape;3600;p95"/>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maîtriser pour les Q&amp;R</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98"/>
                                        </p:tgtEl>
                                        <p:attrNameLst>
                                          <p:attrName>style.visibility</p:attrName>
                                        </p:attrNameLst>
                                      </p:cBhvr>
                                      <p:to>
                                        <p:strVal val="visible"/>
                                      </p:to>
                                    </p:set>
                                    <p:animEffect filter="fade" transition="in">
                                      <p:cBhvr>
                                        <p:cTn dur="500"/>
                                        <p:tgtEl>
                                          <p:spTgt spid="35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05" name="Shape 3605"/>
        <p:cNvGrpSpPr/>
        <p:nvPr/>
      </p:nvGrpSpPr>
      <p:grpSpPr>
        <a:xfrm>
          <a:off x="0" y="0"/>
          <a:ext cx="0" cy="0"/>
          <a:chOff x="0" y="0"/>
          <a:chExt cx="0" cy="0"/>
        </a:xfrm>
      </p:grpSpPr>
      <p:sp>
        <p:nvSpPr>
          <p:cNvPr id="3606" name="Google Shape;3606;p9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607" name="Google Shape;3607;p9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608" name="Google Shape;3608;p96"/>
          <p:cNvSpPr txBox="1"/>
          <p:nvPr>
            <p:ph idx="1" type="body"/>
          </p:nvPr>
        </p:nvSpPr>
        <p:spPr>
          <a:xfrm>
            <a:off x="695325" y="406371"/>
            <a:ext cx="11107208" cy="6604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3AA"/>
              </a:buClr>
              <a:buSzPts val="2400"/>
              <a:buNone/>
            </a:pPr>
            <a:r>
              <a:rPr lang="fr-FR">
                <a:solidFill>
                  <a:srgbClr val="0023AA"/>
                </a:solidFill>
              </a:rPr>
              <a:t>Le numérique dans l’électricité mondiale (1/2)</a:t>
            </a:r>
            <a:endParaRPr/>
          </a:p>
        </p:txBody>
      </p:sp>
      <p:pic>
        <p:nvPicPr>
          <p:cNvPr id="3609" name="Google Shape;3609;p96"/>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3610" name="Google Shape;3610;p96"/>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3611" name="Google Shape;3611;p96"/>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3612" name="Google Shape;3612;p96"/>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3613" name="Google Shape;3613;p96"/>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3614" name="Google Shape;3614;p96"/>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3615" name="Google Shape;3615;p96"/>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616" name="Google Shape;3616;p96"/>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maîtriser pour les Q&amp;R</a:t>
            </a:r>
            <a:endParaRPr b="0" i="0" sz="1400" u="none" cap="none" strike="noStrike">
              <a:solidFill>
                <a:srgbClr val="000000"/>
              </a:solidFill>
              <a:latin typeface="Arial"/>
              <a:ea typeface="Arial"/>
              <a:cs typeface="Arial"/>
              <a:sym typeface="Arial"/>
            </a:endParaRPr>
          </a:p>
        </p:txBody>
      </p:sp>
      <p:graphicFrame>
        <p:nvGraphicFramePr>
          <p:cNvPr id="3617" name="Google Shape;3617;p96"/>
          <p:cNvGraphicFramePr/>
          <p:nvPr/>
        </p:nvGraphicFramePr>
        <p:xfrm>
          <a:off x="795524" y="1714576"/>
          <a:ext cx="9696451" cy="4486160"/>
        </p:xfrm>
        <a:graphic>
          <a:graphicData uri="http://schemas.openxmlformats.org/drawingml/2006/chart">
            <c:chart r:id="rId9"/>
          </a:graphicData>
        </a:graphic>
      </p:graphicFrame>
      <p:sp>
        <p:nvSpPr>
          <p:cNvPr id="3618" name="Google Shape;3618;p96"/>
          <p:cNvSpPr txBox="1"/>
          <p:nvPr/>
        </p:nvSpPr>
        <p:spPr>
          <a:xfrm>
            <a:off x="695325" y="1025534"/>
            <a:ext cx="689644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FR" sz="2000" u="none" cap="none" strike="noStrike">
                <a:solidFill>
                  <a:srgbClr val="0023AA"/>
                </a:solidFill>
                <a:latin typeface="Arial"/>
                <a:ea typeface="Arial"/>
                <a:cs typeface="Arial"/>
                <a:sym typeface="Arial"/>
              </a:rPr>
              <a:t>Répartition de la consommation énergétique du Numérique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Une image contenant scène, jeter, nuit&#10;&#10;Description générée automatiquement" id="499" name="Google Shape;499;p10"/>
          <p:cNvPicPr preferRelativeResize="0"/>
          <p:nvPr/>
        </p:nvPicPr>
        <p:blipFill rotWithShape="1">
          <a:blip r:embed="rId3">
            <a:alphaModFix/>
          </a:blip>
          <a:srcRect b="0" l="0" r="0" t="0"/>
          <a:stretch/>
        </p:blipFill>
        <p:spPr>
          <a:xfrm>
            <a:off x="0" y="-2"/>
            <a:ext cx="6096000" cy="6858000"/>
          </a:xfrm>
          <a:prstGeom prst="rect">
            <a:avLst/>
          </a:prstGeom>
          <a:noFill/>
          <a:ln>
            <a:noFill/>
          </a:ln>
        </p:spPr>
      </p:pic>
      <p:sp>
        <p:nvSpPr>
          <p:cNvPr id="500" name="Google Shape;500;p10"/>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L’effet de serre</a:t>
            </a:r>
            <a:endParaRPr/>
          </a:p>
        </p:txBody>
      </p:sp>
      <p:pic>
        <p:nvPicPr>
          <p:cNvPr descr="Une image contenant mammifère, cerf, chevreuil&#10;&#10;Description générée automatiquement" id="501" name="Google Shape;501;p10"/>
          <p:cNvPicPr preferRelativeResize="0"/>
          <p:nvPr/>
        </p:nvPicPr>
        <p:blipFill rotWithShape="1">
          <a:blip r:embed="rId4">
            <a:alphaModFix/>
          </a:blip>
          <a:srcRect b="11782" l="0" r="0" t="11782"/>
          <a:stretch/>
        </p:blipFill>
        <p:spPr>
          <a:xfrm>
            <a:off x="0" y="-1"/>
            <a:ext cx="6096000" cy="6858001"/>
          </a:xfrm>
          <a:prstGeom prst="rect">
            <a:avLst/>
          </a:prstGeom>
          <a:noFill/>
          <a:ln>
            <a:noFill/>
          </a:ln>
        </p:spPr>
      </p:pic>
      <p:pic>
        <p:nvPicPr>
          <p:cNvPr descr="Une image contenant mammifère, debout, extérieur, cerf&#10;&#10;Description générée automatiquement" id="502" name="Google Shape;502;p10"/>
          <p:cNvPicPr preferRelativeResize="0"/>
          <p:nvPr/>
        </p:nvPicPr>
        <p:blipFill rotWithShape="1">
          <a:blip r:embed="rId5">
            <a:alphaModFix/>
          </a:blip>
          <a:srcRect b="11782" l="0" r="0" t="11782"/>
          <a:stretch/>
        </p:blipFill>
        <p:spPr>
          <a:xfrm>
            <a:off x="0" y="-1"/>
            <a:ext cx="6096000" cy="6858001"/>
          </a:xfrm>
          <a:prstGeom prst="rect">
            <a:avLst/>
          </a:prstGeom>
          <a:noFill/>
          <a:ln>
            <a:noFill/>
          </a:ln>
        </p:spPr>
      </p:pic>
      <p:sp>
        <p:nvSpPr>
          <p:cNvPr id="503" name="Google Shape;503;p10"/>
          <p:cNvSpPr/>
          <p:nvPr/>
        </p:nvSpPr>
        <p:spPr>
          <a:xfrm>
            <a:off x="3788092" y="5314950"/>
            <a:ext cx="1605672" cy="1083340"/>
          </a:xfrm>
          <a:prstGeom prst="wedgeRoundRectCallout">
            <a:avLst>
              <a:gd fmla="val -85144" name="adj1"/>
              <a:gd fmla="val -83758" name="adj2"/>
              <a:gd fmla="val 16667" name="adj3"/>
            </a:avLst>
          </a:prstGeom>
          <a:solidFill>
            <a:srgbClr val="4BD2B0">
              <a:alpha val="7803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fr-FR" sz="2200" u="none" cap="none" strike="noStrike">
                <a:solidFill>
                  <a:srgbClr val="FFFFFF"/>
                </a:solidFill>
                <a:latin typeface="Arial"/>
                <a:ea typeface="Arial"/>
                <a:cs typeface="Arial"/>
                <a:sym typeface="Arial"/>
              </a:rPr>
              <a:t>Kézako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xEl>
                                              <p:pRg end="0" st="0"/>
                                            </p:txEl>
                                          </p:spTgt>
                                        </p:tgtEl>
                                        <p:attrNameLst>
                                          <p:attrName>style.visibility</p:attrName>
                                        </p:attrNameLst>
                                      </p:cBhvr>
                                      <p:to>
                                        <p:strVal val="visible"/>
                                      </p:to>
                                    </p:set>
                                    <p:animEffect filter="fade" transition="in">
                                      <p:cBhvr>
                                        <p:cTn dur="500"/>
                                        <p:tgtEl>
                                          <p:spTgt spid="50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par>
                                <p:cTn fill="hold" nodeType="withEffect" presetClass="exit" presetID="10" presetSubtype="0">
                                  <p:stCondLst>
                                    <p:cond delay="0"/>
                                  </p:stCondLst>
                                  <p:childTnLst>
                                    <p:animEffect filter="fade" transition="out">
                                      <p:cBhvr>
                                        <p:cTn dur="500"/>
                                        <p:tgtEl>
                                          <p:spTgt spid="501"/>
                                        </p:tgtEl>
                                      </p:cBhvr>
                                    </p:animEffect>
                                    <p:set>
                                      <p:cBhvr>
                                        <p:cTn dur="1" fill="hold">
                                          <p:stCondLst>
                                            <p:cond delay="500"/>
                                          </p:stCondLst>
                                        </p:cTn>
                                        <p:tgtEl>
                                          <p:spTgt spid="50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23" name="Shape 3623"/>
        <p:cNvGrpSpPr/>
        <p:nvPr/>
      </p:nvGrpSpPr>
      <p:grpSpPr>
        <a:xfrm>
          <a:off x="0" y="0"/>
          <a:ext cx="0" cy="0"/>
          <a:chOff x="0" y="0"/>
          <a:chExt cx="0" cy="0"/>
        </a:xfrm>
      </p:grpSpPr>
      <p:sp>
        <p:nvSpPr>
          <p:cNvPr id="3624" name="Google Shape;3624;p9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625" name="Google Shape;3625;p9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626" name="Google Shape;3626;p97"/>
          <p:cNvSpPr txBox="1"/>
          <p:nvPr>
            <p:ph idx="1" type="body"/>
          </p:nvPr>
        </p:nvSpPr>
        <p:spPr>
          <a:xfrm>
            <a:off x="695325" y="406371"/>
            <a:ext cx="11107208" cy="6604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3AA"/>
              </a:buClr>
              <a:buSzPts val="2400"/>
              <a:buNone/>
            </a:pPr>
            <a:r>
              <a:rPr lang="fr-FR">
                <a:solidFill>
                  <a:srgbClr val="0023AA"/>
                </a:solidFill>
              </a:rPr>
              <a:t>Le numérique dans l’électricité mondiale (2/2)</a:t>
            </a:r>
            <a:endParaRPr/>
          </a:p>
        </p:txBody>
      </p:sp>
      <p:pic>
        <p:nvPicPr>
          <p:cNvPr id="3627" name="Google Shape;3627;p97"/>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3628" name="Google Shape;3628;p97"/>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3629" name="Google Shape;3629;p97"/>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3630" name="Google Shape;3630;p97"/>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3631" name="Google Shape;3631;p97"/>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3632" name="Google Shape;3632;p97"/>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3633" name="Google Shape;3633;p97"/>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634" name="Google Shape;3634;p97"/>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maîtriser pour les Q&amp;R</a:t>
            </a:r>
            <a:endParaRPr b="0" i="0" sz="1400" u="none" cap="none" strike="noStrike">
              <a:solidFill>
                <a:srgbClr val="000000"/>
              </a:solidFill>
              <a:latin typeface="Arial"/>
              <a:ea typeface="Arial"/>
              <a:cs typeface="Arial"/>
              <a:sym typeface="Arial"/>
            </a:endParaRPr>
          </a:p>
        </p:txBody>
      </p:sp>
      <p:sp>
        <p:nvSpPr>
          <p:cNvPr id="3635" name="Google Shape;3635;p97"/>
          <p:cNvSpPr txBox="1"/>
          <p:nvPr/>
        </p:nvSpPr>
        <p:spPr>
          <a:xfrm>
            <a:off x="728186" y="904063"/>
            <a:ext cx="7236276"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0023AA"/>
                </a:solidFill>
                <a:latin typeface="Arial"/>
                <a:ea typeface="Arial"/>
                <a:cs typeface="Arial"/>
                <a:sym typeface="Arial"/>
              </a:rPr>
              <a:t>Plus les produits Apple font de choses,</a:t>
            </a:r>
            <a:br>
              <a:rPr b="0" i="0" lang="fr-FR" sz="2000" u="none" cap="none" strike="noStrike">
                <a:solidFill>
                  <a:srgbClr val="0023AA"/>
                </a:solidFill>
                <a:latin typeface="Arial"/>
                <a:ea typeface="Arial"/>
                <a:cs typeface="Arial"/>
                <a:sym typeface="Arial"/>
              </a:rPr>
            </a:br>
            <a:r>
              <a:rPr b="0" i="0" lang="fr-FR" sz="2000" u="none" cap="none" strike="noStrike">
                <a:solidFill>
                  <a:srgbClr val="0023AA"/>
                </a:solidFill>
                <a:latin typeface="Arial"/>
                <a:ea typeface="Arial"/>
                <a:cs typeface="Arial"/>
                <a:sym typeface="Arial"/>
              </a:rPr>
              <a:t>plus les émissions de CO</a:t>
            </a:r>
            <a:r>
              <a:rPr b="0" baseline="-25000" i="0" lang="fr-FR" sz="2000" u="none" cap="none" strike="noStrike">
                <a:solidFill>
                  <a:srgbClr val="0023AA"/>
                </a:solidFill>
                <a:latin typeface="Arial"/>
                <a:ea typeface="Arial"/>
                <a:cs typeface="Arial"/>
                <a:sym typeface="Arial"/>
              </a:rPr>
              <a:t>2</a:t>
            </a:r>
            <a:r>
              <a:rPr b="0" i="0" lang="fr-FR" sz="2000" u="none" cap="none" strike="noStrike">
                <a:solidFill>
                  <a:srgbClr val="0023AA"/>
                </a:solidFill>
                <a:latin typeface="Arial"/>
                <a:ea typeface="Arial"/>
                <a:cs typeface="Arial"/>
                <a:sym typeface="Arial"/>
              </a:rPr>
              <a:t> dues à leur fabrication augmentent</a:t>
            </a:r>
            <a:endParaRPr b="0" i="0" sz="1400" u="none" cap="none" strike="noStrike">
              <a:solidFill>
                <a:srgbClr val="000000"/>
              </a:solidFill>
              <a:latin typeface="Arial"/>
              <a:ea typeface="Arial"/>
              <a:cs typeface="Arial"/>
              <a:sym typeface="Arial"/>
            </a:endParaRPr>
          </a:p>
        </p:txBody>
      </p:sp>
      <p:graphicFrame>
        <p:nvGraphicFramePr>
          <p:cNvPr id="3636" name="Google Shape;3636;p97"/>
          <p:cNvGraphicFramePr/>
          <p:nvPr/>
        </p:nvGraphicFramePr>
        <p:xfrm>
          <a:off x="728186" y="1793031"/>
          <a:ext cx="8327342" cy="4880819"/>
        </p:xfrm>
        <a:graphic>
          <a:graphicData uri="http://schemas.openxmlformats.org/drawingml/2006/chart">
            <c:chart r:id="rId9"/>
          </a:graphicData>
        </a:graphic>
      </p:graphicFrame>
      <p:cxnSp>
        <p:nvCxnSpPr>
          <p:cNvPr id="3637" name="Google Shape;3637;p97"/>
          <p:cNvCxnSpPr/>
          <p:nvPr/>
        </p:nvCxnSpPr>
        <p:spPr>
          <a:xfrm flipH="1" rot="10800000">
            <a:off x="1323904" y="5175231"/>
            <a:ext cx="931545" cy="22860"/>
          </a:xfrm>
          <a:prstGeom prst="straightConnector1">
            <a:avLst/>
          </a:prstGeom>
          <a:noFill/>
          <a:ln cap="flat" cmpd="sng" w="28575">
            <a:solidFill>
              <a:schemeClr val="accent1"/>
            </a:solidFill>
            <a:prstDash val="solid"/>
            <a:round/>
            <a:headEnd len="sm" w="sm" type="none"/>
            <a:tailEnd len="sm" w="sm" type="none"/>
          </a:ln>
        </p:spPr>
      </p:cxnSp>
      <p:cxnSp>
        <p:nvCxnSpPr>
          <p:cNvPr id="3638" name="Google Shape;3638;p97"/>
          <p:cNvCxnSpPr/>
          <p:nvPr/>
        </p:nvCxnSpPr>
        <p:spPr>
          <a:xfrm flipH="1" rot="10800000">
            <a:off x="2254373" y="4994841"/>
            <a:ext cx="1202055" cy="192724"/>
          </a:xfrm>
          <a:prstGeom prst="straightConnector1">
            <a:avLst/>
          </a:prstGeom>
          <a:noFill/>
          <a:ln cap="flat" cmpd="sng" w="28575">
            <a:solidFill>
              <a:schemeClr val="accent1"/>
            </a:solidFill>
            <a:prstDash val="solid"/>
            <a:round/>
            <a:headEnd len="sm" w="sm" type="none"/>
            <a:tailEnd len="sm" w="sm" type="none"/>
          </a:ln>
        </p:spPr>
      </p:cxnSp>
      <p:cxnSp>
        <p:nvCxnSpPr>
          <p:cNvPr id="3639" name="Google Shape;3639;p97"/>
          <p:cNvCxnSpPr/>
          <p:nvPr/>
        </p:nvCxnSpPr>
        <p:spPr>
          <a:xfrm flipH="1" rot="10800000">
            <a:off x="3456335" y="4533802"/>
            <a:ext cx="836722" cy="464369"/>
          </a:xfrm>
          <a:prstGeom prst="straightConnector1">
            <a:avLst/>
          </a:prstGeom>
          <a:noFill/>
          <a:ln cap="flat" cmpd="sng" w="28575">
            <a:solidFill>
              <a:schemeClr val="accent1"/>
            </a:solidFill>
            <a:prstDash val="solid"/>
            <a:round/>
            <a:headEnd len="sm" w="sm" type="none"/>
            <a:tailEnd len="sm" w="sm" type="none"/>
          </a:ln>
        </p:spPr>
      </p:cxnSp>
      <p:cxnSp>
        <p:nvCxnSpPr>
          <p:cNvPr id="3640" name="Google Shape;3640;p97"/>
          <p:cNvCxnSpPr/>
          <p:nvPr/>
        </p:nvCxnSpPr>
        <p:spPr>
          <a:xfrm flipH="1" rot="10800000">
            <a:off x="4304742" y="4445883"/>
            <a:ext cx="884610" cy="76086"/>
          </a:xfrm>
          <a:prstGeom prst="straightConnector1">
            <a:avLst/>
          </a:prstGeom>
          <a:noFill/>
          <a:ln cap="flat" cmpd="sng" w="28575">
            <a:solidFill>
              <a:schemeClr val="accent1"/>
            </a:solidFill>
            <a:prstDash val="solid"/>
            <a:round/>
            <a:headEnd len="sm" w="sm" type="none"/>
            <a:tailEnd len="sm" w="sm" type="none"/>
          </a:ln>
        </p:spPr>
      </p:cxnSp>
      <p:cxnSp>
        <p:nvCxnSpPr>
          <p:cNvPr id="3641" name="Google Shape;3641;p97"/>
          <p:cNvCxnSpPr/>
          <p:nvPr/>
        </p:nvCxnSpPr>
        <p:spPr>
          <a:xfrm flipH="1" rot="10800000">
            <a:off x="5207664" y="4057795"/>
            <a:ext cx="901405" cy="398279"/>
          </a:xfrm>
          <a:prstGeom prst="straightConnector1">
            <a:avLst/>
          </a:prstGeom>
          <a:noFill/>
          <a:ln cap="flat" cmpd="sng" w="28575">
            <a:solidFill>
              <a:schemeClr val="accent1"/>
            </a:solidFill>
            <a:prstDash val="solid"/>
            <a:round/>
            <a:headEnd len="sm" w="sm" type="none"/>
            <a:tailEnd len="sm" w="sm" type="none"/>
          </a:ln>
        </p:spPr>
      </p:cxnSp>
      <p:cxnSp>
        <p:nvCxnSpPr>
          <p:cNvPr id="3642" name="Google Shape;3642;p97"/>
          <p:cNvCxnSpPr/>
          <p:nvPr/>
        </p:nvCxnSpPr>
        <p:spPr>
          <a:xfrm flipH="1" rot="10800000">
            <a:off x="6127381" y="3792305"/>
            <a:ext cx="2816430" cy="268320"/>
          </a:xfrm>
          <a:prstGeom prst="straightConnector1">
            <a:avLst/>
          </a:prstGeom>
          <a:noFill/>
          <a:ln cap="flat" cmpd="sng" w="28575">
            <a:solidFill>
              <a:schemeClr val="accent1"/>
            </a:solidFill>
            <a:prstDash val="dash"/>
            <a:round/>
            <a:headEnd len="sm" w="sm" type="none"/>
            <a:tailEnd len="sm" w="sm" type="none"/>
          </a:ln>
        </p:spPr>
      </p:cxnSp>
      <p:cxnSp>
        <p:nvCxnSpPr>
          <p:cNvPr id="3643" name="Google Shape;3643;p97"/>
          <p:cNvCxnSpPr/>
          <p:nvPr/>
        </p:nvCxnSpPr>
        <p:spPr>
          <a:xfrm flipH="1" rot="10800000">
            <a:off x="2901950" y="3231931"/>
            <a:ext cx="934326" cy="1206719"/>
          </a:xfrm>
          <a:prstGeom prst="straightConnector1">
            <a:avLst/>
          </a:prstGeom>
          <a:noFill/>
          <a:ln cap="flat" cmpd="sng" w="28575">
            <a:solidFill>
              <a:schemeClr val="accent2"/>
            </a:solidFill>
            <a:prstDash val="solid"/>
            <a:round/>
            <a:headEnd len="sm" w="sm" type="none"/>
            <a:tailEnd len="sm" w="sm" type="none"/>
          </a:ln>
        </p:spPr>
      </p:cxnSp>
      <p:cxnSp>
        <p:nvCxnSpPr>
          <p:cNvPr id="3644" name="Google Shape;3644;p97"/>
          <p:cNvCxnSpPr/>
          <p:nvPr/>
        </p:nvCxnSpPr>
        <p:spPr>
          <a:xfrm>
            <a:off x="2180986" y="4180411"/>
            <a:ext cx="706120" cy="261411"/>
          </a:xfrm>
          <a:prstGeom prst="straightConnector1">
            <a:avLst/>
          </a:prstGeom>
          <a:noFill/>
          <a:ln cap="flat" cmpd="sng" w="28575">
            <a:solidFill>
              <a:schemeClr val="accent2"/>
            </a:solidFill>
            <a:prstDash val="solid"/>
            <a:round/>
            <a:headEnd len="sm" w="sm" type="none"/>
            <a:tailEnd len="sm" w="sm" type="none"/>
          </a:ln>
        </p:spPr>
      </p:cxnSp>
      <p:cxnSp>
        <p:nvCxnSpPr>
          <p:cNvPr id="3645" name="Google Shape;3645;p97"/>
          <p:cNvCxnSpPr/>
          <p:nvPr/>
        </p:nvCxnSpPr>
        <p:spPr>
          <a:xfrm flipH="1" rot="10800000">
            <a:off x="3841750" y="2293939"/>
            <a:ext cx="556954" cy="931861"/>
          </a:xfrm>
          <a:prstGeom prst="straightConnector1">
            <a:avLst/>
          </a:prstGeom>
          <a:noFill/>
          <a:ln cap="flat" cmpd="sng" w="28575">
            <a:solidFill>
              <a:schemeClr val="accent2"/>
            </a:solidFill>
            <a:prstDash val="solid"/>
            <a:round/>
            <a:headEnd len="sm" w="sm" type="none"/>
            <a:tailEnd len="sm" w="sm" type="none"/>
          </a:ln>
        </p:spPr>
      </p:cxnSp>
      <p:cxnSp>
        <p:nvCxnSpPr>
          <p:cNvPr id="3646" name="Google Shape;3646;p97"/>
          <p:cNvCxnSpPr/>
          <p:nvPr/>
        </p:nvCxnSpPr>
        <p:spPr>
          <a:xfrm flipH="1" rot="10800000">
            <a:off x="4413250" y="2247900"/>
            <a:ext cx="914400" cy="63500"/>
          </a:xfrm>
          <a:prstGeom prst="straightConnector1">
            <a:avLst/>
          </a:prstGeom>
          <a:noFill/>
          <a:ln cap="flat" cmpd="sng" w="28575">
            <a:solidFill>
              <a:schemeClr val="accent2"/>
            </a:solidFill>
            <a:prstDash val="solid"/>
            <a:round/>
            <a:headEnd len="sm" w="sm" type="none"/>
            <a:tailEnd len="sm" w="sm" type="none"/>
          </a:ln>
        </p:spPr>
      </p:cxnSp>
      <p:cxnSp>
        <p:nvCxnSpPr>
          <p:cNvPr id="3647" name="Google Shape;3647;p97"/>
          <p:cNvCxnSpPr/>
          <p:nvPr/>
        </p:nvCxnSpPr>
        <p:spPr>
          <a:xfrm>
            <a:off x="5327650" y="2254250"/>
            <a:ext cx="869950" cy="311150"/>
          </a:xfrm>
          <a:prstGeom prst="straightConnector1">
            <a:avLst/>
          </a:prstGeom>
          <a:noFill/>
          <a:ln cap="flat" cmpd="sng" w="28575">
            <a:solidFill>
              <a:schemeClr val="accent2"/>
            </a:solidFill>
            <a:prstDash val="solid"/>
            <a:round/>
            <a:headEnd len="sm" w="sm" type="none"/>
            <a:tailEnd len="sm" w="sm" type="none"/>
          </a:ln>
        </p:spPr>
      </p:cxnSp>
      <p:sp>
        <p:nvSpPr>
          <p:cNvPr id="3648" name="Google Shape;3648;p97"/>
          <p:cNvSpPr txBox="1"/>
          <p:nvPr/>
        </p:nvSpPr>
        <p:spPr>
          <a:xfrm>
            <a:off x="1134120" y="4843554"/>
            <a:ext cx="1378990"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3GS</a:t>
            </a:r>
            <a:endParaRPr b="0" i="0" sz="1400" u="none" cap="none" strike="noStrike">
              <a:solidFill>
                <a:schemeClr val="accent1"/>
              </a:solidFill>
              <a:latin typeface="Arial"/>
              <a:ea typeface="Arial"/>
              <a:cs typeface="Arial"/>
              <a:sym typeface="Arial"/>
            </a:endParaRPr>
          </a:p>
        </p:txBody>
      </p:sp>
      <p:sp>
        <p:nvSpPr>
          <p:cNvPr id="3649" name="Google Shape;3649;p97"/>
          <p:cNvSpPr txBox="1"/>
          <p:nvPr/>
        </p:nvSpPr>
        <p:spPr>
          <a:xfrm>
            <a:off x="1741046" y="5250136"/>
            <a:ext cx="117518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4</a:t>
            </a:r>
            <a:endParaRPr b="0" i="0" sz="1400" u="none" cap="none" strike="noStrike">
              <a:solidFill>
                <a:schemeClr val="accent1"/>
              </a:solidFill>
              <a:latin typeface="Arial"/>
              <a:ea typeface="Arial"/>
              <a:cs typeface="Arial"/>
              <a:sym typeface="Arial"/>
            </a:endParaRPr>
          </a:p>
        </p:txBody>
      </p:sp>
      <p:sp>
        <p:nvSpPr>
          <p:cNvPr id="3650" name="Google Shape;3650;p97"/>
          <p:cNvSpPr txBox="1"/>
          <p:nvPr/>
        </p:nvSpPr>
        <p:spPr>
          <a:xfrm>
            <a:off x="3124086" y="5005974"/>
            <a:ext cx="1194436"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4s</a:t>
            </a:r>
            <a:endParaRPr b="0" i="0" sz="1400" u="none" cap="none" strike="noStrike">
              <a:solidFill>
                <a:schemeClr val="accent1"/>
              </a:solidFill>
              <a:latin typeface="Arial"/>
              <a:ea typeface="Arial"/>
              <a:cs typeface="Arial"/>
              <a:sym typeface="Arial"/>
            </a:endParaRPr>
          </a:p>
        </p:txBody>
      </p:sp>
      <p:sp>
        <p:nvSpPr>
          <p:cNvPr id="3651" name="Google Shape;3651;p97"/>
          <p:cNvSpPr txBox="1"/>
          <p:nvPr/>
        </p:nvSpPr>
        <p:spPr>
          <a:xfrm>
            <a:off x="3714730" y="4141932"/>
            <a:ext cx="1112615"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5</a:t>
            </a:r>
            <a:endParaRPr b="0" i="0" sz="1400" u="none" cap="none" strike="noStrike">
              <a:solidFill>
                <a:schemeClr val="accent1"/>
              </a:solidFill>
              <a:latin typeface="Arial"/>
              <a:ea typeface="Arial"/>
              <a:cs typeface="Arial"/>
              <a:sym typeface="Arial"/>
            </a:endParaRPr>
          </a:p>
        </p:txBody>
      </p:sp>
      <p:sp>
        <p:nvSpPr>
          <p:cNvPr id="3652" name="Google Shape;3652;p97"/>
          <p:cNvSpPr txBox="1"/>
          <p:nvPr/>
        </p:nvSpPr>
        <p:spPr>
          <a:xfrm>
            <a:off x="4838329" y="4530488"/>
            <a:ext cx="126552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5s</a:t>
            </a:r>
            <a:endParaRPr b="0" i="0" sz="1400" u="none" cap="none" strike="noStrike">
              <a:solidFill>
                <a:schemeClr val="accent1"/>
              </a:solidFill>
              <a:latin typeface="Arial"/>
              <a:ea typeface="Arial"/>
              <a:cs typeface="Arial"/>
              <a:sym typeface="Arial"/>
            </a:endParaRPr>
          </a:p>
        </p:txBody>
      </p:sp>
      <p:sp>
        <p:nvSpPr>
          <p:cNvPr id="3653" name="Google Shape;3653;p97"/>
          <p:cNvSpPr txBox="1"/>
          <p:nvPr/>
        </p:nvSpPr>
        <p:spPr>
          <a:xfrm>
            <a:off x="5464739" y="3686965"/>
            <a:ext cx="1184905"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6</a:t>
            </a:r>
            <a:endParaRPr b="0" i="0" sz="1400" u="none" cap="none" strike="noStrike">
              <a:solidFill>
                <a:schemeClr val="accent1"/>
              </a:solidFill>
              <a:latin typeface="Arial"/>
              <a:ea typeface="Arial"/>
              <a:cs typeface="Arial"/>
              <a:sym typeface="Arial"/>
            </a:endParaRPr>
          </a:p>
        </p:txBody>
      </p:sp>
      <p:sp>
        <p:nvSpPr>
          <p:cNvPr id="3654" name="Google Shape;3654;p97"/>
          <p:cNvSpPr txBox="1"/>
          <p:nvPr/>
        </p:nvSpPr>
        <p:spPr>
          <a:xfrm>
            <a:off x="8417366" y="3350208"/>
            <a:ext cx="1044660"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1"/>
                </a:solidFill>
                <a:latin typeface="Arial"/>
                <a:ea typeface="Arial"/>
                <a:cs typeface="Arial"/>
                <a:sym typeface="Arial"/>
              </a:rPr>
              <a:t>iPhone X</a:t>
            </a:r>
            <a:endParaRPr b="0" i="0" sz="1400" u="none" cap="none" strike="noStrike">
              <a:solidFill>
                <a:schemeClr val="accent1"/>
              </a:solidFill>
              <a:latin typeface="Arial"/>
              <a:ea typeface="Arial"/>
              <a:cs typeface="Arial"/>
              <a:sym typeface="Arial"/>
            </a:endParaRPr>
          </a:p>
        </p:txBody>
      </p:sp>
      <p:sp>
        <p:nvSpPr>
          <p:cNvPr id="3655" name="Google Shape;3655;p97"/>
          <p:cNvSpPr txBox="1"/>
          <p:nvPr/>
        </p:nvSpPr>
        <p:spPr>
          <a:xfrm>
            <a:off x="1755535" y="3765290"/>
            <a:ext cx="86428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1</a:t>
            </a:r>
            <a:endParaRPr b="0" i="0" sz="1400" u="none" cap="none" strike="noStrike">
              <a:solidFill>
                <a:schemeClr val="accent2"/>
              </a:solidFill>
              <a:latin typeface="Arial"/>
              <a:ea typeface="Arial"/>
              <a:cs typeface="Arial"/>
              <a:sym typeface="Arial"/>
            </a:endParaRPr>
          </a:p>
        </p:txBody>
      </p:sp>
      <p:sp>
        <p:nvSpPr>
          <p:cNvPr id="3656" name="Google Shape;3656;p97"/>
          <p:cNvSpPr txBox="1"/>
          <p:nvPr/>
        </p:nvSpPr>
        <p:spPr>
          <a:xfrm rot="-5400000">
            <a:off x="-1001357" y="3556072"/>
            <a:ext cx="3098255"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(kg CO</a:t>
            </a:r>
            <a:r>
              <a:rPr b="0" baseline="-25000" i="0" lang="fr-FR" sz="1600" u="none" cap="none" strike="noStrike">
                <a:solidFill>
                  <a:schemeClr val="lt2"/>
                </a:solidFill>
                <a:latin typeface="Arial"/>
                <a:ea typeface="Arial"/>
                <a:cs typeface="Arial"/>
                <a:sym typeface="Arial"/>
              </a:rPr>
              <a:t>2</a:t>
            </a:r>
            <a:r>
              <a:rPr b="0" i="0" lang="fr-FR" sz="1600" u="none" cap="none" strike="noStrike">
                <a:solidFill>
                  <a:schemeClr val="lt2"/>
                </a:solidFill>
                <a:latin typeface="Arial"/>
                <a:ea typeface="Arial"/>
                <a:cs typeface="Arial"/>
                <a:sym typeface="Arial"/>
              </a:rPr>
              <a:t>eq)</a:t>
            </a:r>
            <a:endParaRPr b="0" i="0" sz="1400" u="none" cap="none" strike="noStrike">
              <a:solidFill>
                <a:schemeClr val="lt2"/>
              </a:solidFill>
              <a:latin typeface="Arial"/>
              <a:ea typeface="Arial"/>
              <a:cs typeface="Arial"/>
              <a:sym typeface="Arial"/>
            </a:endParaRPr>
          </a:p>
        </p:txBody>
      </p:sp>
      <p:sp>
        <p:nvSpPr>
          <p:cNvPr id="3657" name="Google Shape;3657;p97"/>
          <p:cNvSpPr txBox="1"/>
          <p:nvPr/>
        </p:nvSpPr>
        <p:spPr>
          <a:xfrm>
            <a:off x="7647419" y="4535937"/>
            <a:ext cx="227447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dk2"/>
                </a:solidFill>
                <a:latin typeface="Arial"/>
                <a:ea typeface="Arial"/>
                <a:cs typeface="Arial"/>
                <a:sym typeface="Arial"/>
              </a:rPr>
              <a:t>Apple Watch (Series 3)</a:t>
            </a:r>
            <a:endParaRPr b="0" i="0" sz="1400" u="none" cap="none" strike="noStrike">
              <a:solidFill>
                <a:schemeClr val="dk2"/>
              </a:solidFill>
              <a:latin typeface="Arial"/>
              <a:ea typeface="Arial"/>
              <a:cs typeface="Arial"/>
              <a:sym typeface="Arial"/>
            </a:endParaRPr>
          </a:p>
        </p:txBody>
      </p:sp>
      <p:sp>
        <p:nvSpPr>
          <p:cNvPr id="3658" name="Google Shape;3658;p97"/>
          <p:cNvSpPr txBox="1"/>
          <p:nvPr/>
        </p:nvSpPr>
        <p:spPr>
          <a:xfrm>
            <a:off x="2500719" y="4430823"/>
            <a:ext cx="817114"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2</a:t>
            </a:r>
            <a:endParaRPr b="0" i="0" sz="1400" u="none" cap="none" strike="noStrike">
              <a:solidFill>
                <a:schemeClr val="accent2"/>
              </a:solidFill>
              <a:latin typeface="Arial"/>
              <a:ea typeface="Arial"/>
              <a:cs typeface="Arial"/>
              <a:sym typeface="Arial"/>
            </a:endParaRPr>
          </a:p>
        </p:txBody>
      </p:sp>
      <p:sp>
        <p:nvSpPr>
          <p:cNvPr id="3659" name="Google Shape;3659;p97"/>
          <p:cNvSpPr txBox="1"/>
          <p:nvPr/>
        </p:nvSpPr>
        <p:spPr>
          <a:xfrm>
            <a:off x="3028755" y="2902368"/>
            <a:ext cx="855346"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3</a:t>
            </a:r>
            <a:endParaRPr b="0" i="0" sz="1400" u="none" cap="none" strike="noStrike">
              <a:solidFill>
                <a:schemeClr val="accent2"/>
              </a:solidFill>
              <a:latin typeface="Arial"/>
              <a:ea typeface="Arial"/>
              <a:cs typeface="Arial"/>
              <a:sym typeface="Arial"/>
            </a:endParaRPr>
          </a:p>
        </p:txBody>
      </p:sp>
      <p:sp>
        <p:nvSpPr>
          <p:cNvPr id="3660" name="Google Shape;3660;p97"/>
          <p:cNvSpPr txBox="1"/>
          <p:nvPr/>
        </p:nvSpPr>
        <p:spPr>
          <a:xfrm>
            <a:off x="2873267" y="1963252"/>
            <a:ext cx="1847880"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retina display</a:t>
            </a:r>
            <a:endParaRPr b="0" i="0" sz="1400" u="none" cap="none" strike="noStrike">
              <a:solidFill>
                <a:schemeClr val="accent2"/>
              </a:solidFill>
              <a:latin typeface="Arial"/>
              <a:ea typeface="Arial"/>
              <a:cs typeface="Arial"/>
              <a:sym typeface="Arial"/>
            </a:endParaRPr>
          </a:p>
        </p:txBody>
      </p:sp>
      <p:sp>
        <p:nvSpPr>
          <p:cNvPr id="3661" name="Google Shape;3661;p97"/>
          <p:cNvSpPr txBox="1"/>
          <p:nvPr/>
        </p:nvSpPr>
        <p:spPr>
          <a:xfrm>
            <a:off x="4899025" y="1922356"/>
            <a:ext cx="947852"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air</a:t>
            </a:r>
            <a:endParaRPr b="0" i="0" sz="1400" u="none" cap="none" strike="noStrike">
              <a:solidFill>
                <a:schemeClr val="accent2"/>
              </a:solidFill>
              <a:latin typeface="Arial"/>
              <a:ea typeface="Arial"/>
              <a:cs typeface="Arial"/>
              <a:sym typeface="Arial"/>
            </a:endParaRPr>
          </a:p>
        </p:txBody>
      </p:sp>
      <p:sp>
        <p:nvSpPr>
          <p:cNvPr id="3662" name="Google Shape;3662;p97"/>
          <p:cNvSpPr txBox="1"/>
          <p:nvPr/>
        </p:nvSpPr>
        <p:spPr>
          <a:xfrm>
            <a:off x="6143476" y="2396143"/>
            <a:ext cx="1146195"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accent2"/>
                </a:solidFill>
                <a:latin typeface="Arial"/>
                <a:ea typeface="Arial"/>
                <a:cs typeface="Arial"/>
                <a:sym typeface="Arial"/>
              </a:rPr>
              <a:t>iPad air 2</a:t>
            </a:r>
            <a:endParaRPr b="0" i="0" sz="1400" u="none" cap="none" strike="noStrike">
              <a:solidFill>
                <a:schemeClr val="accen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67" name="Shape 3667"/>
        <p:cNvGrpSpPr/>
        <p:nvPr/>
      </p:nvGrpSpPr>
      <p:grpSpPr>
        <a:xfrm>
          <a:off x="0" y="0"/>
          <a:ext cx="0" cy="0"/>
          <a:chOff x="0" y="0"/>
          <a:chExt cx="0" cy="0"/>
        </a:xfrm>
      </p:grpSpPr>
      <p:sp>
        <p:nvSpPr>
          <p:cNvPr id="3668" name="Google Shape;3668;p9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3669" name="Google Shape;3669;p9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670" name="Google Shape;3670;p98"/>
          <p:cNvSpPr txBox="1"/>
          <p:nvPr>
            <p:ph idx="1" type="body"/>
          </p:nvPr>
        </p:nvSpPr>
        <p:spPr>
          <a:xfrm>
            <a:off x="695325" y="406371"/>
            <a:ext cx="11107208" cy="6604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3AA"/>
              </a:buClr>
              <a:buSzPts val="2400"/>
              <a:buNone/>
            </a:pPr>
            <a:r>
              <a:rPr lang="fr-FR">
                <a:solidFill>
                  <a:srgbClr val="0023AA"/>
                </a:solidFill>
              </a:rPr>
              <a:t>Non, je ne veux pas te voir à poil en vidéo sur le net !</a:t>
            </a:r>
            <a:endParaRPr/>
          </a:p>
        </p:txBody>
      </p:sp>
      <p:pic>
        <p:nvPicPr>
          <p:cNvPr id="3671" name="Google Shape;3671;p98"/>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3672" name="Google Shape;3672;p98"/>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3673" name="Google Shape;3673;p98"/>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3674" name="Google Shape;3674;p98"/>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3675" name="Google Shape;3675;p98"/>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3676" name="Google Shape;3676;p98"/>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id="3677" name="Google Shape;3677;p98"/>
          <p:cNvPicPr preferRelativeResize="0"/>
          <p:nvPr/>
        </p:nvPicPr>
        <p:blipFill rotWithShape="1">
          <a:blip r:embed="rId9">
            <a:alphaModFix/>
          </a:blip>
          <a:srcRect b="0" l="0" r="0" t="0"/>
          <a:stretch/>
        </p:blipFill>
        <p:spPr>
          <a:xfrm>
            <a:off x="271462" y="1330469"/>
            <a:ext cx="11649075" cy="4695825"/>
          </a:xfrm>
          <a:prstGeom prst="rect">
            <a:avLst/>
          </a:prstGeom>
          <a:noFill/>
          <a:ln>
            <a:noFill/>
          </a:ln>
        </p:spPr>
      </p:pic>
      <p:sp>
        <p:nvSpPr>
          <p:cNvPr id="3678" name="Google Shape;3678;p98"/>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679" name="Google Shape;3679;p98"/>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maîtriser pour les Q&amp;R</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84" name="Shape 3684"/>
        <p:cNvGrpSpPr/>
        <p:nvPr/>
      </p:nvGrpSpPr>
      <p:grpSpPr>
        <a:xfrm>
          <a:off x="0" y="0"/>
          <a:ext cx="0" cy="0"/>
          <a:chOff x="0" y="0"/>
          <a:chExt cx="0" cy="0"/>
        </a:xfrm>
      </p:grpSpPr>
      <p:pic>
        <p:nvPicPr>
          <p:cNvPr descr="D:\Documents\Climat\Teach The Shift\Slides 55, 69 et 77\portion-tableau.png" id="3685" name="Google Shape;3685;p99"/>
          <p:cNvPicPr preferRelativeResize="0"/>
          <p:nvPr/>
        </p:nvPicPr>
        <p:blipFill rotWithShape="1">
          <a:blip r:embed="rId3">
            <a:alphaModFix/>
          </a:blip>
          <a:srcRect b="0" l="0" r="0" t="0"/>
          <a:stretch/>
        </p:blipFill>
        <p:spPr>
          <a:xfrm>
            <a:off x="9490519" y="1074465"/>
            <a:ext cx="2701481" cy="5400000"/>
          </a:xfrm>
          <a:prstGeom prst="rect">
            <a:avLst/>
          </a:prstGeom>
          <a:noFill/>
          <a:ln>
            <a:noFill/>
          </a:ln>
        </p:spPr>
      </p:pic>
      <p:sp>
        <p:nvSpPr>
          <p:cNvPr id="3686" name="Google Shape;3686;p99"/>
          <p:cNvSpPr txBox="1"/>
          <p:nvPr>
            <p:ph idx="1" type="body"/>
          </p:nvPr>
        </p:nvSpPr>
        <p:spPr>
          <a:xfrm>
            <a:off x="695325" y="406370"/>
            <a:ext cx="7361193" cy="46104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Bougez décarboné </a:t>
            </a:r>
            <a:br>
              <a:rPr lang="fr-FR"/>
            </a:br>
            <a:r>
              <a:rPr lang="fr-FR"/>
              <a:t>&gt; Détails des calculs dans les notes de la planche</a:t>
            </a:r>
            <a:endParaRPr/>
          </a:p>
        </p:txBody>
      </p:sp>
      <p:sp>
        <p:nvSpPr>
          <p:cNvPr id="3687" name="Google Shape;3687;p9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688" name="Google Shape;3688;p9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cxnSp>
        <p:nvCxnSpPr>
          <p:cNvPr id="3689" name="Google Shape;3689;p99"/>
          <p:cNvCxnSpPr/>
          <p:nvPr/>
        </p:nvCxnSpPr>
        <p:spPr>
          <a:xfrm>
            <a:off x="2628112" y="4862286"/>
            <a:ext cx="1692000" cy="0"/>
          </a:xfrm>
          <a:prstGeom prst="straightConnector1">
            <a:avLst/>
          </a:prstGeom>
          <a:noFill/>
          <a:ln cap="flat" cmpd="sng" w="38100">
            <a:solidFill>
              <a:schemeClr val="accent2"/>
            </a:solidFill>
            <a:prstDash val="solid"/>
            <a:miter lim="800000"/>
            <a:headEnd len="sm" w="sm" type="none"/>
            <a:tailEnd len="med" w="med" type="stealth"/>
          </a:ln>
        </p:spPr>
      </p:cxnSp>
      <p:sp>
        <p:nvSpPr>
          <p:cNvPr id="3690" name="Google Shape;3690;p99"/>
          <p:cNvSpPr txBox="1"/>
          <p:nvPr/>
        </p:nvSpPr>
        <p:spPr>
          <a:xfrm>
            <a:off x="2862112" y="4222250"/>
            <a:ext cx="1224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1" i="0" lang="fr-FR" sz="3200" u="none" cap="none" strike="noStrike">
                <a:solidFill>
                  <a:schemeClr val="accent2"/>
                </a:solidFill>
                <a:latin typeface="Arial"/>
                <a:ea typeface="Arial"/>
                <a:cs typeface="Arial"/>
                <a:sym typeface="Arial"/>
              </a:rPr>
              <a:t>27 %</a:t>
            </a:r>
            <a:endParaRPr b="1" baseline="-25000" i="0" sz="3200" u="none" cap="none" strike="noStrike">
              <a:solidFill>
                <a:schemeClr val="accent2"/>
              </a:solidFill>
              <a:latin typeface="Arial"/>
              <a:ea typeface="Arial"/>
              <a:cs typeface="Arial"/>
              <a:sym typeface="Arial"/>
            </a:endParaRPr>
          </a:p>
        </p:txBody>
      </p:sp>
      <p:sp>
        <p:nvSpPr>
          <p:cNvPr id="3691" name="Google Shape;3691;p99"/>
          <p:cNvSpPr txBox="1"/>
          <p:nvPr/>
        </p:nvSpPr>
        <p:spPr>
          <a:xfrm>
            <a:off x="2628112" y="4971725"/>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Transports</a:t>
            </a:r>
            <a:endParaRPr b="0" baseline="-25000" i="0" sz="1800" u="none" cap="none" strike="noStrike">
              <a:solidFill>
                <a:schemeClr val="accent2"/>
              </a:solidFill>
              <a:latin typeface="Arial"/>
              <a:ea typeface="Arial"/>
              <a:cs typeface="Arial"/>
              <a:sym typeface="Arial"/>
            </a:endParaRPr>
          </a:p>
        </p:txBody>
      </p:sp>
      <p:pic>
        <p:nvPicPr>
          <p:cNvPr id="3692" name="Google Shape;3692;p99"/>
          <p:cNvPicPr preferRelativeResize="0"/>
          <p:nvPr/>
        </p:nvPicPr>
        <p:blipFill rotWithShape="1">
          <a:blip r:embed="rId4">
            <a:alphaModFix/>
          </a:blip>
          <a:srcRect b="0" l="0" r="0" t="0"/>
          <a:stretch/>
        </p:blipFill>
        <p:spPr>
          <a:xfrm>
            <a:off x="8241233" y="406371"/>
            <a:ext cx="497692" cy="497692"/>
          </a:xfrm>
          <a:prstGeom prst="rect">
            <a:avLst/>
          </a:prstGeom>
          <a:noFill/>
          <a:ln>
            <a:noFill/>
          </a:ln>
        </p:spPr>
      </p:pic>
      <p:pic>
        <p:nvPicPr>
          <p:cNvPr id="3693" name="Google Shape;3693;p99"/>
          <p:cNvPicPr preferRelativeResize="0"/>
          <p:nvPr/>
        </p:nvPicPr>
        <p:blipFill rotWithShape="1">
          <a:blip r:embed="rId5">
            <a:alphaModFix/>
          </a:blip>
          <a:srcRect b="0" l="0" r="0" t="0"/>
          <a:stretch/>
        </p:blipFill>
        <p:spPr>
          <a:xfrm>
            <a:off x="9361671" y="406371"/>
            <a:ext cx="497692" cy="497692"/>
          </a:xfrm>
          <a:prstGeom prst="rect">
            <a:avLst/>
          </a:prstGeom>
          <a:noFill/>
          <a:ln>
            <a:noFill/>
          </a:ln>
        </p:spPr>
      </p:pic>
      <p:pic>
        <p:nvPicPr>
          <p:cNvPr id="3694" name="Google Shape;3694;p99"/>
          <p:cNvPicPr preferRelativeResize="0"/>
          <p:nvPr/>
        </p:nvPicPr>
        <p:blipFill rotWithShape="1">
          <a:blip r:embed="rId6">
            <a:alphaModFix/>
          </a:blip>
          <a:srcRect b="0" l="0" r="0" t="0"/>
          <a:stretch/>
        </p:blipFill>
        <p:spPr>
          <a:xfrm>
            <a:off x="8801452" y="406371"/>
            <a:ext cx="497692" cy="497692"/>
          </a:xfrm>
          <a:prstGeom prst="rect">
            <a:avLst/>
          </a:prstGeom>
          <a:noFill/>
          <a:ln>
            <a:noFill/>
          </a:ln>
        </p:spPr>
      </p:pic>
      <p:pic>
        <p:nvPicPr>
          <p:cNvPr id="3695" name="Google Shape;3695;p99"/>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3696" name="Google Shape;3696;p99"/>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3697" name="Google Shape;3697;p99"/>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sp>
        <p:nvSpPr>
          <p:cNvPr id="3698" name="Google Shape;3698;p99"/>
          <p:cNvSpPr txBox="1"/>
          <p:nvPr/>
        </p:nvSpPr>
        <p:spPr>
          <a:xfrm>
            <a:off x="9418047" y="2126471"/>
            <a:ext cx="2683823" cy="363176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1</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Réduire le plus possible l’utilisation de la voiture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2</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Pour les trajets longs, privilégier le train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3</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Adopter</a:t>
            </a:r>
            <a:br>
              <a:rPr b="0" i="0" lang="fr-FR" sz="1700" u="none" cap="none" strike="noStrike">
                <a:solidFill>
                  <a:schemeClr val="lt1"/>
                </a:solidFill>
                <a:latin typeface="Arial"/>
                <a:ea typeface="Arial"/>
                <a:cs typeface="Arial"/>
                <a:sym typeface="Arial"/>
              </a:rPr>
            </a:br>
            <a:r>
              <a:rPr b="0" i="0" lang="fr-FR" sz="1700" u="none" cap="none" strike="noStrike">
                <a:solidFill>
                  <a:schemeClr val="lt1"/>
                </a:solidFill>
                <a:latin typeface="Arial"/>
                <a:ea typeface="Arial"/>
                <a:cs typeface="Arial"/>
                <a:sym typeface="Arial"/>
              </a:rPr>
              <a:t>l’éco-conduite</a:t>
            </a:r>
            <a:endParaRPr b="0" i="0" sz="1400" u="none" cap="none" strike="noStrike">
              <a:solidFill>
                <a:srgbClr val="000000"/>
              </a:solidFill>
              <a:latin typeface="Arial"/>
              <a:ea typeface="Arial"/>
              <a:cs typeface="Arial"/>
              <a:sym typeface="Arial"/>
            </a:endParaRPr>
          </a:p>
        </p:txBody>
      </p:sp>
      <p:pic>
        <p:nvPicPr>
          <p:cNvPr descr="D:\Documents\Climat\Teach The Shift\Slides 45-50\images\user-seul.png" id="3699" name="Google Shape;3699;p99"/>
          <p:cNvPicPr preferRelativeResize="0"/>
          <p:nvPr/>
        </p:nvPicPr>
        <p:blipFill rotWithShape="1">
          <a:blip r:embed="rId10">
            <a:alphaModFix/>
          </a:blip>
          <a:srcRect b="0" l="0" r="0" t="0"/>
          <a:stretch/>
        </p:blipFill>
        <p:spPr>
          <a:xfrm>
            <a:off x="642368" y="1343252"/>
            <a:ext cx="1551378" cy="1569558"/>
          </a:xfrm>
          <a:prstGeom prst="rect">
            <a:avLst/>
          </a:prstGeom>
          <a:noFill/>
          <a:ln>
            <a:noFill/>
          </a:ln>
        </p:spPr>
      </p:pic>
      <p:sp>
        <p:nvSpPr>
          <p:cNvPr id="3700" name="Google Shape;3700;p99"/>
          <p:cNvSpPr txBox="1"/>
          <p:nvPr/>
        </p:nvSpPr>
        <p:spPr>
          <a:xfrm>
            <a:off x="2762481" y="2046269"/>
            <a:ext cx="5888038"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2"/>
                </a:solidFill>
                <a:latin typeface="Arial"/>
                <a:ea typeface="Arial"/>
                <a:cs typeface="Arial"/>
                <a:sym typeface="Arial"/>
              </a:rPr>
              <a:t>d’un(e) Français(e) en 2019 = </a:t>
            </a:r>
            <a:r>
              <a:rPr b="1" i="0" lang="fr-FR" sz="3200" u="none" cap="none" strike="noStrike">
                <a:solidFill>
                  <a:schemeClr val="lt2"/>
                </a:solidFill>
                <a:latin typeface="Arial"/>
                <a:ea typeface="Arial"/>
                <a:cs typeface="Arial"/>
                <a:sym typeface="Arial"/>
              </a:rPr>
              <a:t>9,9 t éq. CO</a:t>
            </a:r>
            <a:r>
              <a:rPr b="1" baseline="-25000" i="0" lang="fr-FR" sz="3200" u="none" cap="none" strike="noStrike">
                <a:solidFill>
                  <a:schemeClr val="lt2"/>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3701" name="Google Shape;3701;p99"/>
          <p:cNvSpPr txBox="1"/>
          <p:nvPr/>
        </p:nvSpPr>
        <p:spPr>
          <a:xfrm>
            <a:off x="2762481" y="1891442"/>
            <a:ext cx="529403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2"/>
                </a:solidFill>
                <a:latin typeface="Arial"/>
                <a:ea typeface="Arial"/>
                <a:cs typeface="Arial"/>
                <a:sym typeface="Arial"/>
              </a:rPr>
              <a:t>Empreinte carbone</a:t>
            </a:r>
            <a:endParaRPr b="0" i="0" sz="1400" u="none" cap="none" strike="noStrike">
              <a:solidFill>
                <a:srgbClr val="000000"/>
              </a:solidFill>
              <a:latin typeface="Arial"/>
              <a:ea typeface="Arial"/>
              <a:cs typeface="Arial"/>
              <a:sym typeface="Arial"/>
            </a:endParaRPr>
          </a:p>
        </p:txBody>
      </p:sp>
      <p:pic>
        <p:nvPicPr>
          <p:cNvPr id="3702" name="Google Shape;3702;p99"/>
          <p:cNvPicPr preferRelativeResize="0"/>
          <p:nvPr/>
        </p:nvPicPr>
        <p:blipFill rotWithShape="1">
          <a:blip r:embed="rId11">
            <a:alphaModFix/>
          </a:blip>
          <a:srcRect b="0" l="0" r="0" t="0"/>
          <a:stretch/>
        </p:blipFill>
        <p:spPr>
          <a:xfrm>
            <a:off x="2116007" y="1907176"/>
            <a:ext cx="620398" cy="620398"/>
          </a:xfrm>
          <a:prstGeom prst="rect">
            <a:avLst/>
          </a:prstGeom>
          <a:noFill/>
          <a:ln>
            <a:noFill/>
          </a:ln>
        </p:spPr>
      </p:pic>
      <p:sp>
        <p:nvSpPr>
          <p:cNvPr id="3703" name="Google Shape;3703;p99"/>
          <p:cNvSpPr/>
          <p:nvPr/>
        </p:nvSpPr>
        <p:spPr>
          <a:xfrm>
            <a:off x="7891465" y="5582272"/>
            <a:ext cx="323675" cy="324000"/>
          </a:xfrm>
          <a:prstGeom prst="ellipse">
            <a:avLst/>
          </a:prstGeom>
          <a:solidFill>
            <a:srgbClr val="1663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grpSp>
        <p:nvGrpSpPr>
          <p:cNvPr id="3704" name="Google Shape;3704;p99"/>
          <p:cNvGrpSpPr/>
          <p:nvPr/>
        </p:nvGrpSpPr>
        <p:grpSpPr>
          <a:xfrm>
            <a:off x="7536364" y="5129756"/>
            <a:ext cx="1080000" cy="1078488"/>
            <a:chOff x="7503613" y="5129756"/>
            <a:chExt cx="1080000" cy="1078488"/>
          </a:xfrm>
        </p:grpSpPr>
        <p:sp>
          <p:nvSpPr>
            <p:cNvPr id="3705" name="Google Shape;3705;p99"/>
            <p:cNvSpPr/>
            <p:nvPr/>
          </p:nvSpPr>
          <p:spPr>
            <a:xfrm>
              <a:off x="7900407" y="5623200"/>
              <a:ext cx="241200" cy="2412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3706" name="Google Shape;3706;p99"/>
            <p:cNvSpPr txBox="1"/>
            <p:nvPr/>
          </p:nvSpPr>
          <p:spPr>
            <a:xfrm>
              <a:off x="7503613" y="5129756"/>
              <a:ext cx="1080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0" i="0" lang="fr-FR" sz="3200" u="none" cap="none" strike="noStrike">
                  <a:solidFill>
                    <a:schemeClr val="accent2"/>
                  </a:solidFill>
                  <a:latin typeface="Arial"/>
                  <a:ea typeface="Arial"/>
                  <a:cs typeface="Arial"/>
                  <a:sym typeface="Arial"/>
                </a:rPr>
                <a:t>7 %</a:t>
              </a:r>
              <a:endParaRPr b="0" baseline="-25000" i="0" sz="3200" u="none" cap="none" strike="noStrike">
                <a:solidFill>
                  <a:schemeClr val="accent2"/>
                </a:solidFill>
                <a:latin typeface="Arial"/>
                <a:ea typeface="Arial"/>
                <a:cs typeface="Arial"/>
                <a:sym typeface="Arial"/>
              </a:endParaRPr>
            </a:p>
          </p:txBody>
        </p:sp>
        <p:sp>
          <p:nvSpPr>
            <p:cNvPr id="3707" name="Google Shape;3707;p99"/>
            <p:cNvSpPr txBox="1"/>
            <p:nvPr/>
          </p:nvSpPr>
          <p:spPr>
            <a:xfrm>
              <a:off x="7503613" y="5838953"/>
              <a:ext cx="108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Autres</a:t>
              </a:r>
              <a:endParaRPr b="0" baseline="-25000" i="0" sz="1800" u="none" cap="none" strike="noStrike">
                <a:solidFill>
                  <a:schemeClr val="accent2"/>
                </a:solidFill>
                <a:latin typeface="Arial"/>
                <a:ea typeface="Arial"/>
                <a:cs typeface="Arial"/>
                <a:sym typeface="Arial"/>
              </a:endParaRPr>
            </a:p>
          </p:txBody>
        </p:sp>
      </p:grpSp>
      <p:grpSp>
        <p:nvGrpSpPr>
          <p:cNvPr id="3708" name="Google Shape;3708;p99"/>
          <p:cNvGrpSpPr/>
          <p:nvPr/>
        </p:nvGrpSpPr>
        <p:grpSpPr>
          <a:xfrm>
            <a:off x="7503612" y="3292207"/>
            <a:ext cx="1145505" cy="1747290"/>
            <a:chOff x="7503612" y="3292207"/>
            <a:chExt cx="1145505" cy="1747290"/>
          </a:xfrm>
        </p:grpSpPr>
        <p:sp>
          <p:nvSpPr>
            <p:cNvPr id="3709" name="Google Shape;3709;p99"/>
            <p:cNvSpPr/>
            <p:nvPr/>
          </p:nvSpPr>
          <p:spPr>
            <a:xfrm>
              <a:off x="7770460" y="4100022"/>
              <a:ext cx="576000" cy="576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3710" name="Google Shape;3710;p99"/>
            <p:cNvSpPr txBox="1"/>
            <p:nvPr/>
          </p:nvSpPr>
          <p:spPr>
            <a:xfrm>
              <a:off x="7503612" y="3292207"/>
              <a:ext cx="1145505"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0" i="0" lang="fr-FR" sz="3200" u="none" cap="none" strike="noStrike">
                  <a:solidFill>
                    <a:schemeClr val="accent2"/>
                  </a:solidFill>
                  <a:latin typeface="Arial"/>
                  <a:ea typeface="Arial"/>
                  <a:cs typeface="Arial"/>
                  <a:sym typeface="Arial"/>
                </a:rPr>
                <a:t>16 %</a:t>
              </a:r>
              <a:endParaRPr b="0" baseline="-25000" i="0" sz="3200" u="none" cap="none" strike="noStrike">
                <a:solidFill>
                  <a:schemeClr val="accent2"/>
                </a:solidFill>
                <a:latin typeface="Arial"/>
                <a:ea typeface="Arial"/>
                <a:cs typeface="Arial"/>
                <a:sym typeface="Arial"/>
              </a:endParaRPr>
            </a:p>
          </p:txBody>
        </p:sp>
        <p:sp>
          <p:nvSpPr>
            <p:cNvPr id="3711" name="Google Shape;3711;p99"/>
            <p:cNvSpPr txBox="1"/>
            <p:nvPr/>
          </p:nvSpPr>
          <p:spPr>
            <a:xfrm>
              <a:off x="7536364" y="4670206"/>
              <a:ext cx="1080000" cy="369291"/>
            </a:xfrm>
            <a:prstGeom prst="rect">
              <a:avLst/>
            </a:prstGeom>
            <a:noFill/>
            <a:ln>
              <a:noFill/>
            </a:ln>
          </p:spPr>
          <p:txBody>
            <a:bodyPr anchorCtr="1" anchor="ctr"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Avion</a:t>
              </a:r>
              <a:endParaRPr b="0" baseline="-25000" i="0" sz="1800" u="none" cap="none" strike="noStrike">
                <a:solidFill>
                  <a:schemeClr val="accent2"/>
                </a:solidFill>
                <a:latin typeface="Arial"/>
                <a:ea typeface="Arial"/>
                <a:cs typeface="Arial"/>
                <a:sym typeface="Arial"/>
              </a:endParaRPr>
            </a:p>
          </p:txBody>
        </p:sp>
        <p:pic>
          <p:nvPicPr>
            <p:cNvPr id="3712" name="Google Shape;3712;p99"/>
            <p:cNvPicPr preferRelativeResize="0"/>
            <p:nvPr/>
          </p:nvPicPr>
          <p:blipFill rotWithShape="1">
            <a:blip r:embed="rId12">
              <a:alphaModFix/>
            </a:blip>
            <a:srcRect b="0" l="0" r="0" t="0"/>
            <a:stretch/>
          </p:blipFill>
          <p:spPr>
            <a:xfrm>
              <a:off x="7720266" y="4132764"/>
              <a:ext cx="647545" cy="500376"/>
            </a:xfrm>
            <a:prstGeom prst="rect">
              <a:avLst/>
            </a:prstGeom>
            <a:noFill/>
            <a:ln>
              <a:noFill/>
            </a:ln>
          </p:spPr>
        </p:pic>
      </p:grpSp>
      <p:grpSp>
        <p:nvGrpSpPr>
          <p:cNvPr id="3713" name="Google Shape;3713;p99"/>
          <p:cNvGrpSpPr/>
          <p:nvPr/>
        </p:nvGrpSpPr>
        <p:grpSpPr>
          <a:xfrm>
            <a:off x="4448212" y="3419475"/>
            <a:ext cx="2772000" cy="2772000"/>
            <a:chOff x="4448212" y="3419475"/>
            <a:chExt cx="2772000" cy="2772000"/>
          </a:xfrm>
        </p:grpSpPr>
        <p:sp>
          <p:nvSpPr>
            <p:cNvPr id="3714" name="Google Shape;3714;p99"/>
            <p:cNvSpPr/>
            <p:nvPr/>
          </p:nvSpPr>
          <p:spPr>
            <a:xfrm>
              <a:off x="4448212" y="3419475"/>
              <a:ext cx="2772000" cy="27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3715" name="Google Shape;3715;p99"/>
            <p:cNvSpPr txBox="1"/>
            <p:nvPr/>
          </p:nvSpPr>
          <p:spPr>
            <a:xfrm>
              <a:off x="5006212" y="3672940"/>
              <a:ext cx="1692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0" i="0" lang="fr-FR" sz="3200" u="none" cap="none" strike="noStrike">
                  <a:solidFill>
                    <a:schemeClr val="lt1"/>
                  </a:solidFill>
                  <a:latin typeface="Arial"/>
                  <a:ea typeface="Arial"/>
                  <a:cs typeface="Arial"/>
                  <a:sym typeface="Arial"/>
                </a:rPr>
                <a:t>77 %</a:t>
              </a:r>
              <a:endParaRPr b="0" baseline="-25000" i="0" sz="3200" u="none" cap="none" strike="noStrike">
                <a:solidFill>
                  <a:schemeClr val="lt1"/>
                </a:solidFill>
                <a:latin typeface="Arial"/>
                <a:ea typeface="Arial"/>
                <a:cs typeface="Arial"/>
                <a:sym typeface="Arial"/>
              </a:endParaRPr>
            </a:p>
          </p:txBody>
        </p:sp>
        <p:sp>
          <p:nvSpPr>
            <p:cNvPr id="3716" name="Google Shape;3716;p99"/>
            <p:cNvSpPr txBox="1"/>
            <p:nvPr/>
          </p:nvSpPr>
          <p:spPr>
            <a:xfrm>
              <a:off x="5006212" y="5445253"/>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0" i="0" lang="fr-FR" sz="1800" u="none" cap="none" strike="noStrike">
                  <a:solidFill>
                    <a:schemeClr val="lt1"/>
                  </a:solidFill>
                  <a:latin typeface="Arial"/>
                  <a:ea typeface="Arial"/>
                  <a:cs typeface="Arial"/>
                  <a:sym typeface="Arial"/>
                </a:rPr>
                <a:t>Voiture</a:t>
              </a:r>
              <a:endParaRPr b="0" i="0" sz="1400" u="none" cap="none" strike="noStrike">
                <a:solidFill>
                  <a:srgbClr val="000000"/>
                </a:solidFill>
                <a:latin typeface="Arial"/>
                <a:ea typeface="Arial"/>
                <a:cs typeface="Arial"/>
                <a:sym typeface="Arial"/>
              </a:endParaRPr>
            </a:p>
          </p:txBody>
        </p:sp>
        <p:pic>
          <p:nvPicPr>
            <p:cNvPr id="3717" name="Google Shape;3717;p99"/>
            <p:cNvPicPr preferRelativeResize="0"/>
            <p:nvPr/>
          </p:nvPicPr>
          <p:blipFill rotWithShape="1">
            <a:blip r:embed="rId13">
              <a:alphaModFix/>
            </a:blip>
            <a:srcRect b="0" l="0" r="0" t="0"/>
            <a:stretch/>
          </p:blipFill>
          <p:spPr>
            <a:xfrm>
              <a:off x="4709189" y="4210493"/>
              <a:ext cx="2225473" cy="1268966"/>
            </a:xfrm>
            <a:prstGeom prst="rect">
              <a:avLst/>
            </a:prstGeom>
            <a:noFill/>
            <a:ln>
              <a:noFill/>
            </a:ln>
          </p:spPr>
        </p:pic>
      </p:grpSp>
      <p:sp>
        <p:nvSpPr>
          <p:cNvPr id="3718" name="Google Shape;3718;p99"/>
          <p:cNvSpPr/>
          <p:nvPr/>
        </p:nvSpPr>
        <p:spPr>
          <a:xfrm>
            <a:off x="4392882" y="3287511"/>
            <a:ext cx="3020600" cy="1215909"/>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19" name="Google Shape;3719;p99"/>
          <p:cNvSpPr/>
          <p:nvPr/>
        </p:nvSpPr>
        <p:spPr>
          <a:xfrm>
            <a:off x="7586197" y="3923144"/>
            <a:ext cx="1011770" cy="617220"/>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xte, signe, équipement électronique&#10;&#10;Description générée automatiquement" id="3720" name="Google Shape;3720;p99"/>
          <p:cNvPicPr preferRelativeResize="0"/>
          <p:nvPr/>
        </p:nvPicPr>
        <p:blipFill rotWithShape="1">
          <a:blip r:embed="rId14">
            <a:alphaModFix/>
          </a:blip>
          <a:srcRect b="0" l="0" r="0" t="0"/>
          <a:stretch/>
        </p:blipFill>
        <p:spPr>
          <a:xfrm>
            <a:off x="288792" y="3734003"/>
            <a:ext cx="2256566" cy="2256566"/>
          </a:xfrm>
          <a:prstGeom prst="rect">
            <a:avLst/>
          </a:prstGeom>
          <a:noFill/>
          <a:ln>
            <a:noFill/>
          </a:ln>
        </p:spPr>
      </p:pic>
      <p:sp>
        <p:nvSpPr>
          <p:cNvPr id="3721" name="Google Shape;3721;p99"/>
          <p:cNvSpPr/>
          <p:nvPr/>
        </p:nvSpPr>
        <p:spPr>
          <a:xfrm rot="-6264053">
            <a:off x="858685" y="3790654"/>
            <a:ext cx="647687" cy="638402"/>
          </a:xfrm>
          <a:custGeom>
            <a:rect b="b" l="l" r="r" t="t"/>
            <a:pathLst>
              <a:path extrusionOk="0" h="638402" w="647687">
                <a:moveTo>
                  <a:pt x="0" y="260712"/>
                </a:moveTo>
                <a:cubicBezTo>
                  <a:pt x="214308" y="152442"/>
                  <a:pt x="343328" y="114747"/>
                  <a:pt x="593016" y="0"/>
                </a:cubicBezTo>
                <a:cubicBezTo>
                  <a:pt x="654705" y="259011"/>
                  <a:pt x="669660" y="430418"/>
                  <a:pt x="609406" y="638402"/>
                </a:cubicBezTo>
                <a:lnTo>
                  <a:pt x="23247" y="487169"/>
                </a:lnTo>
                <a:cubicBezTo>
                  <a:pt x="52849" y="385775"/>
                  <a:pt x="26904" y="310803"/>
                  <a:pt x="0" y="260712"/>
                </a:cubicBezTo>
                <a:close/>
              </a:path>
            </a:pathLst>
          </a:custGeom>
          <a:solidFill>
            <a:srgbClr val="FFFFFF">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22" name="Google Shape;3722;p99"/>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723" name="Google Shape;3723;p99"/>
          <p:cNvSpPr txBox="1"/>
          <p:nvPr/>
        </p:nvSpPr>
        <p:spPr>
          <a:xfrm rot="2991046">
            <a:off x="9829137" y="72190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Détails des calculs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3"/>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3708"/>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3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8"/>
                                        </p:tgtEl>
                                        <p:attrNameLst>
                                          <p:attrName>style.visibility</p:attrName>
                                        </p:attrNameLst>
                                      </p:cBhvr>
                                      <p:to>
                                        <p:strVal val="visible"/>
                                      </p:to>
                                    </p:set>
                                    <p:animEffect filter="fade" transition="in">
                                      <p:cBhvr>
                                        <p:cTn dur="500"/>
                                        <p:tgtEl>
                                          <p:spTgt spid="3718"/>
                                        </p:tgtEl>
                                      </p:cBhvr>
                                    </p:animEffect>
                                  </p:childTnLst>
                                </p:cTn>
                              </p:par>
                              <p:par>
                                <p:cTn fill="hold" nodeType="withEffect" presetClass="entr" presetID="10" presetSubtype="0">
                                  <p:stCondLst>
                                    <p:cond delay="0"/>
                                  </p:stCondLst>
                                  <p:childTnLst>
                                    <p:set>
                                      <p:cBhvr>
                                        <p:cTn dur="1" fill="hold">
                                          <p:stCondLst>
                                            <p:cond delay="0"/>
                                          </p:stCondLst>
                                        </p:cTn>
                                        <p:tgtEl>
                                          <p:spTgt spid="3703"/>
                                        </p:tgtEl>
                                        <p:attrNameLst>
                                          <p:attrName>style.visibility</p:attrName>
                                        </p:attrNameLst>
                                      </p:cBhvr>
                                      <p:to>
                                        <p:strVal val="visible"/>
                                      </p:to>
                                    </p:set>
                                    <p:animEffect filter="fade" transition="in">
                                      <p:cBhvr>
                                        <p:cTn dur="500"/>
                                        <p:tgtEl>
                                          <p:spTgt spid="3703"/>
                                        </p:tgtEl>
                                      </p:cBhvr>
                                    </p:animEffect>
                                  </p:childTnLst>
                                </p:cTn>
                              </p:par>
                              <p:par>
                                <p:cTn fill="hold" nodeType="withEffect" presetClass="entr" presetID="10" presetSubtype="0">
                                  <p:stCondLst>
                                    <p:cond delay="0"/>
                                  </p:stCondLst>
                                  <p:childTnLst>
                                    <p:set>
                                      <p:cBhvr>
                                        <p:cTn dur="1" fill="hold">
                                          <p:stCondLst>
                                            <p:cond delay="0"/>
                                          </p:stCondLst>
                                        </p:cTn>
                                        <p:tgtEl>
                                          <p:spTgt spid="3719"/>
                                        </p:tgtEl>
                                        <p:attrNameLst>
                                          <p:attrName>style.visibility</p:attrName>
                                        </p:attrNameLst>
                                      </p:cBhvr>
                                      <p:to>
                                        <p:strVal val="visible"/>
                                      </p:to>
                                    </p:set>
                                    <p:animEffect filter="fade" transition="in">
                                      <p:cBhvr>
                                        <p:cTn dur="500"/>
                                        <p:tgtEl>
                                          <p:spTgt spid="3719"/>
                                        </p:tgtEl>
                                      </p:cBhvr>
                                    </p:animEffect>
                                  </p:childTnLst>
                                </p:cTn>
                              </p:par>
                              <p:par>
                                <p:cTn fill="hold" nodeType="withEffect" presetClass="entr" presetID="10" presetSubtype="0">
                                  <p:stCondLst>
                                    <p:cond delay="0"/>
                                  </p:stCondLst>
                                  <p:childTnLst>
                                    <p:set>
                                      <p:cBhvr>
                                        <p:cTn dur="1" fill="hold">
                                          <p:stCondLst>
                                            <p:cond delay="0"/>
                                          </p:stCondLst>
                                        </p:cTn>
                                        <p:tgtEl>
                                          <p:spTgt spid="3721"/>
                                        </p:tgtEl>
                                        <p:attrNameLst>
                                          <p:attrName>style.visibility</p:attrName>
                                        </p:attrNameLst>
                                      </p:cBhvr>
                                      <p:to>
                                        <p:strVal val="visible"/>
                                      </p:to>
                                    </p:set>
                                    <p:animEffect filter="fade" transition="in">
                                      <p:cBhvr>
                                        <p:cTn dur="500"/>
                                        <p:tgtEl>
                                          <p:spTgt spid="3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28" name="Shape 3728"/>
        <p:cNvGrpSpPr/>
        <p:nvPr/>
      </p:nvGrpSpPr>
      <p:grpSpPr>
        <a:xfrm>
          <a:off x="0" y="0"/>
          <a:ext cx="0" cy="0"/>
          <a:chOff x="0" y="0"/>
          <a:chExt cx="0" cy="0"/>
        </a:xfrm>
      </p:grpSpPr>
      <p:sp>
        <p:nvSpPr>
          <p:cNvPr id="3729" name="Google Shape;3729;p10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sp>
        <p:nvSpPr>
          <p:cNvPr id="3730" name="Google Shape;3730;p10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3731" name="Google Shape;3731;p100"/>
          <p:cNvSpPr txBox="1"/>
          <p:nvPr>
            <p:ph idx="1" type="body"/>
          </p:nvPr>
        </p:nvSpPr>
        <p:spPr>
          <a:xfrm>
            <a:off x="695325" y="406371"/>
            <a:ext cx="11107208" cy="6604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23AA"/>
              </a:buClr>
              <a:buSzPts val="2400"/>
              <a:buNone/>
            </a:pPr>
            <a:r>
              <a:rPr lang="fr-FR">
                <a:solidFill>
                  <a:srgbClr val="0023AA"/>
                </a:solidFill>
              </a:rPr>
              <a:t>Consommation carnée au XXI</a:t>
            </a:r>
            <a:r>
              <a:rPr baseline="30000" lang="fr-FR">
                <a:solidFill>
                  <a:srgbClr val="0023AA"/>
                </a:solidFill>
              </a:rPr>
              <a:t>e</a:t>
            </a:r>
            <a:r>
              <a:rPr lang="fr-FR">
                <a:solidFill>
                  <a:srgbClr val="0023AA"/>
                </a:solidFill>
              </a:rPr>
              <a:t> siècle en France</a:t>
            </a:r>
            <a:endParaRPr/>
          </a:p>
        </p:txBody>
      </p:sp>
      <p:pic>
        <p:nvPicPr>
          <p:cNvPr id="3732" name="Google Shape;3732;p100"/>
          <p:cNvPicPr preferRelativeResize="0"/>
          <p:nvPr/>
        </p:nvPicPr>
        <p:blipFill rotWithShape="1">
          <a:blip r:embed="rId3">
            <a:alphaModFix/>
          </a:blip>
          <a:srcRect b="0" l="0" r="0" t="0"/>
          <a:stretch/>
        </p:blipFill>
        <p:spPr>
          <a:xfrm>
            <a:off x="9361671" y="406371"/>
            <a:ext cx="497692" cy="497692"/>
          </a:xfrm>
          <a:prstGeom prst="rect">
            <a:avLst/>
          </a:prstGeom>
          <a:noFill/>
          <a:ln>
            <a:noFill/>
          </a:ln>
        </p:spPr>
      </p:pic>
      <p:pic>
        <p:nvPicPr>
          <p:cNvPr id="3733" name="Google Shape;3733;p100"/>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3734" name="Google Shape;3734;p100"/>
          <p:cNvPicPr preferRelativeResize="0"/>
          <p:nvPr/>
        </p:nvPicPr>
        <p:blipFill rotWithShape="1">
          <a:blip r:embed="rId5">
            <a:alphaModFix/>
          </a:blip>
          <a:srcRect b="0" l="0" r="0" t="0"/>
          <a:stretch/>
        </p:blipFill>
        <p:spPr>
          <a:xfrm>
            <a:off x="8241233" y="406371"/>
            <a:ext cx="497692" cy="497692"/>
          </a:xfrm>
          <a:prstGeom prst="rect">
            <a:avLst/>
          </a:prstGeom>
          <a:noFill/>
          <a:ln>
            <a:noFill/>
          </a:ln>
        </p:spPr>
      </p:pic>
      <p:pic>
        <p:nvPicPr>
          <p:cNvPr id="3735" name="Google Shape;3735;p100"/>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3736" name="Google Shape;3736;p100"/>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3737" name="Google Shape;3737;p100"/>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3738" name="Google Shape;3738;p100"/>
          <p:cNvSpPr txBox="1"/>
          <p:nvPr/>
        </p:nvSpPr>
        <p:spPr>
          <a:xfrm>
            <a:off x="704850" y="1146451"/>
            <a:ext cx="861806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3AA"/>
              </a:buClr>
              <a:buSzPts val="2000"/>
              <a:buFont typeface="Arial"/>
              <a:buNone/>
            </a:pPr>
            <a:r>
              <a:rPr b="0" i="0" lang="fr-FR" sz="2000" u="none" cap="none" strike="noStrike">
                <a:solidFill>
                  <a:srgbClr val="0023AA"/>
                </a:solidFill>
                <a:latin typeface="Arial"/>
                <a:ea typeface="Arial"/>
                <a:cs typeface="Arial"/>
                <a:sym typeface="Arial"/>
              </a:rPr>
              <a:t>Évolution du tonnage de viande consommée entre 1999 et 2017 en France</a:t>
            </a:r>
            <a:endParaRPr b="0" i="0" sz="1400" u="none" cap="none" strike="noStrike">
              <a:solidFill>
                <a:srgbClr val="000000"/>
              </a:solidFill>
              <a:latin typeface="Arial"/>
              <a:ea typeface="Arial"/>
              <a:cs typeface="Arial"/>
              <a:sym typeface="Arial"/>
            </a:endParaRPr>
          </a:p>
        </p:txBody>
      </p:sp>
      <p:sp>
        <p:nvSpPr>
          <p:cNvPr id="3739" name="Google Shape;3739;p100"/>
          <p:cNvSpPr/>
          <p:nvPr/>
        </p:nvSpPr>
        <p:spPr>
          <a:xfrm>
            <a:off x="3525249" y="2167511"/>
            <a:ext cx="5720316" cy="341659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Calibri"/>
              <a:ea typeface="Calibri"/>
              <a:cs typeface="Calibri"/>
              <a:sym typeface="Calibri"/>
            </a:endParaRPr>
          </a:p>
        </p:txBody>
      </p:sp>
      <p:cxnSp>
        <p:nvCxnSpPr>
          <p:cNvPr id="3740" name="Google Shape;3740;p100"/>
          <p:cNvCxnSpPr>
            <a:endCxn id="3741" idx="3"/>
          </p:cNvCxnSpPr>
          <p:nvPr/>
        </p:nvCxnSpPr>
        <p:spPr>
          <a:xfrm>
            <a:off x="4386631" y="2614220"/>
            <a:ext cx="19200" cy="2257500"/>
          </a:xfrm>
          <a:prstGeom prst="straightConnector1">
            <a:avLst/>
          </a:prstGeom>
          <a:noFill/>
          <a:ln cap="flat" cmpd="sng" w="9525">
            <a:solidFill>
              <a:schemeClr val="lt2"/>
            </a:solidFill>
            <a:prstDash val="solid"/>
            <a:round/>
            <a:headEnd len="sm" w="sm" type="none"/>
            <a:tailEnd len="sm" w="sm" type="none"/>
          </a:ln>
        </p:spPr>
      </p:cxnSp>
      <p:cxnSp>
        <p:nvCxnSpPr>
          <p:cNvPr id="3742" name="Google Shape;3742;p100"/>
          <p:cNvCxnSpPr>
            <a:endCxn id="3741" idx="3"/>
          </p:cNvCxnSpPr>
          <p:nvPr/>
        </p:nvCxnSpPr>
        <p:spPr>
          <a:xfrm rot="10800000">
            <a:off x="4405831" y="4871720"/>
            <a:ext cx="3223500" cy="0"/>
          </a:xfrm>
          <a:prstGeom prst="straightConnector1">
            <a:avLst/>
          </a:prstGeom>
          <a:noFill/>
          <a:ln cap="flat" cmpd="sng" w="9525">
            <a:solidFill>
              <a:schemeClr val="lt2"/>
            </a:solidFill>
            <a:prstDash val="solid"/>
            <a:round/>
            <a:headEnd len="sm" w="sm" type="none"/>
            <a:tailEnd len="sm" w="sm" type="none"/>
          </a:ln>
        </p:spPr>
      </p:cxnSp>
      <p:sp>
        <p:nvSpPr>
          <p:cNvPr id="3743" name="Google Shape;3743;p100"/>
          <p:cNvSpPr/>
          <p:nvPr/>
        </p:nvSpPr>
        <p:spPr>
          <a:xfrm>
            <a:off x="4386486" y="4304655"/>
            <a:ext cx="2881423" cy="361507"/>
          </a:xfrm>
          <a:custGeom>
            <a:rect b="b" l="l" r="r" t="t"/>
            <a:pathLst>
              <a:path extrusionOk="0" h="361507" w="2881423">
                <a:moveTo>
                  <a:pt x="0" y="127591"/>
                </a:moveTo>
                <a:lnTo>
                  <a:pt x="180753" y="297712"/>
                </a:lnTo>
                <a:lnTo>
                  <a:pt x="340242" y="361507"/>
                </a:lnTo>
                <a:lnTo>
                  <a:pt x="478465" y="0"/>
                </a:lnTo>
                <a:lnTo>
                  <a:pt x="616688" y="42531"/>
                </a:lnTo>
                <a:lnTo>
                  <a:pt x="786809" y="63796"/>
                </a:lnTo>
                <a:lnTo>
                  <a:pt x="967563" y="31898"/>
                </a:lnTo>
                <a:lnTo>
                  <a:pt x="1148316" y="116958"/>
                </a:lnTo>
                <a:lnTo>
                  <a:pt x="1286539" y="63796"/>
                </a:lnTo>
                <a:lnTo>
                  <a:pt x="1446028" y="116958"/>
                </a:lnTo>
                <a:lnTo>
                  <a:pt x="1754372" y="10633"/>
                </a:lnTo>
                <a:lnTo>
                  <a:pt x="2094614" y="138224"/>
                </a:lnTo>
                <a:lnTo>
                  <a:pt x="2243470" y="233917"/>
                </a:lnTo>
                <a:lnTo>
                  <a:pt x="2551814" y="202019"/>
                </a:lnTo>
                <a:lnTo>
                  <a:pt x="2881423" y="287079"/>
                </a:lnTo>
              </a:path>
            </a:pathLst>
          </a:custGeom>
          <a:noFill/>
          <a:ln cap="flat" cmpd="sng" w="285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4" name="Google Shape;3744;p100"/>
          <p:cNvSpPr/>
          <p:nvPr/>
        </p:nvSpPr>
        <p:spPr>
          <a:xfrm>
            <a:off x="4397118" y="3836823"/>
            <a:ext cx="2870791" cy="999460"/>
          </a:xfrm>
          <a:custGeom>
            <a:rect b="b" l="l" r="r" t="t"/>
            <a:pathLst>
              <a:path extrusionOk="0" h="999460" w="2870791">
                <a:moveTo>
                  <a:pt x="0" y="999460"/>
                </a:moveTo>
                <a:lnTo>
                  <a:pt x="180754" y="754911"/>
                </a:lnTo>
                <a:lnTo>
                  <a:pt x="329610" y="669851"/>
                </a:lnTo>
                <a:lnTo>
                  <a:pt x="457200" y="829339"/>
                </a:lnTo>
                <a:lnTo>
                  <a:pt x="637954" y="914400"/>
                </a:lnTo>
                <a:lnTo>
                  <a:pt x="808075" y="871870"/>
                </a:lnTo>
                <a:lnTo>
                  <a:pt x="1127052" y="839972"/>
                </a:lnTo>
                <a:lnTo>
                  <a:pt x="1446028" y="648586"/>
                </a:lnTo>
                <a:lnTo>
                  <a:pt x="1605517" y="723014"/>
                </a:lnTo>
                <a:lnTo>
                  <a:pt x="1754372" y="637953"/>
                </a:lnTo>
                <a:lnTo>
                  <a:pt x="1903228" y="467832"/>
                </a:lnTo>
                <a:lnTo>
                  <a:pt x="2094614" y="350874"/>
                </a:lnTo>
                <a:lnTo>
                  <a:pt x="2243470" y="382772"/>
                </a:lnTo>
                <a:lnTo>
                  <a:pt x="2402959" y="255181"/>
                </a:lnTo>
                <a:lnTo>
                  <a:pt x="2551814" y="255181"/>
                </a:lnTo>
                <a:lnTo>
                  <a:pt x="2700670" y="85060"/>
                </a:lnTo>
                <a:lnTo>
                  <a:pt x="2870791" y="0"/>
                </a:lnTo>
              </a:path>
            </a:pathLst>
          </a:custGeom>
          <a:noFill/>
          <a:ln cap="flat" cmpd="sng" w="2857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5" name="Google Shape;3745;p100"/>
          <p:cNvSpPr/>
          <p:nvPr/>
        </p:nvSpPr>
        <p:spPr>
          <a:xfrm>
            <a:off x="4407751" y="3060646"/>
            <a:ext cx="2870791" cy="233916"/>
          </a:xfrm>
          <a:custGeom>
            <a:rect b="b" l="l" r="r" t="t"/>
            <a:pathLst>
              <a:path extrusionOk="0" h="233916" w="2870791">
                <a:moveTo>
                  <a:pt x="0" y="85060"/>
                </a:moveTo>
                <a:lnTo>
                  <a:pt x="180753" y="159488"/>
                </a:lnTo>
                <a:lnTo>
                  <a:pt x="340242" y="85060"/>
                </a:lnTo>
                <a:lnTo>
                  <a:pt x="637953" y="21265"/>
                </a:lnTo>
                <a:lnTo>
                  <a:pt x="829339" y="127591"/>
                </a:lnTo>
                <a:lnTo>
                  <a:pt x="978195" y="191386"/>
                </a:lnTo>
                <a:lnTo>
                  <a:pt x="1105786" y="180754"/>
                </a:lnTo>
                <a:lnTo>
                  <a:pt x="1275907" y="42530"/>
                </a:lnTo>
                <a:lnTo>
                  <a:pt x="1403498" y="63795"/>
                </a:lnTo>
                <a:lnTo>
                  <a:pt x="1594884" y="138223"/>
                </a:lnTo>
                <a:lnTo>
                  <a:pt x="1743739" y="148856"/>
                </a:lnTo>
                <a:lnTo>
                  <a:pt x="1913860" y="223284"/>
                </a:lnTo>
                <a:lnTo>
                  <a:pt x="2094614" y="223284"/>
                </a:lnTo>
                <a:lnTo>
                  <a:pt x="2222205" y="233916"/>
                </a:lnTo>
                <a:lnTo>
                  <a:pt x="2381693" y="95693"/>
                </a:lnTo>
                <a:lnTo>
                  <a:pt x="2551814" y="0"/>
                </a:lnTo>
                <a:lnTo>
                  <a:pt x="2700670" y="53163"/>
                </a:lnTo>
                <a:lnTo>
                  <a:pt x="2870791" y="63795"/>
                </a:lnTo>
              </a:path>
            </a:pathLst>
          </a:custGeom>
          <a:noFill/>
          <a:ln cap="flat" cmpd="sng" w="28575">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6" name="Google Shape;3746;p100"/>
          <p:cNvSpPr txBox="1"/>
          <p:nvPr/>
        </p:nvSpPr>
        <p:spPr>
          <a:xfrm>
            <a:off x="3711319" y="2429785"/>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2400</a:t>
            </a:r>
            <a:endParaRPr b="0" i="0" sz="1200" u="none" cap="none" strike="noStrike">
              <a:solidFill>
                <a:schemeClr val="lt2"/>
              </a:solidFill>
              <a:latin typeface="Arial"/>
              <a:ea typeface="Arial"/>
              <a:cs typeface="Arial"/>
              <a:sym typeface="Arial"/>
            </a:endParaRPr>
          </a:p>
        </p:txBody>
      </p:sp>
      <p:sp>
        <p:nvSpPr>
          <p:cNvPr id="3747" name="Google Shape;3747;p100"/>
          <p:cNvSpPr txBox="1"/>
          <p:nvPr/>
        </p:nvSpPr>
        <p:spPr>
          <a:xfrm>
            <a:off x="3711319" y="2873544"/>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2200</a:t>
            </a:r>
            <a:endParaRPr b="0" i="0" sz="1200" u="none" cap="none" strike="noStrike">
              <a:solidFill>
                <a:schemeClr val="lt2"/>
              </a:solidFill>
              <a:latin typeface="Arial"/>
              <a:ea typeface="Arial"/>
              <a:cs typeface="Arial"/>
              <a:sym typeface="Arial"/>
            </a:endParaRPr>
          </a:p>
        </p:txBody>
      </p:sp>
      <p:sp>
        <p:nvSpPr>
          <p:cNvPr id="3748" name="Google Shape;3748;p100"/>
          <p:cNvSpPr txBox="1"/>
          <p:nvPr/>
        </p:nvSpPr>
        <p:spPr>
          <a:xfrm>
            <a:off x="3711319" y="3347359"/>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2000</a:t>
            </a:r>
            <a:endParaRPr b="0" i="0" sz="1200" u="none" cap="none" strike="noStrike">
              <a:solidFill>
                <a:schemeClr val="lt2"/>
              </a:solidFill>
              <a:latin typeface="Arial"/>
              <a:ea typeface="Arial"/>
              <a:cs typeface="Arial"/>
              <a:sym typeface="Arial"/>
            </a:endParaRPr>
          </a:p>
        </p:txBody>
      </p:sp>
      <p:sp>
        <p:nvSpPr>
          <p:cNvPr id="3749" name="Google Shape;3749;p100"/>
          <p:cNvSpPr txBox="1"/>
          <p:nvPr/>
        </p:nvSpPr>
        <p:spPr>
          <a:xfrm>
            <a:off x="3711319" y="3777677"/>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1800</a:t>
            </a:r>
            <a:endParaRPr b="0" i="0" sz="1200" u="none" cap="none" strike="noStrike">
              <a:solidFill>
                <a:schemeClr val="lt2"/>
              </a:solidFill>
              <a:latin typeface="Arial"/>
              <a:ea typeface="Arial"/>
              <a:cs typeface="Arial"/>
              <a:sym typeface="Arial"/>
            </a:endParaRPr>
          </a:p>
        </p:txBody>
      </p:sp>
      <p:sp>
        <p:nvSpPr>
          <p:cNvPr id="3750" name="Google Shape;3750;p100"/>
          <p:cNvSpPr txBox="1"/>
          <p:nvPr/>
        </p:nvSpPr>
        <p:spPr>
          <a:xfrm>
            <a:off x="3711319" y="4218484"/>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1600</a:t>
            </a:r>
            <a:endParaRPr b="0" i="0" sz="1200" u="none" cap="none" strike="noStrike">
              <a:solidFill>
                <a:schemeClr val="lt2"/>
              </a:solidFill>
              <a:latin typeface="Arial"/>
              <a:ea typeface="Arial"/>
              <a:cs typeface="Arial"/>
              <a:sym typeface="Arial"/>
            </a:endParaRPr>
          </a:p>
        </p:txBody>
      </p:sp>
      <p:sp>
        <p:nvSpPr>
          <p:cNvPr id="3751" name="Google Shape;3751;p100"/>
          <p:cNvSpPr txBox="1"/>
          <p:nvPr/>
        </p:nvSpPr>
        <p:spPr>
          <a:xfrm>
            <a:off x="3711319" y="466859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1400</a:t>
            </a:r>
            <a:endParaRPr b="0" i="0" sz="1200" u="none" cap="none" strike="noStrike">
              <a:solidFill>
                <a:schemeClr val="lt2"/>
              </a:solidFill>
              <a:latin typeface="Arial"/>
              <a:ea typeface="Arial"/>
              <a:cs typeface="Arial"/>
              <a:sym typeface="Arial"/>
            </a:endParaRPr>
          </a:p>
        </p:txBody>
      </p:sp>
      <p:sp>
        <p:nvSpPr>
          <p:cNvPr id="3741" name="Google Shape;3741;p100"/>
          <p:cNvSpPr txBox="1"/>
          <p:nvPr/>
        </p:nvSpPr>
        <p:spPr>
          <a:xfrm rot="-5400000">
            <a:off x="4060642" y="5047652"/>
            <a:ext cx="690378"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1999</a:t>
            </a:r>
            <a:endParaRPr b="0" i="0" sz="1200" u="none" cap="none" strike="noStrike">
              <a:solidFill>
                <a:schemeClr val="lt2"/>
              </a:solidFill>
              <a:latin typeface="Arial"/>
              <a:ea typeface="Arial"/>
              <a:cs typeface="Arial"/>
              <a:sym typeface="Arial"/>
            </a:endParaRPr>
          </a:p>
        </p:txBody>
      </p:sp>
      <p:sp>
        <p:nvSpPr>
          <p:cNvPr id="3752" name="Google Shape;3752;p100"/>
          <p:cNvSpPr txBox="1"/>
          <p:nvPr/>
        </p:nvSpPr>
        <p:spPr>
          <a:xfrm rot="-5400000">
            <a:off x="4400887"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2001</a:t>
            </a:r>
            <a:endParaRPr b="0" i="0" sz="1200" u="none" cap="none" strike="noStrike">
              <a:solidFill>
                <a:schemeClr val="lt2"/>
              </a:solidFill>
              <a:latin typeface="Arial"/>
              <a:ea typeface="Arial"/>
              <a:cs typeface="Arial"/>
              <a:sym typeface="Arial"/>
            </a:endParaRPr>
          </a:p>
        </p:txBody>
      </p:sp>
      <p:sp>
        <p:nvSpPr>
          <p:cNvPr id="3753" name="Google Shape;3753;p100"/>
          <p:cNvSpPr txBox="1"/>
          <p:nvPr/>
        </p:nvSpPr>
        <p:spPr>
          <a:xfrm rot="-5400000">
            <a:off x="4698227"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2003</a:t>
            </a:r>
            <a:endParaRPr b="0" i="0" sz="1200" u="none" cap="none" strike="noStrike">
              <a:solidFill>
                <a:schemeClr val="lt2"/>
              </a:solidFill>
              <a:latin typeface="Arial"/>
              <a:ea typeface="Arial"/>
              <a:cs typeface="Arial"/>
              <a:sym typeface="Arial"/>
            </a:endParaRPr>
          </a:p>
        </p:txBody>
      </p:sp>
      <p:sp>
        <p:nvSpPr>
          <p:cNvPr id="3754" name="Google Shape;3754;p100"/>
          <p:cNvSpPr txBox="1"/>
          <p:nvPr/>
        </p:nvSpPr>
        <p:spPr>
          <a:xfrm rot="-5400000">
            <a:off x="5031385"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2005</a:t>
            </a:r>
            <a:endParaRPr b="0" i="0" sz="1200" u="none" cap="none" strike="noStrike">
              <a:solidFill>
                <a:schemeClr val="lt2"/>
              </a:solidFill>
              <a:latin typeface="Arial"/>
              <a:ea typeface="Arial"/>
              <a:cs typeface="Arial"/>
              <a:sym typeface="Arial"/>
            </a:endParaRPr>
          </a:p>
        </p:txBody>
      </p:sp>
      <p:sp>
        <p:nvSpPr>
          <p:cNvPr id="3755" name="Google Shape;3755;p100"/>
          <p:cNvSpPr txBox="1"/>
          <p:nvPr/>
        </p:nvSpPr>
        <p:spPr>
          <a:xfrm rot="-5400000">
            <a:off x="5347073"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2007</a:t>
            </a:r>
            <a:endParaRPr b="0" i="0" sz="1200" u="none" cap="none" strike="noStrike">
              <a:solidFill>
                <a:schemeClr val="lt2"/>
              </a:solidFill>
              <a:latin typeface="Arial"/>
              <a:ea typeface="Arial"/>
              <a:cs typeface="Arial"/>
              <a:sym typeface="Arial"/>
            </a:endParaRPr>
          </a:p>
        </p:txBody>
      </p:sp>
      <p:sp>
        <p:nvSpPr>
          <p:cNvPr id="3756" name="Google Shape;3756;p100"/>
          <p:cNvSpPr txBox="1"/>
          <p:nvPr/>
        </p:nvSpPr>
        <p:spPr>
          <a:xfrm rot="-5400000">
            <a:off x="5651613"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2009</a:t>
            </a:r>
            <a:endParaRPr b="0" i="0" sz="1200" u="none" cap="none" strike="noStrike">
              <a:solidFill>
                <a:schemeClr val="lt2"/>
              </a:solidFill>
              <a:latin typeface="Arial"/>
              <a:ea typeface="Arial"/>
              <a:cs typeface="Arial"/>
              <a:sym typeface="Arial"/>
            </a:endParaRPr>
          </a:p>
        </p:txBody>
      </p:sp>
      <p:sp>
        <p:nvSpPr>
          <p:cNvPr id="3757" name="Google Shape;3757;p100"/>
          <p:cNvSpPr txBox="1"/>
          <p:nvPr/>
        </p:nvSpPr>
        <p:spPr>
          <a:xfrm rot="-5400000">
            <a:off x="5994857"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2011</a:t>
            </a:r>
            <a:endParaRPr b="0" i="0" sz="1200" u="none" cap="none" strike="noStrike">
              <a:solidFill>
                <a:schemeClr val="lt2"/>
              </a:solidFill>
              <a:latin typeface="Arial"/>
              <a:ea typeface="Arial"/>
              <a:cs typeface="Arial"/>
              <a:sym typeface="Arial"/>
            </a:endParaRPr>
          </a:p>
        </p:txBody>
      </p:sp>
      <p:sp>
        <p:nvSpPr>
          <p:cNvPr id="3758" name="Google Shape;3758;p100"/>
          <p:cNvSpPr txBox="1"/>
          <p:nvPr/>
        </p:nvSpPr>
        <p:spPr>
          <a:xfrm rot="-5400000">
            <a:off x="6314836"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2013</a:t>
            </a:r>
            <a:endParaRPr b="0" i="0" sz="1200" u="none" cap="none" strike="noStrike">
              <a:solidFill>
                <a:schemeClr val="lt2"/>
              </a:solidFill>
              <a:latin typeface="Arial"/>
              <a:ea typeface="Arial"/>
              <a:cs typeface="Arial"/>
              <a:sym typeface="Arial"/>
            </a:endParaRPr>
          </a:p>
        </p:txBody>
      </p:sp>
      <p:sp>
        <p:nvSpPr>
          <p:cNvPr id="3759" name="Google Shape;3759;p100"/>
          <p:cNvSpPr txBox="1"/>
          <p:nvPr/>
        </p:nvSpPr>
        <p:spPr>
          <a:xfrm rot="-5400000">
            <a:off x="6637648"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2015</a:t>
            </a:r>
            <a:endParaRPr b="0" i="0" sz="1200" u="none" cap="none" strike="noStrike">
              <a:solidFill>
                <a:schemeClr val="lt2"/>
              </a:solidFill>
              <a:latin typeface="Arial"/>
              <a:ea typeface="Arial"/>
              <a:cs typeface="Arial"/>
              <a:sym typeface="Arial"/>
            </a:endParaRPr>
          </a:p>
        </p:txBody>
      </p:sp>
      <p:sp>
        <p:nvSpPr>
          <p:cNvPr id="3760" name="Google Shape;3760;p100"/>
          <p:cNvSpPr txBox="1"/>
          <p:nvPr/>
        </p:nvSpPr>
        <p:spPr>
          <a:xfrm rot="-5400000">
            <a:off x="6931064" y="5036651"/>
            <a:ext cx="71238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2017</a:t>
            </a:r>
            <a:endParaRPr b="0" i="0" sz="1200" u="none" cap="none" strike="noStrike">
              <a:solidFill>
                <a:schemeClr val="lt2"/>
              </a:solidFill>
              <a:latin typeface="Arial"/>
              <a:ea typeface="Arial"/>
              <a:cs typeface="Arial"/>
              <a:sym typeface="Arial"/>
            </a:endParaRPr>
          </a:p>
        </p:txBody>
      </p:sp>
      <p:sp>
        <p:nvSpPr>
          <p:cNvPr id="3761" name="Google Shape;3761;p100"/>
          <p:cNvSpPr txBox="1"/>
          <p:nvPr/>
        </p:nvSpPr>
        <p:spPr>
          <a:xfrm>
            <a:off x="7267909" y="4488211"/>
            <a:ext cx="173118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dk2"/>
                </a:solidFill>
                <a:latin typeface="Arial"/>
                <a:ea typeface="Arial"/>
                <a:cs typeface="Arial"/>
                <a:sym typeface="Arial"/>
              </a:rPr>
              <a:t>Bœuf et Veau</a:t>
            </a:r>
            <a:endParaRPr b="0" i="0" sz="1400" u="none" cap="none" strike="noStrike">
              <a:solidFill>
                <a:schemeClr val="dk2"/>
              </a:solidFill>
              <a:latin typeface="Arial"/>
              <a:ea typeface="Arial"/>
              <a:cs typeface="Arial"/>
              <a:sym typeface="Arial"/>
            </a:endParaRPr>
          </a:p>
        </p:txBody>
      </p:sp>
      <p:sp>
        <p:nvSpPr>
          <p:cNvPr id="3762" name="Google Shape;3762;p100"/>
          <p:cNvSpPr txBox="1"/>
          <p:nvPr/>
        </p:nvSpPr>
        <p:spPr>
          <a:xfrm>
            <a:off x="7287254" y="3652157"/>
            <a:ext cx="10332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accent1"/>
                </a:solidFill>
                <a:latin typeface="Arial"/>
                <a:ea typeface="Arial"/>
                <a:cs typeface="Arial"/>
                <a:sym typeface="Arial"/>
              </a:rPr>
              <a:t>Volaille</a:t>
            </a:r>
            <a:endParaRPr b="0" i="0" sz="1400" u="none" cap="none" strike="noStrike">
              <a:solidFill>
                <a:schemeClr val="accent1"/>
              </a:solidFill>
              <a:latin typeface="Arial"/>
              <a:ea typeface="Arial"/>
              <a:cs typeface="Arial"/>
              <a:sym typeface="Arial"/>
            </a:endParaRPr>
          </a:p>
        </p:txBody>
      </p:sp>
      <p:sp>
        <p:nvSpPr>
          <p:cNvPr id="3763" name="Google Shape;3763;p100"/>
          <p:cNvSpPr txBox="1"/>
          <p:nvPr/>
        </p:nvSpPr>
        <p:spPr>
          <a:xfrm>
            <a:off x="7287254" y="2924879"/>
            <a:ext cx="10332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Porc</a:t>
            </a:r>
            <a:endParaRPr b="0" i="0" sz="1400" u="none" cap="none" strike="noStrike">
              <a:solidFill>
                <a:schemeClr val="accent4"/>
              </a:solidFill>
              <a:latin typeface="Arial"/>
              <a:ea typeface="Arial"/>
              <a:cs typeface="Arial"/>
              <a:sym typeface="Arial"/>
            </a:endParaRPr>
          </a:p>
        </p:txBody>
      </p:sp>
      <p:sp>
        <p:nvSpPr>
          <p:cNvPr id="3764" name="Google Shape;3764;p100"/>
          <p:cNvSpPr txBox="1"/>
          <p:nvPr/>
        </p:nvSpPr>
        <p:spPr>
          <a:xfrm rot="-5400000">
            <a:off x="2944465" y="3467511"/>
            <a:ext cx="1055236"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2"/>
                </a:solidFill>
                <a:latin typeface="Arial"/>
                <a:ea typeface="Arial"/>
                <a:cs typeface="Arial"/>
                <a:sym typeface="Arial"/>
              </a:rPr>
              <a:t>ktonnes</a:t>
            </a:r>
            <a:endParaRPr b="0" i="0" sz="1400" u="none" cap="none" strike="noStrike">
              <a:solidFill>
                <a:schemeClr val="lt2"/>
              </a:solidFill>
              <a:latin typeface="Arial"/>
              <a:ea typeface="Arial"/>
              <a:cs typeface="Arial"/>
              <a:sym typeface="Arial"/>
            </a:endParaRPr>
          </a:p>
        </p:txBody>
      </p:sp>
      <p:sp>
        <p:nvSpPr>
          <p:cNvPr id="3765" name="Google Shape;3765;p100"/>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766" name="Google Shape;3766;p100"/>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A maîtriser pour les Q&amp;R</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71" name="Shape 3771"/>
        <p:cNvGrpSpPr/>
        <p:nvPr/>
      </p:nvGrpSpPr>
      <p:grpSpPr>
        <a:xfrm>
          <a:off x="0" y="0"/>
          <a:ext cx="0" cy="0"/>
          <a:chOff x="0" y="0"/>
          <a:chExt cx="0" cy="0"/>
        </a:xfrm>
      </p:grpSpPr>
      <p:sp>
        <p:nvSpPr>
          <p:cNvPr id="3772" name="Google Shape;3772;p10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773" name="Google Shape;3773;p10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3774" name="Google Shape;3774;p101"/>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3775" name="Google Shape;3775;p101"/>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3776" name="Google Shape;3776;p101"/>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3777" name="Google Shape;3777;p101"/>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3778" name="Google Shape;3778;p101"/>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3779" name="Google Shape;3779;p101"/>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grpSp>
        <p:nvGrpSpPr>
          <p:cNvPr id="3780" name="Google Shape;3780;p101"/>
          <p:cNvGrpSpPr/>
          <p:nvPr/>
        </p:nvGrpSpPr>
        <p:grpSpPr>
          <a:xfrm>
            <a:off x="2341508" y="2399805"/>
            <a:ext cx="1627200" cy="2572876"/>
            <a:chOff x="2341508" y="2399805"/>
            <a:chExt cx="1627200" cy="2572876"/>
          </a:xfrm>
        </p:grpSpPr>
        <p:sp>
          <p:nvSpPr>
            <p:cNvPr id="3781" name="Google Shape;3781;p101"/>
            <p:cNvSpPr txBox="1"/>
            <p:nvPr/>
          </p:nvSpPr>
          <p:spPr>
            <a:xfrm>
              <a:off x="2528430" y="4603390"/>
              <a:ext cx="1253356"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Cuisson</a:t>
              </a:r>
              <a:endParaRPr b="1" i="0" sz="1600" u="none" cap="none" strike="noStrike">
                <a:solidFill>
                  <a:schemeClr val="accent4"/>
                </a:solidFill>
                <a:latin typeface="Arial"/>
                <a:ea typeface="Arial"/>
                <a:cs typeface="Arial"/>
                <a:sym typeface="Arial"/>
              </a:endParaRPr>
            </a:p>
          </p:txBody>
        </p:sp>
        <p:pic>
          <p:nvPicPr>
            <p:cNvPr descr="Résultat de recherche d'images pour &quot;cuisson&quot;" id="3782" name="Google Shape;3782;p101"/>
            <p:cNvPicPr preferRelativeResize="0"/>
            <p:nvPr/>
          </p:nvPicPr>
          <p:blipFill rotWithShape="1">
            <a:blip r:embed="rId9">
              <a:alphaModFix/>
            </a:blip>
            <a:srcRect b="0" l="0" r="0" t="0"/>
            <a:stretch/>
          </p:blipFill>
          <p:spPr>
            <a:xfrm>
              <a:off x="2341508" y="2843438"/>
              <a:ext cx="1627200" cy="1627200"/>
            </a:xfrm>
            <a:prstGeom prst="ellipse">
              <a:avLst/>
            </a:prstGeom>
            <a:noFill/>
            <a:ln>
              <a:noFill/>
            </a:ln>
          </p:spPr>
        </p:pic>
        <p:sp>
          <p:nvSpPr>
            <p:cNvPr id="3783" name="Google Shape;3783;p101"/>
            <p:cNvSpPr txBox="1"/>
            <p:nvPr/>
          </p:nvSpPr>
          <p:spPr>
            <a:xfrm>
              <a:off x="2795108" y="2399805"/>
              <a:ext cx="72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4%</a:t>
              </a:r>
              <a:endParaRPr b="1" i="0" sz="1600" u="none" cap="none" strike="noStrike">
                <a:solidFill>
                  <a:schemeClr val="accent4"/>
                </a:solidFill>
                <a:latin typeface="Arial"/>
                <a:ea typeface="Arial"/>
                <a:cs typeface="Arial"/>
                <a:sym typeface="Arial"/>
              </a:endParaRPr>
            </a:p>
          </p:txBody>
        </p:sp>
      </p:grpSp>
      <p:grpSp>
        <p:nvGrpSpPr>
          <p:cNvPr id="3784" name="Google Shape;3784;p101"/>
          <p:cNvGrpSpPr/>
          <p:nvPr/>
        </p:nvGrpSpPr>
        <p:grpSpPr>
          <a:xfrm>
            <a:off x="4323169" y="2399805"/>
            <a:ext cx="1871665" cy="2572876"/>
            <a:chOff x="4323169" y="2399805"/>
            <a:chExt cx="1871665" cy="2572876"/>
          </a:xfrm>
        </p:grpSpPr>
        <p:sp>
          <p:nvSpPr>
            <p:cNvPr id="3785" name="Google Shape;3785;p101"/>
            <p:cNvSpPr txBox="1"/>
            <p:nvPr/>
          </p:nvSpPr>
          <p:spPr>
            <a:xfrm>
              <a:off x="4323169" y="4603390"/>
              <a:ext cx="1871665"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Eau chaude</a:t>
              </a:r>
              <a:endParaRPr b="1" i="0" sz="1600" u="none" cap="none" strike="noStrike">
                <a:solidFill>
                  <a:schemeClr val="accent4"/>
                </a:solidFill>
                <a:latin typeface="Arial"/>
                <a:ea typeface="Arial"/>
                <a:cs typeface="Arial"/>
                <a:sym typeface="Arial"/>
              </a:endParaRPr>
            </a:p>
          </p:txBody>
        </p:sp>
        <p:pic>
          <p:nvPicPr>
            <p:cNvPr descr="I:\1.DATA\DATA\VII.Asso\3.TheShifters\5.TTS\SlideBat_3\Douche.jpg" id="3786" name="Google Shape;3786;p101"/>
            <p:cNvPicPr preferRelativeResize="0"/>
            <p:nvPr/>
          </p:nvPicPr>
          <p:blipFill rotWithShape="1">
            <a:blip r:embed="rId10">
              <a:alphaModFix/>
            </a:blip>
            <a:srcRect b="0" l="0" r="0" t="0"/>
            <a:stretch/>
          </p:blipFill>
          <p:spPr>
            <a:xfrm>
              <a:off x="4335601" y="2733638"/>
              <a:ext cx="1846800" cy="1846800"/>
            </a:xfrm>
            <a:prstGeom prst="ellipse">
              <a:avLst/>
            </a:prstGeom>
            <a:noFill/>
            <a:ln>
              <a:noFill/>
            </a:ln>
          </p:spPr>
        </p:pic>
        <p:sp>
          <p:nvSpPr>
            <p:cNvPr id="3787" name="Google Shape;3787;p101"/>
            <p:cNvSpPr txBox="1"/>
            <p:nvPr/>
          </p:nvSpPr>
          <p:spPr>
            <a:xfrm>
              <a:off x="4899001" y="2399805"/>
              <a:ext cx="72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12%</a:t>
              </a:r>
              <a:endParaRPr b="1" i="0" sz="1600" u="none" cap="none" strike="noStrike">
                <a:solidFill>
                  <a:schemeClr val="accent4"/>
                </a:solidFill>
                <a:latin typeface="Arial"/>
                <a:ea typeface="Arial"/>
                <a:cs typeface="Arial"/>
                <a:sym typeface="Arial"/>
              </a:endParaRPr>
            </a:p>
          </p:txBody>
        </p:sp>
      </p:grpSp>
      <p:grpSp>
        <p:nvGrpSpPr>
          <p:cNvPr id="3788" name="Google Shape;3788;p101"/>
          <p:cNvGrpSpPr/>
          <p:nvPr/>
        </p:nvGrpSpPr>
        <p:grpSpPr>
          <a:xfrm>
            <a:off x="128578" y="2399805"/>
            <a:ext cx="1985963" cy="2695987"/>
            <a:chOff x="128578" y="2399805"/>
            <a:chExt cx="1985963" cy="2695987"/>
          </a:xfrm>
        </p:grpSpPr>
        <p:sp>
          <p:nvSpPr>
            <p:cNvPr id="3789" name="Google Shape;3789;p101"/>
            <p:cNvSpPr txBox="1"/>
            <p:nvPr/>
          </p:nvSpPr>
          <p:spPr>
            <a:xfrm>
              <a:off x="128578" y="4480279"/>
              <a:ext cx="1985963"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Électricité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accent4"/>
                </a:buClr>
                <a:buSzPts val="1600"/>
                <a:buFont typeface="Arial"/>
                <a:buNone/>
              </a:pPr>
              <a:r>
                <a:rPr b="1" i="0" lang="fr-FR" sz="1600" u="none" cap="none" strike="noStrike">
                  <a:solidFill>
                    <a:schemeClr val="accent4"/>
                  </a:solidFill>
                  <a:latin typeface="Arial"/>
                  <a:ea typeface="Arial"/>
                  <a:cs typeface="Arial"/>
                  <a:sym typeface="Arial"/>
                </a:rPr>
                <a:t>(hors chauffage)</a:t>
              </a:r>
              <a:endParaRPr b="1" i="0" sz="1600" u="none" cap="none" strike="noStrike">
                <a:solidFill>
                  <a:schemeClr val="accent4"/>
                </a:solidFill>
                <a:latin typeface="Arial"/>
                <a:ea typeface="Arial"/>
                <a:cs typeface="Arial"/>
                <a:sym typeface="Arial"/>
              </a:endParaRPr>
            </a:p>
          </p:txBody>
        </p:sp>
        <p:pic>
          <p:nvPicPr>
            <p:cNvPr descr="I:\1.DATA\DATA\VII.Asso\3.TheShifters\5.TTS\SlideBat_2\Amp.jpg" id="3790" name="Google Shape;3790;p101"/>
            <p:cNvPicPr preferRelativeResize="0"/>
            <p:nvPr/>
          </p:nvPicPr>
          <p:blipFill rotWithShape="1">
            <a:blip r:embed="rId11">
              <a:alphaModFix/>
            </a:blip>
            <a:srcRect b="0" l="0" r="0" t="0"/>
            <a:stretch/>
          </p:blipFill>
          <p:spPr>
            <a:xfrm>
              <a:off x="307959" y="2843438"/>
              <a:ext cx="1627200" cy="1627200"/>
            </a:xfrm>
            <a:prstGeom prst="ellipse">
              <a:avLst/>
            </a:prstGeom>
            <a:noFill/>
            <a:ln>
              <a:noFill/>
            </a:ln>
          </p:spPr>
        </p:pic>
        <p:sp>
          <p:nvSpPr>
            <p:cNvPr id="3791" name="Google Shape;3791;p101"/>
            <p:cNvSpPr txBox="1"/>
            <p:nvPr/>
          </p:nvSpPr>
          <p:spPr>
            <a:xfrm>
              <a:off x="761559" y="2399805"/>
              <a:ext cx="72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6%</a:t>
              </a:r>
              <a:endParaRPr b="1" i="0" sz="1600" u="none" cap="none" strike="noStrike">
                <a:solidFill>
                  <a:schemeClr val="accent4"/>
                </a:solidFill>
                <a:latin typeface="Arial"/>
                <a:ea typeface="Arial"/>
                <a:cs typeface="Arial"/>
                <a:sym typeface="Arial"/>
              </a:endParaRPr>
            </a:p>
          </p:txBody>
        </p:sp>
      </p:grpSp>
      <p:grpSp>
        <p:nvGrpSpPr>
          <p:cNvPr id="3792" name="Google Shape;3792;p101"/>
          <p:cNvGrpSpPr/>
          <p:nvPr/>
        </p:nvGrpSpPr>
        <p:grpSpPr>
          <a:xfrm>
            <a:off x="6086475" y="957038"/>
            <a:ext cx="5875797" cy="5400000"/>
            <a:chOff x="6086475" y="957038"/>
            <a:chExt cx="5875797" cy="5400000"/>
          </a:xfrm>
        </p:grpSpPr>
        <p:pic>
          <p:nvPicPr>
            <p:cNvPr descr="I:\1.DATA\DATA\VII.Asso\3.TheShifters\5.TTS\SlideBat_2\radiateur-paris.jpg" id="3793" name="Google Shape;3793;p101"/>
            <p:cNvPicPr preferRelativeResize="0"/>
            <p:nvPr/>
          </p:nvPicPr>
          <p:blipFill rotWithShape="1">
            <a:blip r:embed="rId12">
              <a:alphaModFix/>
            </a:blip>
            <a:srcRect b="0" l="0" r="0" t="0"/>
            <a:stretch/>
          </p:blipFill>
          <p:spPr>
            <a:xfrm>
              <a:off x="6562272" y="957038"/>
              <a:ext cx="5400000" cy="5400000"/>
            </a:xfrm>
            <a:prstGeom prst="rect">
              <a:avLst/>
            </a:prstGeom>
            <a:noFill/>
            <a:ln>
              <a:noFill/>
            </a:ln>
          </p:spPr>
        </p:pic>
        <p:sp>
          <p:nvSpPr>
            <p:cNvPr id="3794" name="Google Shape;3794;p101"/>
            <p:cNvSpPr txBox="1"/>
            <p:nvPr/>
          </p:nvSpPr>
          <p:spPr>
            <a:xfrm>
              <a:off x="6086475" y="5550493"/>
              <a:ext cx="1495416"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Chauffage</a:t>
              </a:r>
              <a:endParaRPr b="1" i="0" sz="1800" u="none" cap="none" strike="noStrike">
                <a:solidFill>
                  <a:schemeClr val="accent4"/>
                </a:solidFill>
                <a:latin typeface="Arial"/>
                <a:ea typeface="Arial"/>
                <a:cs typeface="Arial"/>
                <a:sym typeface="Arial"/>
              </a:endParaRPr>
            </a:p>
          </p:txBody>
        </p:sp>
        <p:sp>
          <p:nvSpPr>
            <p:cNvPr id="3795" name="Google Shape;3795;p101"/>
            <p:cNvSpPr txBox="1"/>
            <p:nvPr/>
          </p:nvSpPr>
          <p:spPr>
            <a:xfrm>
              <a:off x="6086475" y="1966425"/>
              <a:ext cx="1085842"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accent4"/>
                  </a:solidFill>
                  <a:latin typeface="Arial"/>
                  <a:ea typeface="Arial"/>
                  <a:cs typeface="Arial"/>
                  <a:sym typeface="Arial"/>
                </a:rPr>
                <a:t>78%</a:t>
              </a:r>
              <a:endParaRPr b="1" i="0" sz="2400" u="none" cap="none" strike="noStrike">
                <a:solidFill>
                  <a:schemeClr val="accent4"/>
                </a:solidFill>
                <a:latin typeface="Arial"/>
                <a:ea typeface="Arial"/>
                <a:cs typeface="Arial"/>
                <a:sym typeface="Arial"/>
              </a:endParaRPr>
            </a:p>
          </p:txBody>
        </p:sp>
      </p:grpSp>
      <p:sp>
        <p:nvSpPr>
          <p:cNvPr id="3796" name="Google Shape;3796;p101"/>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3797" name="Google Shape;3797;p101"/>
          <p:cNvSpPr txBox="1"/>
          <p:nvPr/>
        </p:nvSpPr>
        <p:spPr>
          <a:xfrm rot="2991046">
            <a:off x="9829137" y="72190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Détails des calculs </a:t>
            </a:r>
            <a:endParaRPr b="0" i="0" sz="1400" u="none" cap="none" strike="noStrike">
              <a:solidFill>
                <a:srgbClr val="000000"/>
              </a:solidFill>
              <a:latin typeface="Arial"/>
              <a:ea typeface="Arial"/>
              <a:cs typeface="Arial"/>
              <a:sym typeface="Arial"/>
            </a:endParaRPr>
          </a:p>
        </p:txBody>
      </p:sp>
      <p:sp>
        <p:nvSpPr>
          <p:cNvPr id="3798" name="Google Shape;3798;p101"/>
          <p:cNvSpPr txBox="1"/>
          <p:nvPr>
            <p:ph idx="1" type="body"/>
          </p:nvPr>
        </p:nvSpPr>
        <p:spPr>
          <a:xfrm>
            <a:off x="695325" y="406371"/>
            <a:ext cx="7273018" cy="81024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Et le gagnant est… </a:t>
            </a:r>
            <a:br>
              <a:rPr lang="fr-FR"/>
            </a:br>
            <a:r>
              <a:rPr lang="fr-FR"/>
              <a:t>&gt; Détails des calculs dans les notes de la planche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788"/>
                                        </p:tgtEl>
                                        <p:attrNameLst>
                                          <p:attrName>style.visibility</p:attrName>
                                        </p:attrNameLst>
                                      </p:cBhvr>
                                      <p:to>
                                        <p:strVal val="visible"/>
                                      </p:to>
                                    </p:set>
                                    <p:anim calcmode="lin" valueType="num">
                                      <p:cBhvr additive="base">
                                        <p:cTn dur="500"/>
                                        <p:tgtEl>
                                          <p:spTgt spid="3788"/>
                                        </p:tgtEl>
                                        <p:attrNameLst>
                                          <p:attrName>ppt_w</p:attrName>
                                        </p:attrNameLst>
                                      </p:cBhvr>
                                      <p:tavLst>
                                        <p:tav fmla="" tm="0">
                                          <p:val>
                                            <p:strVal val="0"/>
                                          </p:val>
                                        </p:tav>
                                        <p:tav fmla="" tm="100000">
                                          <p:val>
                                            <p:strVal val="#ppt_w"/>
                                          </p:val>
                                        </p:tav>
                                      </p:tavLst>
                                    </p:anim>
                                    <p:anim calcmode="lin" valueType="num">
                                      <p:cBhvr additive="base">
                                        <p:cTn dur="500"/>
                                        <p:tgtEl>
                                          <p:spTgt spid="378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3780"/>
                                        </p:tgtEl>
                                        <p:attrNameLst>
                                          <p:attrName>style.visibility</p:attrName>
                                        </p:attrNameLst>
                                      </p:cBhvr>
                                      <p:to>
                                        <p:strVal val="visible"/>
                                      </p:to>
                                    </p:set>
                                    <p:anim calcmode="lin" valueType="num">
                                      <p:cBhvr additive="base">
                                        <p:cTn dur="500"/>
                                        <p:tgtEl>
                                          <p:spTgt spid="3780"/>
                                        </p:tgtEl>
                                        <p:attrNameLst>
                                          <p:attrName>ppt_w</p:attrName>
                                        </p:attrNameLst>
                                      </p:cBhvr>
                                      <p:tavLst>
                                        <p:tav fmla="" tm="0">
                                          <p:val>
                                            <p:strVal val="0"/>
                                          </p:val>
                                        </p:tav>
                                        <p:tav fmla="" tm="100000">
                                          <p:val>
                                            <p:strVal val="#ppt_w"/>
                                          </p:val>
                                        </p:tav>
                                      </p:tavLst>
                                    </p:anim>
                                    <p:anim calcmode="lin" valueType="num">
                                      <p:cBhvr additive="base">
                                        <p:cTn dur="500"/>
                                        <p:tgtEl>
                                          <p:spTgt spid="3780"/>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3784"/>
                                        </p:tgtEl>
                                        <p:attrNameLst>
                                          <p:attrName>style.visibility</p:attrName>
                                        </p:attrNameLst>
                                      </p:cBhvr>
                                      <p:to>
                                        <p:strVal val="visible"/>
                                      </p:to>
                                    </p:set>
                                    <p:anim calcmode="lin" valueType="num">
                                      <p:cBhvr additive="base">
                                        <p:cTn dur="500"/>
                                        <p:tgtEl>
                                          <p:spTgt spid="3784"/>
                                        </p:tgtEl>
                                        <p:attrNameLst>
                                          <p:attrName>ppt_w</p:attrName>
                                        </p:attrNameLst>
                                      </p:cBhvr>
                                      <p:tavLst>
                                        <p:tav fmla="" tm="0">
                                          <p:val>
                                            <p:strVal val="0"/>
                                          </p:val>
                                        </p:tav>
                                        <p:tav fmla="" tm="100000">
                                          <p:val>
                                            <p:strVal val="#ppt_w"/>
                                          </p:val>
                                        </p:tav>
                                      </p:tavLst>
                                    </p:anim>
                                    <p:anim calcmode="lin" valueType="num">
                                      <p:cBhvr additive="base">
                                        <p:cTn dur="500"/>
                                        <p:tgtEl>
                                          <p:spTgt spid="3784"/>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3792"/>
                                        </p:tgtEl>
                                        <p:attrNameLst>
                                          <p:attrName>style.visibility</p:attrName>
                                        </p:attrNameLst>
                                      </p:cBhvr>
                                      <p:to>
                                        <p:strVal val="visible"/>
                                      </p:to>
                                    </p:set>
                                    <p:anim calcmode="lin" valueType="num">
                                      <p:cBhvr additive="base">
                                        <p:cTn dur="1000"/>
                                        <p:tgtEl>
                                          <p:spTgt spid="3792"/>
                                        </p:tgtEl>
                                        <p:attrNameLst>
                                          <p:attrName>ppt_w</p:attrName>
                                        </p:attrNameLst>
                                      </p:cBhvr>
                                      <p:tavLst>
                                        <p:tav fmla="" tm="0">
                                          <p:val>
                                            <p:strVal val="0"/>
                                          </p:val>
                                        </p:tav>
                                        <p:tav fmla="" tm="100000">
                                          <p:val>
                                            <p:strVal val="#ppt_w"/>
                                          </p:val>
                                        </p:tav>
                                      </p:tavLst>
                                    </p:anim>
                                    <p:anim calcmode="lin" valueType="num">
                                      <p:cBhvr additive="base">
                                        <p:cTn dur="1000"/>
                                        <p:tgtEl>
                                          <p:spTgt spid="37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03" name="Shape 3803"/>
        <p:cNvGrpSpPr/>
        <p:nvPr/>
      </p:nvGrpSpPr>
      <p:grpSpPr>
        <a:xfrm>
          <a:off x="0" y="0"/>
          <a:ext cx="0" cy="0"/>
          <a:chOff x="0" y="0"/>
          <a:chExt cx="0" cy="0"/>
        </a:xfrm>
      </p:grpSpPr>
      <p:sp>
        <p:nvSpPr>
          <p:cNvPr id="3804" name="Google Shape;3804;p19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3805" name="Google Shape;3805;p190"/>
          <p:cNvSpPr txBox="1"/>
          <p:nvPr>
            <p:ph idx="1" type="body"/>
          </p:nvPr>
        </p:nvSpPr>
        <p:spPr>
          <a:xfrm>
            <a:off x="348928" y="231355"/>
            <a:ext cx="10521863" cy="60823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2"/>
              </a:buClr>
              <a:buSzPts val="2400"/>
              <a:buFont typeface="Arial"/>
              <a:buNone/>
            </a:pPr>
            <a:r>
              <a:rPr lang="fr-FR" sz="2800"/>
              <a:t>Le vivant, c’est des hydrocarbures oxygénés… (PaKo 2025)</a:t>
            </a:r>
            <a:endParaRPr/>
          </a:p>
        </p:txBody>
      </p:sp>
      <p:graphicFrame>
        <p:nvGraphicFramePr>
          <p:cNvPr id="3806" name="Google Shape;3806;p190"/>
          <p:cNvGraphicFramePr/>
          <p:nvPr/>
        </p:nvGraphicFramePr>
        <p:xfrm>
          <a:off x="952971" y="1014608"/>
          <a:ext cx="3000000" cy="3000000"/>
        </p:xfrm>
        <a:graphic>
          <a:graphicData uri="http://schemas.openxmlformats.org/drawingml/2006/table">
            <a:tbl>
              <a:tblPr>
                <a:noFill/>
                <a:tableStyleId>{2DA4BF44-4FF7-4175-9E96-1BB9AD6D5BB1}</a:tableStyleId>
              </a:tblPr>
              <a:tblGrid>
                <a:gridCol w="3283200"/>
                <a:gridCol w="3356975"/>
                <a:gridCol w="2304800"/>
              </a:tblGrid>
              <a:tr h="228600">
                <a:tc>
                  <a:txBody>
                    <a:bodyPr/>
                    <a:lstStyle/>
                    <a:p>
                      <a:pPr indent="0" lvl="0" marL="0" marR="0" rtl="0" algn="l">
                        <a:lnSpc>
                          <a:spcPct val="100000"/>
                        </a:lnSpc>
                        <a:spcBef>
                          <a:spcPts val="0"/>
                        </a:spcBef>
                        <a:spcAft>
                          <a:spcPts val="0"/>
                        </a:spcAft>
                        <a:buNone/>
                      </a:pPr>
                      <a:r>
                        <a:rPr b="1" lang="fr-FR" sz="1800" u="none" cap="none" strike="noStrike"/>
                        <a:t>Éléments</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5F5F5"/>
                    </a:solidFill>
                  </a:tcPr>
                </a:tc>
                <a:tc>
                  <a:txBody>
                    <a:bodyPr/>
                    <a:lstStyle/>
                    <a:p>
                      <a:pPr indent="0" lvl="0" marL="0" marR="0" rtl="0" algn="l">
                        <a:lnSpc>
                          <a:spcPct val="100000"/>
                        </a:lnSpc>
                        <a:spcBef>
                          <a:spcPts val="0"/>
                        </a:spcBef>
                        <a:spcAft>
                          <a:spcPts val="0"/>
                        </a:spcAft>
                        <a:buNone/>
                      </a:pPr>
                      <a:r>
                        <a:rPr b="1" lang="fr-FR" sz="1800" u="none" cap="none" strike="noStrike"/>
                        <a:t>Nombre d'atomes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5F5F5"/>
                    </a:solidFill>
                  </a:tcPr>
                </a:tc>
                <a:tc>
                  <a:txBody>
                    <a:bodyPr/>
                    <a:lstStyle/>
                    <a:p>
                      <a:pPr indent="0" lvl="0" marL="0" marR="0" rtl="0" algn="l">
                        <a:lnSpc>
                          <a:spcPct val="100000"/>
                        </a:lnSpc>
                        <a:spcBef>
                          <a:spcPts val="0"/>
                        </a:spcBef>
                        <a:spcAft>
                          <a:spcPts val="0"/>
                        </a:spcAft>
                        <a:buNone/>
                      </a:pPr>
                      <a:r>
                        <a:rPr b="1" lang="fr-FR" sz="1800" u="none" cap="none" strike="noStrike"/>
                        <a:t>Masse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5F5F5"/>
                    </a:solidFill>
                  </a:tcPr>
                </a:tc>
              </a:tr>
              <a:tr h="228600">
                <a:tc>
                  <a:txBody>
                    <a:bodyPr/>
                    <a:lstStyle/>
                    <a:p>
                      <a:pPr indent="0" lvl="0" marL="0" marR="0" rtl="0" algn="l">
                        <a:lnSpc>
                          <a:spcPct val="100000"/>
                        </a:lnSpc>
                        <a:spcBef>
                          <a:spcPts val="0"/>
                        </a:spcBef>
                        <a:spcAft>
                          <a:spcPts val="0"/>
                        </a:spcAft>
                        <a:buNone/>
                      </a:pPr>
                      <a:r>
                        <a:rPr lang="fr-FR" sz="1800" u="none" cap="none" strike="noStrike"/>
                        <a:t>Hydrogène (H) – 1 proton</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62 %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10 %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r>
              <a:tr h="228600">
                <a:tc>
                  <a:txBody>
                    <a:bodyPr/>
                    <a:lstStyle/>
                    <a:p>
                      <a:pPr indent="0" lvl="0" marL="0" marR="0" rtl="0" algn="l">
                        <a:lnSpc>
                          <a:spcPct val="100000"/>
                        </a:lnSpc>
                        <a:spcBef>
                          <a:spcPts val="0"/>
                        </a:spcBef>
                        <a:spcAft>
                          <a:spcPts val="0"/>
                        </a:spcAft>
                        <a:buNone/>
                      </a:pPr>
                      <a:r>
                        <a:rPr lang="fr-FR" sz="1800" u="none" cap="none" strike="noStrike"/>
                        <a:t>Oxygène (O) – 16</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24 %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65 %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r>
              <a:tr h="228600">
                <a:tc>
                  <a:txBody>
                    <a:bodyPr/>
                    <a:lstStyle/>
                    <a:p>
                      <a:pPr indent="0" lvl="0" marL="0" marR="0" rtl="0" algn="l">
                        <a:lnSpc>
                          <a:spcPct val="100000"/>
                        </a:lnSpc>
                        <a:spcBef>
                          <a:spcPts val="0"/>
                        </a:spcBef>
                        <a:spcAft>
                          <a:spcPts val="0"/>
                        </a:spcAft>
                        <a:buNone/>
                      </a:pPr>
                      <a:r>
                        <a:rPr lang="fr-FR" sz="1800" u="none" cap="none" strike="noStrike"/>
                        <a:t>Carbone (C) – 12</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12 %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18 %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r>
              <a:tr h="228600">
                <a:tc>
                  <a:txBody>
                    <a:bodyPr/>
                    <a:lstStyle/>
                    <a:p>
                      <a:pPr indent="0" lvl="0" marL="0" marR="0" rtl="0" algn="l">
                        <a:lnSpc>
                          <a:spcPct val="100000"/>
                        </a:lnSpc>
                        <a:spcBef>
                          <a:spcPts val="0"/>
                        </a:spcBef>
                        <a:spcAft>
                          <a:spcPts val="0"/>
                        </a:spcAft>
                        <a:buNone/>
                      </a:pPr>
                      <a:r>
                        <a:rPr lang="fr-FR" sz="1800" u="none" cap="none" strike="noStrike"/>
                        <a:t>Azote (N) – 14</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1 %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3 %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E0E0E0"/>
                      </a:solidFill>
                      <a:prstDash val="solid"/>
                      <a:round/>
                      <a:headEnd len="sm" w="sm" type="none"/>
                      <a:tailEnd len="sm" w="sm" type="none"/>
                    </a:lnB>
                    <a:solidFill>
                      <a:srgbClr val="FFFFFF"/>
                    </a:solidFill>
                  </a:tcPr>
                </a:tc>
              </a:tr>
              <a:tr h="228600">
                <a:tc>
                  <a:txBody>
                    <a:bodyPr/>
                    <a:lstStyle/>
                    <a:p>
                      <a:pPr indent="0" lvl="0" marL="0" marR="0" rtl="0" algn="l">
                        <a:lnSpc>
                          <a:spcPct val="100000"/>
                        </a:lnSpc>
                        <a:spcBef>
                          <a:spcPts val="0"/>
                        </a:spcBef>
                        <a:spcAft>
                          <a:spcPts val="0"/>
                        </a:spcAft>
                        <a:buNone/>
                      </a:pPr>
                      <a:r>
                        <a:rPr lang="fr-FR" sz="1800" u="none" cap="none" strike="noStrike"/>
                        <a:t>Autres</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D6D6D6"/>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&lt; 1 %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D6D6D6"/>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None/>
                      </a:pPr>
                      <a:r>
                        <a:rPr lang="fr-FR" sz="1800" u="none" cap="none" strike="noStrike"/>
                        <a:t>4 %</a:t>
                      </a:r>
                      <a:endParaRPr/>
                    </a:p>
                  </a:txBody>
                  <a:tcPr marT="7625" marB="7625" marR="38100" marL="38100" anchor="ctr">
                    <a:lnL cap="flat" cmpd="sng" w="9525">
                      <a:solidFill>
                        <a:srgbClr val="E0E0E0"/>
                      </a:solidFill>
                      <a:prstDash val="solid"/>
                      <a:round/>
                      <a:headEnd len="sm" w="sm" type="none"/>
                      <a:tailEnd len="sm" w="sm" type="none"/>
                    </a:lnL>
                    <a:lnR cap="flat" cmpd="sng" w="9525">
                      <a:solidFill>
                        <a:srgbClr val="E0E0E0"/>
                      </a:solidFill>
                      <a:prstDash val="solid"/>
                      <a:round/>
                      <a:headEnd len="sm" w="sm" type="none"/>
                      <a:tailEnd len="sm" w="sm" type="none"/>
                    </a:lnR>
                    <a:lnT cap="flat" cmpd="sng" w="9525">
                      <a:solidFill>
                        <a:srgbClr val="E0E0E0"/>
                      </a:solidFill>
                      <a:prstDash val="solid"/>
                      <a:round/>
                      <a:headEnd len="sm" w="sm" type="none"/>
                      <a:tailEnd len="sm" w="sm" type="none"/>
                    </a:lnT>
                    <a:lnB cap="flat" cmpd="sng" w="9525">
                      <a:solidFill>
                        <a:srgbClr val="D6D6D6"/>
                      </a:solidFill>
                      <a:prstDash val="solid"/>
                      <a:round/>
                      <a:headEnd len="sm" w="sm" type="none"/>
                      <a:tailEnd len="sm" w="sm" type="none"/>
                    </a:lnB>
                    <a:solidFill>
                      <a:srgbClr val="FFFFFF"/>
                    </a:solidFill>
                  </a:tcPr>
                </a:tc>
              </a:tr>
            </a:tbl>
          </a:graphicData>
        </a:graphic>
      </p:graphicFrame>
      <p:graphicFrame>
        <p:nvGraphicFramePr>
          <p:cNvPr id="3807" name="Google Shape;3807;p190"/>
          <p:cNvGraphicFramePr/>
          <p:nvPr/>
        </p:nvGraphicFramePr>
        <p:xfrm>
          <a:off x="-249191" y="2674308"/>
          <a:ext cx="5763017" cy="3777320"/>
        </p:xfrm>
        <a:graphic>
          <a:graphicData uri="http://schemas.openxmlformats.org/drawingml/2006/chart">
            <c:chart r:id="rId3"/>
          </a:graphicData>
        </a:graphic>
      </p:graphicFrame>
      <p:graphicFrame>
        <p:nvGraphicFramePr>
          <p:cNvPr id="3808" name="Google Shape;3808;p190"/>
          <p:cNvGraphicFramePr/>
          <p:nvPr/>
        </p:nvGraphicFramePr>
        <p:xfrm>
          <a:off x="5301928" y="2670405"/>
          <a:ext cx="5763016" cy="3781224"/>
        </p:xfrm>
        <a:graphic>
          <a:graphicData uri="http://schemas.openxmlformats.org/drawingml/2006/chart">
            <c:chart r:id="rId4"/>
          </a:graphicData>
        </a:graphic>
      </p:graphicFrame>
      <p:sp>
        <p:nvSpPr>
          <p:cNvPr id="3809" name="Google Shape;3809;p190"/>
          <p:cNvSpPr txBox="1"/>
          <p:nvPr/>
        </p:nvSpPr>
        <p:spPr>
          <a:xfrm>
            <a:off x="4176151" y="2802396"/>
            <a:ext cx="2490071"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FR" sz="2000" u="none" cap="none" strike="noStrike">
                <a:solidFill>
                  <a:srgbClr val="242424"/>
                </a:solidFill>
                <a:latin typeface="Quattrocento Sans"/>
                <a:ea typeface="Quattrocento Sans"/>
                <a:cs typeface="Quattrocento Sans"/>
                <a:sym typeface="Quattrocento Sans"/>
              </a:rPr>
              <a:t>Autres éléments</a:t>
            </a:r>
            <a:r>
              <a:rPr b="0" i="0" lang="fr-FR" sz="2000" u="none" cap="none" strike="noStrike">
                <a:solidFill>
                  <a:srgbClr val="242424"/>
                </a:solidFill>
                <a:latin typeface="Quattrocento Sans"/>
                <a:ea typeface="Quattrocento Sans"/>
                <a:cs typeface="Quattrocento Sans"/>
                <a:sym typeface="Quattrocento Sans"/>
              </a:rPr>
              <a:t> : Environ 4 % de la masse corporelle, incluant le calcium (Ca), le phosphore (P), le potassium (K), le soufre (S), le sodium (Na), le chlore (Cl), et le magnésium (Mg).</a:t>
            </a:r>
            <a:endParaRPr/>
          </a:p>
        </p:txBody>
      </p:sp>
      <p:graphicFrame>
        <p:nvGraphicFramePr>
          <p:cNvPr id="3810" name="Google Shape;3810;p190"/>
          <p:cNvGraphicFramePr/>
          <p:nvPr/>
        </p:nvGraphicFramePr>
        <p:xfrm>
          <a:off x="8976919" y="903270"/>
          <a:ext cx="3651061" cy="3170100"/>
        </p:xfrm>
        <a:graphic>
          <a:graphicData uri="http://schemas.openxmlformats.org/drawingml/2006/chart">
            <c:chart r:id="rId5"/>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7"/>
                                        </p:tgtEl>
                                        <p:attrNameLst>
                                          <p:attrName>style.visibility</p:attrName>
                                        </p:attrNameLst>
                                      </p:cBhvr>
                                      <p:to>
                                        <p:strVal val="visible"/>
                                      </p:to>
                                    </p:set>
                                    <p:animEffect filter="fade" transition="in">
                                      <p:cBhvr>
                                        <p:cTn dur="500"/>
                                        <p:tgtEl>
                                          <p:spTgt spid="3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8"/>
                                        </p:tgtEl>
                                        <p:attrNameLst>
                                          <p:attrName>style.visibility</p:attrName>
                                        </p:attrNameLst>
                                      </p:cBhvr>
                                      <p:to>
                                        <p:strVal val="visible"/>
                                      </p:to>
                                    </p:set>
                                    <p:animEffect filter="fade" transition="in">
                                      <p:cBhvr>
                                        <p:cTn dur="500"/>
                                        <p:tgtEl>
                                          <p:spTgt spid="3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0"/>
                                        </p:tgtEl>
                                        <p:attrNameLst>
                                          <p:attrName>style.visibility</p:attrName>
                                        </p:attrNameLst>
                                      </p:cBhvr>
                                      <p:to>
                                        <p:strVal val="visible"/>
                                      </p:to>
                                    </p:set>
                                    <p:animEffect filter="fade" transition="in">
                                      <p:cBhvr>
                                        <p:cTn dur="500"/>
                                        <p:tgtEl>
                                          <p:spTgt spid="38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1"/>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 soleil, une Terre et… un ours polaire</a:t>
            </a:r>
            <a:endParaRPr/>
          </a:p>
        </p:txBody>
      </p:sp>
      <p:sp>
        <p:nvSpPr>
          <p:cNvPr id="509" name="Google Shape;509;p1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510" name="Google Shape;510;p1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b="0" i="0" sz="1000" u="none" cap="none" strike="noStrike">
              <a:solidFill>
                <a:srgbClr val="FFFFFF"/>
              </a:solidFill>
              <a:latin typeface="Arial"/>
              <a:ea typeface="Arial"/>
              <a:cs typeface="Arial"/>
              <a:sym typeface="Arial"/>
            </a:endParaRPr>
          </a:p>
        </p:txBody>
      </p:sp>
      <p:pic>
        <p:nvPicPr>
          <p:cNvPr id="511" name="Google Shape;511;p11"/>
          <p:cNvPicPr preferRelativeResize="0"/>
          <p:nvPr/>
        </p:nvPicPr>
        <p:blipFill rotWithShape="1">
          <a:blip r:embed="rId3">
            <a:alphaModFix/>
          </a:blip>
          <a:srcRect b="0" l="7076" r="7076" t="0"/>
          <a:stretch/>
        </p:blipFill>
        <p:spPr>
          <a:xfrm>
            <a:off x="2004620" y="-365250"/>
            <a:ext cx="8340638" cy="6854951"/>
          </a:xfrm>
          <a:prstGeom prst="rect">
            <a:avLst/>
          </a:prstGeom>
          <a:noFill/>
          <a:ln>
            <a:noFill/>
          </a:ln>
        </p:spPr>
      </p:pic>
      <p:pic>
        <p:nvPicPr>
          <p:cNvPr id="512" name="Google Shape;512;p11"/>
          <p:cNvPicPr preferRelativeResize="0"/>
          <p:nvPr/>
        </p:nvPicPr>
        <p:blipFill rotWithShape="1">
          <a:blip r:embed="rId4">
            <a:alphaModFix/>
          </a:blip>
          <a:srcRect b="0" l="0" r="0" t="0"/>
          <a:stretch/>
        </p:blipFill>
        <p:spPr>
          <a:xfrm>
            <a:off x="1317917" y="-369761"/>
            <a:ext cx="9720000" cy="6858000"/>
          </a:xfrm>
          <a:prstGeom prst="rect">
            <a:avLst/>
          </a:prstGeom>
          <a:noFill/>
          <a:ln>
            <a:noFill/>
          </a:ln>
        </p:spPr>
      </p:pic>
      <p:pic>
        <p:nvPicPr>
          <p:cNvPr id="513" name="Google Shape;513;p11"/>
          <p:cNvPicPr preferRelativeResize="0"/>
          <p:nvPr/>
        </p:nvPicPr>
        <p:blipFill rotWithShape="1">
          <a:blip r:embed="rId5">
            <a:alphaModFix/>
          </a:blip>
          <a:srcRect b="0" l="0" r="0" t="0"/>
          <a:stretch/>
        </p:blipFill>
        <p:spPr>
          <a:xfrm>
            <a:off x="1339559" y="-358400"/>
            <a:ext cx="9700752" cy="6858000"/>
          </a:xfrm>
          <a:prstGeom prst="rect">
            <a:avLst/>
          </a:prstGeom>
          <a:noFill/>
          <a:ln>
            <a:noFill/>
          </a:ln>
        </p:spPr>
      </p:pic>
      <p:pic>
        <p:nvPicPr>
          <p:cNvPr id="514" name="Google Shape;514;p11"/>
          <p:cNvPicPr preferRelativeResize="0"/>
          <p:nvPr/>
        </p:nvPicPr>
        <p:blipFill rotWithShape="1">
          <a:blip r:embed="rId6">
            <a:alphaModFix/>
          </a:blip>
          <a:srcRect b="0" l="0" r="0" t="0"/>
          <a:stretch/>
        </p:blipFill>
        <p:spPr>
          <a:xfrm>
            <a:off x="1308742" y="-376361"/>
            <a:ext cx="9699501" cy="6858000"/>
          </a:xfrm>
          <a:prstGeom prst="rect">
            <a:avLst/>
          </a:prstGeom>
          <a:noFill/>
          <a:ln>
            <a:noFill/>
          </a:ln>
        </p:spPr>
      </p:pic>
      <p:pic>
        <p:nvPicPr>
          <p:cNvPr id="515" name="Google Shape;515;p11"/>
          <p:cNvPicPr preferRelativeResize="0"/>
          <p:nvPr/>
        </p:nvPicPr>
        <p:blipFill rotWithShape="1">
          <a:blip r:embed="rId7">
            <a:alphaModFix/>
          </a:blip>
          <a:srcRect b="0" l="0" r="0" t="0"/>
          <a:stretch/>
        </p:blipFill>
        <p:spPr>
          <a:xfrm>
            <a:off x="1314520" y="-368425"/>
            <a:ext cx="9700752" cy="6858000"/>
          </a:xfrm>
          <a:prstGeom prst="rect">
            <a:avLst/>
          </a:prstGeom>
          <a:noFill/>
          <a:ln>
            <a:noFill/>
          </a:ln>
        </p:spPr>
      </p:pic>
      <p:sp>
        <p:nvSpPr>
          <p:cNvPr id="516" name="Google Shape;516;p11"/>
          <p:cNvSpPr/>
          <p:nvPr/>
        </p:nvSpPr>
        <p:spPr>
          <a:xfrm>
            <a:off x="555603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517" name="Google Shape;517;p11"/>
          <p:cNvPicPr preferRelativeResize="0"/>
          <p:nvPr/>
        </p:nvPicPr>
        <p:blipFill rotWithShape="1">
          <a:blip r:embed="rId8">
            <a:alphaModFix/>
          </a:blip>
          <a:srcRect b="0" l="0" r="0" t="0"/>
          <a:stretch/>
        </p:blipFill>
        <p:spPr>
          <a:xfrm>
            <a:off x="5731163" y="5486491"/>
            <a:ext cx="332821" cy="654639"/>
          </a:xfrm>
          <a:prstGeom prst="rect">
            <a:avLst/>
          </a:prstGeom>
          <a:noFill/>
          <a:ln>
            <a:noFill/>
          </a:ln>
        </p:spPr>
      </p:pic>
      <p:sp>
        <p:nvSpPr>
          <p:cNvPr id="518" name="Google Shape;518;p11"/>
          <p:cNvSpPr txBox="1"/>
          <p:nvPr/>
        </p:nvSpPr>
        <p:spPr>
          <a:xfrm>
            <a:off x="606415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- 18°C</a:t>
            </a:r>
            <a:endParaRPr b="0" i="0" sz="1400" u="none" cap="none" strike="noStrike">
              <a:solidFill>
                <a:srgbClr val="000000"/>
              </a:solidFill>
              <a:latin typeface="Arial"/>
              <a:ea typeface="Arial"/>
              <a:cs typeface="Arial"/>
              <a:sym typeface="Arial"/>
            </a:endParaRPr>
          </a:p>
        </p:txBody>
      </p:sp>
      <p:sp>
        <p:nvSpPr>
          <p:cNvPr id="519" name="Google Shape;519;p11"/>
          <p:cNvSpPr txBox="1"/>
          <p:nvPr/>
        </p:nvSpPr>
        <p:spPr>
          <a:xfrm>
            <a:off x="8454837" y="3210504"/>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520" name="Google Shape;520;p11"/>
          <p:cNvSpPr txBox="1"/>
          <p:nvPr/>
        </p:nvSpPr>
        <p:spPr>
          <a:xfrm>
            <a:off x="4304056" y="2399840"/>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pic>
        <p:nvPicPr>
          <p:cNvPr id="521" name="Google Shape;521;p11"/>
          <p:cNvPicPr preferRelativeResize="0"/>
          <p:nvPr/>
        </p:nvPicPr>
        <p:blipFill rotWithShape="1">
          <a:blip r:embed="rId9">
            <a:alphaModFix/>
          </a:blip>
          <a:srcRect b="0" l="0" r="0" t="0"/>
          <a:stretch/>
        </p:blipFill>
        <p:spPr>
          <a:xfrm rot="-1611718">
            <a:off x="3883956" y="3462034"/>
            <a:ext cx="1278457" cy="1278457"/>
          </a:xfrm>
          <a:prstGeom prst="rect">
            <a:avLst/>
          </a:prstGeom>
          <a:noFill/>
          <a:ln>
            <a:noFill/>
          </a:ln>
        </p:spPr>
      </p:pic>
      <p:sp>
        <p:nvSpPr>
          <p:cNvPr id="522" name="Google Shape;522;p11"/>
          <p:cNvSpPr/>
          <p:nvPr/>
        </p:nvSpPr>
        <p:spPr>
          <a:xfrm>
            <a:off x="2748176" y="2470935"/>
            <a:ext cx="1452282" cy="1214966"/>
          </a:xfrm>
          <a:prstGeom prst="cloudCallout">
            <a:avLst>
              <a:gd fmla="val 69908" name="adj1"/>
              <a:gd fmla="val 40364" name="adj2"/>
            </a:avLst>
          </a:prstGeom>
          <a:solidFill>
            <a:srgbClr val="4BD2A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a:buNone/>
            </a:pPr>
            <a:r>
              <a:t/>
            </a:r>
            <a:endParaRPr b="0" i="0" sz="3200" u="none" cap="none" strike="noStrike">
              <a:solidFill>
                <a:srgbClr val="FFFFFF"/>
              </a:solidFill>
              <a:latin typeface="Arial"/>
              <a:ea typeface="Arial"/>
              <a:cs typeface="Arial"/>
              <a:sym typeface="Arial"/>
            </a:endParaRPr>
          </a:p>
        </p:txBody>
      </p:sp>
      <p:sp>
        <p:nvSpPr>
          <p:cNvPr id="523" name="Google Shape;523;p11"/>
          <p:cNvSpPr txBox="1"/>
          <p:nvPr/>
        </p:nvSpPr>
        <p:spPr>
          <a:xfrm>
            <a:off x="3167690" y="2808739"/>
            <a:ext cx="74923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i="0" lang="fr-FR" sz="3200"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24" name="Google Shape;524;p11"/>
          <p:cNvSpPr txBox="1"/>
          <p:nvPr/>
        </p:nvSpPr>
        <p:spPr>
          <a:xfrm>
            <a:off x="1926771" y="8033657"/>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282828"/>
              </a:buClr>
              <a:buSzPts val="1800"/>
              <a:buFont typeface="Arial"/>
              <a:buNone/>
            </a:pPr>
            <a:r>
              <a:t/>
            </a:r>
            <a:endParaRPr b="0" i="0" sz="1800" u="none" cap="none" strike="noStrike">
              <a:solidFill>
                <a:srgbClr val="282828"/>
              </a:solidFill>
              <a:latin typeface="Arial"/>
              <a:ea typeface="Arial"/>
              <a:cs typeface="Arial"/>
              <a:sym typeface="Arial"/>
            </a:endParaRPr>
          </a:p>
        </p:txBody>
      </p:sp>
      <p:sp>
        <p:nvSpPr>
          <p:cNvPr id="525" name="Google Shape;525;p11"/>
          <p:cNvSpPr/>
          <p:nvPr/>
        </p:nvSpPr>
        <p:spPr>
          <a:xfrm>
            <a:off x="1339559" y="52252"/>
            <a:ext cx="9594052" cy="6439988"/>
          </a:xfrm>
          <a:custGeom>
            <a:rect b="b" l="l" r="r" t="t"/>
            <a:pathLst>
              <a:path extrusionOk="0" h="6439988" w="9594052">
                <a:moveTo>
                  <a:pt x="0" y="812453"/>
                </a:moveTo>
                <a:lnTo>
                  <a:pt x="6994544" y="809897"/>
                </a:lnTo>
                <a:cubicBezTo>
                  <a:pt x="7382075" y="539931"/>
                  <a:pt x="6698453" y="87086"/>
                  <a:pt x="8157138" y="0"/>
                </a:cubicBezTo>
                <a:cubicBezTo>
                  <a:pt x="9306669" y="100148"/>
                  <a:pt x="8810281" y="539931"/>
                  <a:pt x="9136852" y="809897"/>
                </a:cubicBezTo>
                <a:lnTo>
                  <a:pt x="9594052" y="812453"/>
                </a:lnTo>
                <a:lnTo>
                  <a:pt x="9594052" y="6439988"/>
                </a:lnTo>
                <a:lnTo>
                  <a:pt x="0" y="6439988"/>
                </a:lnTo>
                <a:lnTo>
                  <a:pt x="0" y="812453"/>
                </a:lnTo>
                <a:close/>
              </a:path>
            </a:pathLst>
          </a:cu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26" name="Google Shape;526;p11"/>
          <p:cNvSpPr txBox="1"/>
          <p:nvPr/>
        </p:nvSpPr>
        <p:spPr>
          <a:xfrm rot="-820248">
            <a:off x="812810" y="1074509"/>
            <a:ext cx="10647550" cy="47089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3AA"/>
              </a:buClr>
              <a:buSzPts val="30000"/>
              <a:buFont typeface="Arial"/>
              <a:buNone/>
            </a:pPr>
            <a:r>
              <a:rPr b="1" i="0" lang="fr-FR" sz="30000" u="none" cap="none" strike="noStrike">
                <a:solidFill>
                  <a:srgbClr val="0023AA"/>
                </a:solidFill>
                <a:latin typeface="Arial"/>
                <a:ea typeface="Arial"/>
                <a:cs typeface="Arial"/>
                <a:sym typeface="Arial"/>
              </a:rPr>
              <a:t>FAUX</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5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par>
                          <p:cTn fill="hold">
                            <p:stCondLst>
                              <p:cond delay="1000"/>
                            </p:stCondLst>
                            <p:childTnLst>
                              <p:par>
                                <p:cTn fill="hold" nodeType="afterEffect" presetClass="entr" presetID="10" presetSubtype="0">
                                  <p:stCondLst>
                                    <p:cond delay="25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par>
                                <p:cTn fill="hold" nodeType="withEffect" presetClass="entr" presetID="10" presetSubtype="0">
                                  <p:stCondLst>
                                    <p:cond delay="75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5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par>
                                <p:cTn fill="hold" nodeType="withEffect" presetClass="exit" presetID="10" presetSubtype="0">
                                  <p:stCondLst>
                                    <p:cond delay="500"/>
                                  </p:stCondLst>
                                  <p:childTnLst>
                                    <p:animEffect filter="fade" transition="out">
                                      <p:cBhvr>
                                        <p:cTn dur="500"/>
                                        <p:tgtEl>
                                          <p:spTgt spid="511"/>
                                        </p:tgtEl>
                                      </p:cBhvr>
                                    </p:animEffect>
                                    <p:set>
                                      <p:cBhvr>
                                        <p:cTn dur="1" fill="hold">
                                          <p:stCondLst>
                                            <p:cond delay="500"/>
                                          </p:stCondLst>
                                        </p:cTn>
                                        <p:tgtEl>
                                          <p:spTgt spid="511"/>
                                        </p:tgtEl>
                                        <p:attrNameLst>
                                          <p:attrName>style.visibility</p:attrName>
                                        </p:attrNameLst>
                                      </p:cBhvr>
                                      <p:to>
                                        <p:strVal val="hidden"/>
                                      </p:to>
                                    </p:se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533" name="Google Shape;533;p2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534" name="Google Shape;534;p25"/>
          <p:cNvPicPr preferRelativeResize="0"/>
          <p:nvPr/>
        </p:nvPicPr>
        <p:blipFill rotWithShape="1">
          <a:blip r:embed="rId3">
            <a:alphaModFix/>
          </a:blip>
          <a:srcRect b="0" l="0" r="0" t="0"/>
          <a:stretch/>
        </p:blipFill>
        <p:spPr>
          <a:xfrm>
            <a:off x="1242945" y="-368301"/>
            <a:ext cx="9699501" cy="6858000"/>
          </a:xfrm>
          <a:prstGeom prst="rect">
            <a:avLst/>
          </a:prstGeom>
          <a:noFill/>
          <a:ln>
            <a:noFill/>
          </a:ln>
        </p:spPr>
      </p:pic>
      <p:pic>
        <p:nvPicPr>
          <p:cNvPr id="535" name="Google Shape;535;p25"/>
          <p:cNvPicPr preferRelativeResize="0"/>
          <p:nvPr/>
        </p:nvPicPr>
        <p:blipFill rotWithShape="1">
          <a:blip r:embed="rId4">
            <a:alphaModFix/>
          </a:blip>
          <a:srcRect b="0" l="7076" r="7076" t="0"/>
          <a:stretch/>
        </p:blipFill>
        <p:spPr>
          <a:xfrm>
            <a:off x="1997000" y="-365250"/>
            <a:ext cx="8340638" cy="6854951"/>
          </a:xfrm>
          <a:prstGeom prst="rect">
            <a:avLst/>
          </a:prstGeom>
          <a:noFill/>
          <a:ln>
            <a:noFill/>
          </a:ln>
        </p:spPr>
      </p:pic>
      <p:pic>
        <p:nvPicPr>
          <p:cNvPr id="536" name="Google Shape;536;p25"/>
          <p:cNvPicPr preferRelativeResize="0"/>
          <p:nvPr/>
        </p:nvPicPr>
        <p:blipFill rotWithShape="1">
          <a:blip r:embed="rId5">
            <a:alphaModFix/>
          </a:blip>
          <a:srcRect b="0" l="0" r="0" t="0"/>
          <a:stretch/>
        </p:blipFill>
        <p:spPr>
          <a:xfrm>
            <a:off x="1331939" y="-358400"/>
            <a:ext cx="9700752" cy="6858000"/>
          </a:xfrm>
          <a:prstGeom prst="rect">
            <a:avLst/>
          </a:prstGeom>
          <a:noFill/>
          <a:ln>
            <a:noFill/>
          </a:ln>
        </p:spPr>
      </p:pic>
      <p:grpSp>
        <p:nvGrpSpPr>
          <p:cNvPr id="537" name="Google Shape;537;p25"/>
          <p:cNvGrpSpPr/>
          <p:nvPr/>
        </p:nvGrpSpPr>
        <p:grpSpPr>
          <a:xfrm>
            <a:off x="3702757" y="-358401"/>
            <a:ext cx="8479120" cy="8479120"/>
            <a:chOff x="3702757" y="-358401"/>
            <a:chExt cx="8479120" cy="8479120"/>
          </a:xfrm>
        </p:grpSpPr>
        <p:sp>
          <p:nvSpPr>
            <p:cNvPr id="538" name="Google Shape;538;p25"/>
            <p:cNvSpPr/>
            <p:nvPr/>
          </p:nvSpPr>
          <p:spPr>
            <a:xfrm>
              <a:off x="4947995" y="1861102"/>
              <a:ext cx="3733800" cy="3632200"/>
            </a:xfrm>
            <a:prstGeom prst="ellipse">
              <a:avLst/>
            </a:prstGeom>
            <a:solidFill>
              <a:srgbClr val="C0C9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39" name="Google Shape;539;p25"/>
            <p:cNvPicPr preferRelativeResize="0"/>
            <p:nvPr/>
          </p:nvPicPr>
          <p:blipFill rotWithShape="1">
            <a:blip r:embed="rId6">
              <a:alphaModFix/>
            </a:blip>
            <a:srcRect b="0" l="0" r="0" t="0"/>
            <a:stretch/>
          </p:blipFill>
          <p:spPr>
            <a:xfrm rot="-1992540">
              <a:off x="4879876" y="818718"/>
              <a:ext cx="6124881" cy="6124881"/>
            </a:xfrm>
            <a:prstGeom prst="rect">
              <a:avLst/>
            </a:prstGeom>
            <a:noFill/>
            <a:ln>
              <a:noFill/>
            </a:ln>
          </p:spPr>
        </p:pic>
        <p:grpSp>
          <p:nvGrpSpPr>
            <p:cNvPr id="540" name="Google Shape;540;p25"/>
            <p:cNvGrpSpPr/>
            <p:nvPr/>
          </p:nvGrpSpPr>
          <p:grpSpPr>
            <a:xfrm>
              <a:off x="5576892" y="3429000"/>
              <a:ext cx="219600" cy="525418"/>
              <a:chOff x="627205" y="2908254"/>
              <a:chExt cx="219600" cy="525418"/>
            </a:xfrm>
          </p:grpSpPr>
          <p:sp>
            <p:nvSpPr>
              <p:cNvPr id="541" name="Google Shape;541;p2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2" name="Google Shape;542;p2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3" name="Google Shape;543;p2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44" name="Google Shape;544;p25"/>
            <p:cNvGrpSpPr/>
            <p:nvPr/>
          </p:nvGrpSpPr>
          <p:grpSpPr>
            <a:xfrm rot="-1877045">
              <a:off x="7010400" y="3319200"/>
              <a:ext cx="219600" cy="525418"/>
              <a:chOff x="627205" y="2908254"/>
              <a:chExt cx="219600" cy="525418"/>
            </a:xfrm>
          </p:grpSpPr>
          <p:sp>
            <p:nvSpPr>
              <p:cNvPr id="545" name="Google Shape;545;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6" name="Google Shape;546;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7" name="Google Shape;547;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48" name="Google Shape;548;p25"/>
            <p:cNvGrpSpPr/>
            <p:nvPr/>
          </p:nvGrpSpPr>
          <p:grpSpPr>
            <a:xfrm rot="605258">
              <a:off x="6464331" y="4246852"/>
              <a:ext cx="219600" cy="525418"/>
              <a:chOff x="627205" y="2908254"/>
              <a:chExt cx="219600" cy="525418"/>
            </a:xfrm>
          </p:grpSpPr>
          <p:sp>
            <p:nvSpPr>
              <p:cNvPr id="549" name="Google Shape;549;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0" name="Google Shape;550;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1" name="Google Shape;551;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52" name="Google Shape;552;p25"/>
            <p:cNvGrpSpPr/>
            <p:nvPr/>
          </p:nvGrpSpPr>
          <p:grpSpPr>
            <a:xfrm rot="2261809">
              <a:off x="6261818" y="2577750"/>
              <a:ext cx="219600" cy="525418"/>
              <a:chOff x="627205" y="2908254"/>
              <a:chExt cx="219600" cy="525418"/>
            </a:xfrm>
          </p:grpSpPr>
          <p:sp>
            <p:nvSpPr>
              <p:cNvPr id="553" name="Google Shape;553;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4" name="Google Shape;554;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5" name="Google Shape;555;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56" name="Google Shape;556;p25"/>
            <p:cNvGrpSpPr/>
            <p:nvPr/>
          </p:nvGrpSpPr>
          <p:grpSpPr>
            <a:xfrm rot="-1099166">
              <a:off x="7405827" y="2271206"/>
              <a:ext cx="219600" cy="525418"/>
              <a:chOff x="627205" y="2908254"/>
              <a:chExt cx="219600" cy="525418"/>
            </a:xfrm>
          </p:grpSpPr>
          <p:sp>
            <p:nvSpPr>
              <p:cNvPr id="557" name="Google Shape;557;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8" name="Google Shape;558;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9" name="Google Shape;559;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60" name="Google Shape;560;p25"/>
            <p:cNvGrpSpPr/>
            <p:nvPr/>
          </p:nvGrpSpPr>
          <p:grpSpPr>
            <a:xfrm rot="551598">
              <a:off x="7846660" y="3947120"/>
              <a:ext cx="219600" cy="525418"/>
              <a:chOff x="627205" y="2908254"/>
              <a:chExt cx="219600" cy="525418"/>
            </a:xfrm>
          </p:grpSpPr>
          <p:sp>
            <p:nvSpPr>
              <p:cNvPr id="561" name="Google Shape;561;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2" name="Google Shape;562;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3" name="Google Shape;563;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64" name="Google Shape;564;p25"/>
            <p:cNvGrpSpPr/>
            <p:nvPr/>
          </p:nvGrpSpPr>
          <p:grpSpPr>
            <a:xfrm rot="1955952">
              <a:off x="5851203" y="4204926"/>
              <a:ext cx="219600" cy="525418"/>
              <a:chOff x="627205" y="2908254"/>
              <a:chExt cx="219600" cy="525418"/>
            </a:xfrm>
          </p:grpSpPr>
          <p:sp>
            <p:nvSpPr>
              <p:cNvPr id="565" name="Google Shape;565;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6" name="Google Shape;566;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7" name="Google Shape;567;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68" name="Google Shape;568;p25"/>
            <p:cNvGrpSpPr/>
            <p:nvPr/>
          </p:nvGrpSpPr>
          <p:grpSpPr>
            <a:xfrm rot="3664032">
              <a:off x="6280575" y="3499063"/>
              <a:ext cx="219600" cy="525418"/>
              <a:chOff x="627205" y="2908254"/>
              <a:chExt cx="219600" cy="525418"/>
            </a:xfrm>
          </p:grpSpPr>
          <p:sp>
            <p:nvSpPr>
              <p:cNvPr id="569" name="Google Shape;569;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0" name="Google Shape;570;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1" name="Google Shape;571;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72" name="Google Shape;572;p25"/>
            <p:cNvGrpSpPr/>
            <p:nvPr/>
          </p:nvGrpSpPr>
          <p:grpSpPr>
            <a:xfrm rot="5940633">
              <a:off x="7785538" y="3214066"/>
              <a:ext cx="219600" cy="525418"/>
              <a:chOff x="627205" y="2908254"/>
              <a:chExt cx="219600" cy="525418"/>
            </a:xfrm>
          </p:grpSpPr>
          <p:sp>
            <p:nvSpPr>
              <p:cNvPr id="573" name="Google Shape;573;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4" name="Google Shape;574;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5" name="Google Shape;575;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76" name="Google Shape;576;p25"/>
            <p:cNvGrpSpPr/>
            <p:nvPr/>
          </p:nvGrpSpPr>
          <p:grpSpPr>
            <a:xfrm rot="7315248">
              <a:off x="6577168" y="2053993"/>
              <a:ext cx="219600" cy="525418"/>
              <a:chOff x="627205" y="2908254"/>
              <a:chExt cx="219600" cy="525418"/>
            </a:xfrm>
          </p:grpSpPr>
          <p:sp>
            <p:nvSpPr>
              <p:cNvPr id="577" name="Google Shape;577;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8" name="Google Shape;578;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9" name="Google Shape;579;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80" name="Google Shape;580;p25"/>
            <p:cNvGrpSpPr/>
            <p:nvPr/>
          </p:nvGrpSpPr>
          <p:grpSpPr>
            <a:xfrm rot="7315248">
              <a:off x="5596490" y="2805156"/>
              <a:ext cx="219600" cy="525418"/>
              <a:chOff x="627205" y="2908254"/>
              <a:chExt cx="219600" cy="525418"/>
            </a:xfrm>
          </p:grpSpPr>
          <p:sp>
            <p:nvSpPr>
              <p:cNvPr id="581" name="Google Shape;581;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2" name="Google Shape;582;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3" name="Google Shape;583;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84" name="Google Shape;584;p25"/>
            <p:cNvGrpSpPr/>
            <p:nvPr/>
          </p:nvGrpSpPr>
          <p:grpSpPr>
            <a:xfrm rot="4413930">
              <a:off x="7002358" y="4665044"/>
              <a:ext cx="219600" cy="525418"/>
              <a:chOff x="627205" y="2908254"/>
              <a:chExt cx="219600" cy="525418"/>
            </a:xfrm>
          </p:grpSpPr>
          <p:sp>
            <p:nvSpPr>
              <p:cNvPr id="585" name="Google Shape;585;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6" name="Google Shape;586;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7" name="Google Shape;587;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88" name="Google Shape;588;p25"/>
            <p:cNvGrpSpPr/>
            <p:nvPr/>
          </p:nvGrpSpPr>
          <p:grpSpPr>
            <a:xfrm rot="4413930">
              <a:off x="7848323" y="2734752"/>
              <a:ext cx="219600" cy="525418"/>
              <a:chOff x="627205" y="2908254"/>
              <a:chExt cx="219600" cy="525418"/>
            </a:xfrm>
          </p:grpSpPr>
          <p:sp>
            <p:nvSpPr>
              <p:cNvPr id="589" name="Google Shape;589;p2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0" name="Google Shape;590;p2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1" name="Google Shape;591;p2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92" name="Google Shape;592;p25"/>
            <p:cNvGrpSpPr/>
            <p:nvPr/>
          </p:nvGrpSpPr>
          <p:grpSpPr>
            <a:xfrm rot="8280184">
              <a:off x="7243592" y="4102358"/>
              <a:ext cx="219600" cy="525418"/>
              <a:chOff x="627205" y="2908254"/>
              <a:chExt cx="219600" cy="525418"/>
            </a:xfrm>
          </p:grpSpPr>
          <p:sp>
            <p:nvSpPr>
              <p:cNvPr id="593" name="Google Shape;593;p2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4" name="Google Shape;594;p2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5" name="Google Shape;595;p2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596" name="Google Shape;596;p25"/>
            <p:cNvGrpSpPr/>
            <p:nvPr/>
          </p:nvGrpSpPr>
          <p:grpSpPr>
            <a:xfrm rot="4413930">
              <a:off x="6869958" y="2748354"/>
              <a:ext cx="219600" cy="525418"/>
              <a:chOff x="627205" y="2908254"/>
              <a:chExt cx="219600" cy="525418"/>
            </a:xfrm>
          </p:grpSpPr>
          <p:sp>
            <p:nvSpPr>
              <p:cNvPr id="597" name="Google Shape;597;p2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8" name="Google Shape;598;p2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9" name="Google Shape;599;p2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600" name="Google Shape;600;p25"/>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La Terre elle aussi en tient une couche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10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500"/>
                                        <p:tgtEl>
                                          <p:spTgt spid="537"/>
                                        </p:tgtEl>
                                        <p:attrNameLst>
                                          <p:attrName>ppt_w</p:attrName>
                                        </p:attrNameLst>
                                      </p:cBhvr>
                                      <p:tavLst>
                                        <p:tav fmla="" tm="0">
                                          <p:val>
                                            <p:strVal val="0"/>
                                          </p:val>
                                        </p:tav>
                                        <p:tav fmla="" tm="100000">
                                          <p:val>
                                            <p:strVal val="#ppt_w"/>
                                          </p:val>
                                        </p:tav>
                                      </p:tavLst>
                                    </p:anim>
                                    <p:anim calcmode="lin" valueType="num">
                                      <p:cBhvr additive="base">
                                        <p:cTn dur="500"/>
                                        <p:tgtEl>
                                          <p:spTgt spid="5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174"/>
          <p:cNvPicPr preferRelativeResize="0"/>
          <p:nvPr/>
        </p:nvPicPr>
        <p:blipFill rotWithShape="1">
          <a:blip r:embed="rId3">
            <a:alphaModFix/>
          </a:blip>
          <a:srcRect b="0" l="0" r="0" t="0"/>
          <a:stretch/>
        </p:blipFill>
        <p:spPr>
          <a:xfrm rot="-1992540">
            <a:off x="-927370" y="-6157237"/>
            <a:ext cx="21552704" cy="21552704"/>
          </a:xfrm>
          <a:prstGeom prst="rect">
            <a:avLst/>
          </a:prstGeom>
          <a:noFill/>
          <a:ln>
            <a:noFill/>
          </a:ln>
        </p:spPr>
      </p:pic>
      <p:sp>
        <p:nvSpPr>
          <p:cNvPr id="607" name="Google Shape;607;p174"/>
          <p:cNvSpPr txBox="1"/>
          <p:nvPr>
            <p:ph idx="12" type="sldNum"/>
          </p:nvPr>
        </p:nvSpPr>
        <p:spPr>
          <a:xfrm>
            <a:off x="8570881"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608" name="Google Shape;608;p17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609" name="Google Shape;609;p174"/>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Alors, ça gaze ?</a:t>
            </a:r>
            <a:endParaRPr/>
          </a:p>
        </p:txBody>
      </p:sp>
      <p:cxnSp>
        <p:nvCxnSpPr>
          <p:cNvPr id="610" name="Google Shape;610;p174"/>
          <p:cNvCxnSpPr/>
          <p:nvPr/>
        </p:nvCxnSpPr>
        <p:spPr>
          <a:xfrm flipH="1" rot="10800000">
            <a:off x="7240475" y="1173804"/>
            <a:ext cx="1589867" cy="1798"/>
          </a:xfrm>
          <a:prstGeom prst="straightConnector1">
            <a:avLst/>
          </a:prstGeom>
          <a:noFill/>
          <a:ln cap="flat" cmpd="sng" w="9525">
            <a:solidFill>
              <a:schemeClr val="accent4"/>
            </a:solidFill>
            <a:prstDash val="solid"/>
            <a:round/>
            <a:headEnd len="sm" w="sm" type="none"/>
            <a:tailEnd len="sm" w="sm" type="none"/>
          </a:ln>
        </p:spPr>
      </p:cxnSp>
      <p:cxnSp>
        <p:nvCxnSpPr>
          <p:cNvPr id="611" name="Google Shape;611;p174"/>
          <p:cNvCxnSpPr/>
          <p:nvPr/>
        </p:nvCxnSpPr>
        <p:spPr>
          <a:xfrm>
            <a:off x="7229384" y="1273295"/>
            <a:ext cx="1526536" cy="4722273"/>
          </a:xfrm>
          <a:prstGeom prst="straightConnector1">
            <a:avLst/>
          </a:prstGeom>
          <a:noFill/>
          <a:ln cap="flat" cmpd="sng" w="9525">
            <a:solidFill>
              <a:schemeClr val="accent4"/>
            </a:solidFill>
            <a:prstDash val="solid"/>
            <a:round/>
            <a:headEnd len="sm" w="sm" type="none"/>
            <a:tailEnd len="sm" w="sm" type="none"/>
          </a:ln>
        </p:spPr>
      </p:cxnSp>
      <p:cxnSp>
        <p:nvCxnSpPr>
          <p:cNvPr id="612" name="Google Shape;612;p174"/>
          <p:cNvCxnSpPr/>
          <p:nvPr/>
        </p:nvCxnSpPr>
        <p:spPr>
          <a:xfrm>
            <a:off x="3633342" y="1161928"/>
            <a:ext cx="1595770" cy="0"/>
          </a:xfrm>
          <a:prstGeom prst="straightConnector1">
            <a:avLst/>
          </a:prstGeom>
          <a:noFill/>
          <a:ln cap="flat" cmpd="sng" w="9525">
            <a:solidFill>
              <a:schemeClr val="accent1"/>
            </a:solidFill>
            <a:prstDash val="solid"/>
            <a:round/>
            <a:headEnd len="sm" w="sm" type="none"/>
            <a:tailEnd len="sm" w="sm" type="none"/>
          </a:ln>
        </p:spPr>
      </p:cxnSp>
      <p:cxnSp>
        <p:nvCxnSpPr>
          <p:cNvPr id="613" name="Google Shape;613;p174"/>
          <p:cNvCxnSpPr>
            <a:stCxn id="614" idx="3"/>
          </p:cNvCxnSpPr>
          <p:nvPr/>
        </p:nvCxnSpPr>
        <p:spPr>
          <a:xfrm>
            <a:off x="3634542" y="1163728"/>
            <a:ext cx="1517700" cy="4894800"/>
          </a:xfrm>
          <a:prstGeom prst="straightConnector1">
            <a:avLst/>
          </a:prstGeom>
          <a:noFill/>
          <a:ln cap="flat" cmpd="sng" w="9525">
            <a:solidFill>
              <a:schemeClr val="accent1"/>
            </a:solidFill>
            <a:prstDash val="solid"/>
            <a:round/>
            <a:headEnd len="sm" w="sm" type="none"/>
            <a:tailEnd len="sm" w="sm" type="none"/>
          </a:ln>
        </p:spPr>
      </p:cxnSp>
      <p:sp>
        <p:nvSpPr>
          <p:cNvPr id="615" name="Google Shape;615;p174"/>
          <p:cNvSpPr txBox="1"/>
          <p:nvPr/>
        </p:nvSpPr>
        <p:spPr>
          <a:xfrm>
            <a:off x="4207613" y="1254632"/>
            <a:ext cx="90601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AAB89"/>
              </a:buClr>
              <a:buSzPts val="1600"/>
              <a:buFont typeface="Arial"/>
              <a:buNone/>
            </a:pPr>
            <a:r>
              <a:rPr b="1" i="0" lang="fr-FR" sz="1600" u="none" cap="none" strike="noStrike">
                <a:solidFill>
                  <a:srgbClr val="2AAB89"/>
                </a:solidFill>
                <a:latin typeface="Arial"/>
                <a:ea typeface="Arial"/>
                <a:cs typeface="Arial"/>
                <a:sym typeface="Arial"/>
              </a:rPr>
              <a:t>18 ppm</a:t>
            </a:r>
            <a:endParaRPr b="0" i="0" sz="1600" u="none" cap="none" strike="noStrike">
              <a:solidFill>
                <a:srgbClr val="2AAB89"/>
              </a:solidFill>
              <a:latin typeface="Arial"/>
              <a:ea typeface="Arial"/>
              <a:cs typeface="Arial"/>
              <a:sym typeface="Arial"/>
            </a:endParaRPr>
          </a:p>
        </p:txBody>
      </p:sp>
      <p:grpSp>
        <p:nvGrpSpPr>
          <p:cNvPr id="616" name="Google Shape;616;p174"/>
          <p:cNvGrpSpPr/>
          <p:nvPr/>
        </p:nvGrpSpPr>
        <p:grpSpPr>
          <a:xfrm>
            <a:off x="7839300" y="991019"/>
            <a:ext cx="3112620" cy="5073312"/>
            <a:chOff x="7645108" y="1530945"/>
            <a:chExt cx="3112620" cy="5073312"/>
          </a:xfrm>
        </p:grpSpPr>
        <p:sp>
          <p:nvSpPr>
            <p:cNvPr id="617" name="Google Shape;617;p174"/>
            <p:cNvSpPr/>
            <p:nvPr/>
          </p:nvSpPr>
          <p:spPr>
            <a:xfrm>
              <a:off x="8670722" y="4015857"/>
              <a:ext cx="1980000" cy="2588400"/>
            </a:xfrm>
            <a:prstGeom prst="roundRect">
              <a:avLst>
                <a:gd fmla="val 3912" name="adj"/>
              </a:avLst>
            </a:prstGeom>
            <a:solidFill>
              <a:srgbClr val="7B1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Hélium</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(He)</a:t>
              </a:r>
              <a:endParaRPr b="0" i="0" sz="2000" u="none" cap="none" strike="noStrike">
                <a:solidFill>
                  <a:schemeClr val="lt1"/>
                </a:solidFill>
                <a:latin typeface="Arial"/>
                <a:ea typeface="Arial"/>
                <a:cs typeface="Arial"/>
                <a:sym typeface="Arial"/>
              </a:endParaRPr>
            </a:p>
          </p:txBody>
        </p:sp>
        <p:sp>
          <p:nvSpPr>
            <p:cNvPr id="618" name="Google Shape;618;p174"/>
            <p:cNvSpPr/>
            <p:nvPr/>
          </p:nvSpPr>
          <p:spPr>
            <a:xfrm>
              <a:off x="8670722" y="3115789"/>
              <a:ext cx="1980000" cy="860400"/>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lt1"/>
                </a:buClr>
                <a:buSzPts val="1800"/>
                <a:buFont typeface="Arial"/>
                <a:buNone/>
              </a:pPr>
              <a:r>
                <a:rPr b="1" i="0" lang="fr-FR" sz="1800" u="none" cap="none" strike="noStrike">
                  <a:solidFill>
                    <a:schemeClr val="lt1"/>
                  </a:solidFill>
                  <a:latin typeface="Arial"/>
                  <a:ea typeface="Arial"/>
                  <a:cs typeface="Arial"/>
                  <a:sym typeface="Arial"/>
                </a:rPr>
                <a:t>Méthane (CH</a:t>
              </a:r>
              <a:r>
                <a:rPr b="1" baseline="-25000" i="0" lang="fr-FR" sz="1800" u="none" cap="none" strike="noStrike">
                  <a:solidFill>
                    <a:schemeClr val="lt1"/>
                  </a:solidFill>
                  <a:latin typeface="Arial"/>
                  <a:ea typeface="Arial"/>
                  <a:cs typeface="Arial"/>
                  <a:sym typeface="Arial"/>
                </a:rPr>
                <a:t>4</a:t>
              </a:r>
              <a:r>
                <a:rPr b="1" i="0" lang="fr-FR" sz="1800" u="none" cap="none" strike="noStrike">
                  <a:solidFill>
                    <a:schemeClr val="lt1"/>
                  </a:solidFill>
                  <a:latin typeface="Arial"/>
                  <a:ea typeface="Arial"/>
                  <a:cs typeface="Arial"/>
                  <a:sym typeface="Arial"/>
                </a:rPr>
                <a:t>)</a:t>
              </a:r>
              <a:endParaRPr b="1" i="0" sz="1100" u="none" cap="none" strike="noStrike">
                <a:solidFill>
                  <a:schemeClr val="lt1"/>
                </a:solidFill>
                <a:latin typeface="Arial"/>
                <a:ea typeface="Arial"/>
                <a:cs typeface="Arial"/>
                <a:sym typeface="Arial"/>
              </a:endParaRPr>
            </a:p>
          </p:txBody>
        </p:sp>
        <p:sp>
          <p:nvSpPr>
            <p:cNvPr id="619" name="Google Shape;619;p174"/>
            <p:cNvSpPr/>
            <p:nvPr/>
          </p:nvSpPr>
          <p:spPr>
            <a:xfrm>
              <a:off x="8670722" y="2514523"/>
              <a:ext cx="1980000" cy="561600"/>
            </a:xfrm>
            <a:prstGeom prst="roundRect">
              <a:avLst>
                <a:gd fmla="val 8935" name="adj"/>
              </a:avLst>
            </a:prstGeom>
            <a:solidFill>
              <a:srgbClr val="E22A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fr-FR" sz="1600" u="none" cap="none" strike="noStrike">
                  <a:solidFill>
                    <a:schemeClr val="lt1"/>
                  </a:solidFill>
                  <a:latin typeface="Arial"/>
                  <a:ea typeface="Arial"/>
                  <a:cs typeface="Arial"/>
                  <a:sym typeface="Arial"/>
                </a:rPr>
                <a:t>Krypton (Kr)</a:t>
              </a:r>
              <a:endParaRPr b="1" baseline="-25000" i="0" sz="1600" u="none" cap="none" strike="noStrike">
                <a:solidFill>
                  <a:schemeClr val="lt1"/>
                </a:solidFill>
                <a:latin typeface="Arial"/>
                <a:ea typeface="Arial"/>
                <a:cs typeface="Arial"/>
                <a:sym typeface="Arial"/>
              </a:endParaRPr>
            </a:p>
          </p:txBody>
        </p:sp>
        <p:sp>
          <p:nvSpPr>
            <p:cNvPr id="620" name="Google Shape;620;p174"/>
            <p:cNvSpPr/>
            <p:nvPr/>
          </p:nvSpPr>
          <p:spPr>
            <a:xfrm>
              <a:off x="8670722" y="2204857"/>
              <a:ext cx="1980000" cy="270000"/>
            </a:xfrm>
            <a:prstGeom prst="roundRect">
              <a:avLst>
                <a:gd fmla="val 16099" name="adj"/>
              </a:avLst>
            </a:prstGeom>
            <a:solidFill>
              <a:srgbClr val="EA91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Hydrogène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a:t>
              </a:r>
              <a:endParaRPr b="1" baseline="-25000" i="0" sz="1000" u="none" cap="none" strike="noStrike">
                <a:solidFill>
                  <a:schemeClr val="lt1"/>
                </a:solidFill>
                <a:latin typeface="Arial"/>
                <a:ea typeface="Arial"/>
                <a:cs typeface="Arial"/>
                <a:sym typeface="Arial"/>
              </a:endParaRPr>
            </a:p>
          </p:txBody>
        </p:sp>
        <p:sp>
          <p:nvSpPr>
            <p:cNvPr id="621" name="Google Shape;621;p174"/>
            <p:cNvSpPr/>
            <p:nvPr/>
          </p:nvSpPr>
          <p:spPr>
            <a:xfrm>
              <a:off x="8670722" y="1916791"/>
              <a:ext cx="1980000" cy="248400"/>
            </a:xfrm>
            <a:prstGeom prst="roundRect">
              <a:avLst>
                <a:gd fmla="val 17725" name="adj"/>
              </a:avLst>
            </a:prstGeom>
            <a:solidFill>
              <a:srgbClr val="F0B6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1" baseline="-25000" i="0" sz="2000" u="none" cap="none" strike="noStrike">
                <a:solidFill>
                  <a:srgbClr val="7030A0"/>
                </a:solidFill>
                <a:latin typeface="Calibri"/>
                <a:ea typeface="Calibri"/>
                <a:cs typeface="Calibri"/>
                <a:sym typeface="Calibri"/>
              </a:endParaRPr>
            </a:p>
          </p:txBody>
        </p:sp>
        <p:sp>
          <p:nvSpPr>
            <p:cNvPr id="622" name="Google Shape;622;p174"/>
            <p:cNvSpPr/>
            <p:nvPr/>
          </p:nvSpPr>
          <p:spPr>
            <a:xfrm>
              <a:off x="8670722" y="1729525"/>
              <a:ext cx="1980000" cy="147600"/>
            </a:xfrm>
            <a:prstGeom prst="roundRect">
              <a:avLst>
                <a:gd fmla="val 26871" name="adj"/>
              </a:avLst>
            </a:prstGeom>
            <a:solidFill>
              <a:srgbClr val="F8D9E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623" name="Google Shape;623;p174"/>
            <p:cNvSpPr txBox="1"/>
            <p:nvPr/>
          </p:nvSpPr>
          <p:spPr>
            <a:xfrm>
              <a:off x="8561728" y="1530945"/>
              <a:ext cx="2196000" cy="203092"/>
            </a:xfrm>
            <a:prstGeom prst="rect">
              <a:avLst/>
            </a:prstGeom>
            <a:noFill/>
            <a:ln>
              <a:noFill/>
            </a:ln>
          </p:spPr>
          <p:txBody>
            <a:bodyPr anchorCtr="0" anchor="t" bIns="45700" lIns="36000" spcFirstLastPara="1" rIns="36000" wrap="square" tIns="45700">
              <a:spAutoFit/>
            </a:bodyPr>
            <a:lstStyle/>
            <a:p>
              <a:pPr indent="0" lvl="0" marL="0" marR="0" rtl="0" algn="ctr">
                <a:lnSpc>
                  <a:spcPct val="60000"/>
                </a:lnSpc>
                <a:spcBef>
                  <a:spcPts val="0"/>
                </a:spcBef>
                <a:spcAft>
                  <a:spcPts val="0"/>
                </a:spcAft>
                <a:buClr>
                  <a:srgbClr val="F8D9E2"/>
                </a:buClr>
                <a:buSzPts val="1200"/>
                <a:buFont typeface="Arial"/>
                <a:buNone/>
              </a:pPr>
              <a:r>
                <a:rPr b="1" i="0" lang="fr-FR" sz="1200" u="none" cap="none" strike="noStrike">
                  <a:solidFill>
                    <a:srgbClr val="F8D9E2"/>
                  </a:solidFill>
                  <a:latin typeface="Arial"/>
                  <a:ea typeface="Arial"/>
                  <a:cs typeface="Arial"/>
                  <a:sym typeface="Arial"/>
                </a:rPr>
                <a:t>Protoxyde d’azote (N</a:t>
              </a:r>
              <a:r>
                <a:rPr b="1" baseline="-25000" i="0" lang="fr-FR" sz="1200" u="none" cap="none" strike="noStrike">
                  <a:solidFill>
                    <a:srgbClr val="F8D9E2"/>
                  </a:solidFill>
                  <a:latin typeface="Arial"/>
                  <a:ea typeface="Arial"/>
                  <a:cs typeface="Arial"/>
                  <a:sym typeface="Arial"/>
                </a:rPr>
                <a:t>2</a:t>
              </a:r>
              <a:r>
                <a:rPr b="1" i="0" lang="fr-FR" sz="1200" u="none" cap="none" strike="noStrike">
                  <a:solidFill>
                    <a:srgbClr val="F8D9E2"/>
                  </a:solidFill>
                  <a:latin typeface="Arial"/>
                  <a:ea typeface="Arial"/>
                  <a:cs typeface="Arial"/>
                  <a:sym typeface="Arial"/>
                </a:rPr>
                <a:t>O)</a:t>
              </a:r>
              <a:endParaRPr b="0" i="0" sz="1400" u="none" cap="none" strike="noStrike">
                <a:solidFill>
                  <a:srgbClr val="F8D9E2"/>
                </a:solidFill>
                <a:latin typeface="Arial"/>
                <a:ea typeface="Arial"/>
                <a:cs typeface="Arial"/>
                <a:sym typeface="Arial"/>
              </a:endParaRPr>
            </a:p>
          </p:txBody>
        </p:sp>
        <p:sp>
          <p:nvSpPr>
            <p:cNvPr id="624" name="Google Shape;624;p174"/>
            <p:cNvSpPr txBox="1"/>
            <p:nvPr/>
          </p:nvSpPr>
          <p:spPr>
            <a:xfrm>
              <a:off x="8685036" y="1883373"/>
              <a:ext cx="1951372"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1" i="0" lang="fr-FR" sz="1200" u="none" cap="none" strike="noStrike">
                  <a:solidFill>
                    <a:schemeClr val="lt1"/>
                  </a:solidFill>
                  <a:latin typeface="Arial"/>
                  <a:ea typeface="Arial"/>
                  <a:cs typeface="Arial"/>
                  <a:sym typeface="Arial"/>
                </a:rPr>
                <a:t>Monoxyde d’azote (NO)</a:t>
              </a:r>
              <a:endParaRPr b="0" i="0" sz="1600" u="none" cap="none" strike="noStrike">
                <a:solidFill>
                  <a:schemeClr val="lt1"/>
                </a:solidFill>
                <a:latin typeface="Arial"/>
                <a:ea typeface="Arial"/>
                <a:cs typeface="Arial"/>
                <a:sym typeface="Arial"/>
              </a:endParaRPr>
            </a:p>
          </p:txBody>
        </p:sp>
        <p:sp>
          <p:nvSpPr>
            <p:cNvPr id="625" name="Google Shape;625;p174"/>
            <p:cNvSpPr txBox="1"/>
            <p:nvPr/>
          </p:nvSpPr>
          <p:spPr>
            <a:xfrm>
              <a:off x="7742234" y="4009435"/>
              <a:ext cx="965328"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1836"/>
                </a:buClr>
                <a:buSzPts val="2000"/>
                <a:buFont typeface="Arial"/>
                <a:buNone/>
              </a:pPr>
              <a:r>
                <a:rPr b="1" i="0" lang="fr-FR" sz="2000" u="none" cap="none" strike="noStrike">
                  <a:solidFill>
                    <a:srgbClr val="7B1836"/>
                  </a:solidFill>
                  <a:latin typeface="Arial"/>
                  <a:ea typeface="Arial"/>
                  <a:cs typeface="Arial"/>
                  <a:sym typeface="Arial"/>
                </a:rPr>
                <a:t>5 ppm</a:t>
              </a:r>
              <a:endParaRPr b="0" i="0" sz="2000" u="none" cap="none" strike="noStrike">
                <a:solidFill>
                  <a:srgbClr val="7B1836"/>
                </a:solidFill>
                <a:latin typeface="Arial"/>
                <a:ea typeface="Arial"/>
                <a:cs typeface="Arial"/>
                <a:sym typeface="Arial"/>
              </a:endParaRPr>
            </a:p>
          </p:txBody>
        </p:sp>
        <p:sp>
          <p:nvSpPr>
            <p:cNvPr id="626" name="Google Shape;626;p174"/>
            <p:cNvSpPr txBox="1"/>
            <p:nvPr/>
          </p:nvSpPr>
          <p:spPr>
            <a:xfrm>
              <a:off x="7645108" y="3113040"/>
              <a:ext cx="104144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92452"/>
                </a:buClr>
                <a:buSzPts val="1600"/>
                <a:buFont typeface="Arial"/>
                <a:buNone/>
              </a:pPr>
              <a:r>
                <a:rPr b="1" i="0" lang="fr-FR" sz="1600" u="none" cap="none" strike="noStrike">
                  <a:solidFill>
                    <a:srgbClr val="B92452"/>
                  </a:solidFill>
                  <a:latin typeface="Arial"/>
                  <a:ea typeface="Arial"/>
                  <a:cs typeface="Arial"/>
                  <a:sym typeface="Arial"/>
                </a:rPr>
                <a:t>1,8 ppm</a:t>
              </a:r>
              <a:endParaRPr b="0" i="0" sz="1600" u="none" cap="none" strike="noStrike">
                <a:solidFill>
                  <a:srgbClr val="B92452"/>
                </a:solidFill>
                <a:latin typeface="Arial"/>
                <a:ea typeface="Arial"/>
                <a:cs typeface="Arial"/>
                <a:sym typeface="Arial"/>
              </a:endParaRPr>
            </a:p>
          </p:txBody>
        </p:sp>
        <p:sp>
          <p:nvSpPr>
            <p:cNvPr id="627" name="Google Shape;627;p174"/>
            <p:cNvSpPr txBox="1"/>
            <p:nvPr/>
          </p:nvSpPr>
          <p:spPr>
            <a:xfrm>
              <a:off x="7719708" y="2501079"/>
              <a:ext cx="965328"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2967"/>
                </a:buClr>
                <a:buSzPts val="1600"/>
                <a:buFont typeface="Arial"/>
                <a:buNone/>
              </a:pPr>
              <a:r>
                <a:rPr b="1" i="0" lang="fr-FR" sz="1600" u="none" cap="none" strike="noStrike">
                  <a:solidFill>
                    <a:srgbClr val="E32967"/>
                  </a:solidFill>
                  <a:latin typeface="Arial"/>
                  <a:ea typeface="Arial"/>
                  <a:cs typeface="Arial"/>
                  <a:sym typeface="Arial"/>
                </a:rPr>
                <a:t>1,1 ppm</a:t>
              </a:r>
              <a:endParaRPr b="0" i="0" sz="1600" u="none" cap="none" strike="noStrike">
                <a:solidFill>
                  <a:srgbClr val="E32967"/>
                </a:solidFill>
                <a:latin typeface="Arial"/>
                <a:ea typeface="Arial"/>
                <a:cs typeface="Arial"/>
                <a:sym typeface="Arial"/>
              </a:endParaRPr>
            </a:p>
          </p:txBody>
        </p:sp>
        <p:sp>
          <p:nvSpPr>
            <p:cNvPr id="628" name="Google Shape;628;p174"/>
            <p:cNvSpPr txBox="1"/>
            <p:nvPr/>
          </p:nvSpPr>
          <p:spPr>
            <a:xfrm>
              <a:off x="7810406" y="2149916"/>
              <a:ext cx="88036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A91AD"/>
                </a:buClr>
                <a:buSzPts val="1400"/>
                <a:buFont typeface="Arial"/>
                <a:buNone/>
              </a:pPr>
              <a:r>
                <a:rPr b="1" i="0" lang="fr-FR" sz="1400" u="none" cap="none" strike="noStrike">
                  <a:solidFill>
                    <a:srgbClr val="EA91AD"/>
                  </a:solidFill>
                  <a:latin typeface="Arial"/>
                  <a:ea typeface="Arial"/>
                  <a:cs typeface="Arial"/>
                  <a:sym typeface="Arial"/>
                </a:rPr>
                <a:t>0,6 ppm</a:t>
              </a:r>
              <a:endParaRPr b="0" i="0" sz="1600" u="none" cap="none" strike="noStrike">
                <a:solidFill>
                  <a:srgbClr val="EA91AD"/>
                </a:solidFill>
                <a:latin typeface="Arial"/>
                <a:ea typeface="Arial"/>
                <a:cs typeface="Arial"/>
                <a:sym typeface="Arial"/>
              </a:endParaRPr>
            </a:p>
          </p:txBody>
        </p:sp>
        <p:sp>
          <p:nvSpPr>
            <p:cNvPr id="629" name="Google Shape;629;p174"/>
            <p:cNvSpPr txBox="1"/>
            <p:nvPr/>
          </p:nvSpPr>
          <p:spPr>
            <a:xfrm>
              <a:off x="7827192" y="1873868"/>
              <a:ext cx="8803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0B6C7"/>
                </a:buClr>
                <a:buSzPts val="1400"/>
                <a:buFont typeface="Arial"/>
                <a:buNone/>
              </a:pPr>
              <a:r>
                <a:rPr b="1" i="0" lang="fr-FR" sz="1400" u="none" cap="none" strike="noStrike">
                  <a:solidFill>
                    <a:srgbClr val="F0B6C7"/>
                  </a:solidFill>
                  <a:latin typeface="Arial"/>
                  <a:ea typeface="Arial"/>
                  <a:cs typeface="Arial"/>
                  <a:sym typeface="Arial"/>
                </a:rPr>
                <a:t>0,5 ppm</a:t>
              </a:r>
              <a:endParaRPr b="0" i="0" sz="1600" u="none" cap="none" strike="noStrike">
                <a:solidFill>
                  <a:srgbClr val="F0B6C7"/>
                </a:solidFill>
                <a:latin typeface="Arial"/>
                <a:ea typeface="Arial"/>
                <a:cs typeface="Arial"/>
                <a:sym typeface="Arial"/>
              </a:endParaRPr>
            </a:p>
          </p:txBody>
        </p:sp>
        <p:sp>
          <p:nvSpPr>
            <p:cNvPr id="630" name="Google Shape;630;p174"/>
            <p:cNvSpPr txBox="1"/>
            <p:nvPr/>
          </p:nvSpPr>
          <p:spPr>
            <a:xfrm>
              <a:off x="7918608" y="1663280"/>
              <a:ext cx="79220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8D9E2"/>
                </a:buClr>
                <a:buSzPts val="1200"/>
                <a:buFont typeface="Arial"/>
                <a:buNone/>
              </a:pPr>
              <a:r>
                <a:rPr b="1" i="0" lang="fr-FR" sz="1200" u="none" cap="none" strike="noStrike">
                  <a:solidFill>
                    <a:srgbClr val="F8D9E2"/>
                  </a:solidFill>
                  <a:latin typeface="Arial"/>
                  <a:ea typeface="Arial"/>
                  <a:cs typeface="Arial"/>
                  <a:sym typeface="Arial"/>
                </a:rPr>
                <a:t>0,3 ppm</a:t>
              </a:r>
              <a:endParaRPr b="0" i="0" sz="1600" u="none" cap="none" strike="noStrike">
                <a:solidFill>
                  <a:srgbClr val="F8D9E2"/>
                </a:solidFill>
                <a:latin typeface="Arial"/>
                <a:ea typeface="Arial"/>
                <a:cs typeface="Arial"/>
                <a:sym typeface="Arial"/>
              </a:endParaRPr>
            </a:p>
          </p:txBody>
        </p:sp>
      </p:grpSp>
      <p:sp>
        <p:nvSpPr>
          <p:cNvPr id="631" name="Google Shape;631;p174"/>
          <p:cNvSpPr txBox="1"/>
          <p:nvPr/>
        </p:nvSpPr>
        <p:spPr>
          <a:xfrm>
            <a:off x="4290032" y="1090644"/>
            <a:ext cx="8274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400"/>
              <a:buFont typeface="Arial"/>
              <a:buNone/>
            </a:pPr>
            <a:r>
              <a:rPr b="1" i="0" lang="fr-FR" sz="1400" u="none" cap="none" strike="noStrike">
                <a:solidFill>
                  <a:schemeClr val="accent4"/>
                </a:solidFill>
                <a:latin typeface="Arial"/>
                <a:ea typeface="Arial"/>
                <a:cs typeface="Arial"/>
                <a:sym typeface="Arial"/>
              </a:rPr>
              <a:t>10 ppm</a:t>
            </a:r>
            <a:endParaRPr b="0" i="0" sz="1600" u="none" cap="none" strike="noStrike">
              <a:solidFill>
                <a:schemeClr val="accent4"/>
              </a:solidFill>
              <a:latin typeface="Arial"/>
              <a:ea typeface="Arial"/>
              <a:cs typeface="Arial"/>
              <a:sym typeface="Arial"/>
            </a:endParaRPr>
          </a:p>
        </p:txBody>
      </p:sp>
      <p:grpSp>
        <p:nvGrpSpPr>
          <p:cNvPr id="632" name="Google Shape;632;p174"/>
          <p:cNvGrpSpPr/>
          <p:nvPr/>
        </p:nvGrpSpPr>
        <p:grpSpPr>
          <a:xfrm>
            <a:off x="4088189" y="1172495"/>
            <a:ext cx="3134486" cy="4947579"/>
            <a:chOff x="4271069" y="1691526"/>
            <a:chExt cx="3134486" cy="4947579"/>
          </a:xfrm>
        </p:grpSpPr>
        <p:sp>
          <p:nvSpPr>
            <p:cNvPr id="633" name="Google Shape;633;p174"/>
            <p:cNvSpPr/>
            <p:nvPr/>
          </p:nvSpPr>
          <p:spPr>
            <a:xfrm>
              <a:off x="5425555" y="2103105"/>
              <a:ext cx="1980000" cy="4536000"/>
            </a:xfrm>
            <a:prstGeom prst="roundRect">
              <a:avLst>
                <a:gd fmla="val 6221" name="adj"/>
              </a:avLst>
            </a:prstGeom>
            <a:solidFill>
              <a:srgbClr val="1C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Dioxyde de carbone (CO</a:t>
              </a:r>
              <a:r>
                <a:rPr b="1" baseline="-25000" i="0" lang="fr-FR" sz="2000" u="none" cap="none" strike="noStrike">
                  <a:solidFill>
                    <a:schemeClr val="lt1"/>
                  </a:solidFill>
                  <a:latin typeface="Arial"/>
                  <a:ea typeface="Arial"/>
                  <a:cs typeface="Arial"/>
                  <a:sym typeface="Arial"/>
                </a:rPr>
                <a:t>2</a:t>
              </a:r>
              <a:r>
                <a:rPr b="1" i="0" lang="fr-FR" sz="2000" u="none" cap="none" strike="noStrike">
                  <a:solidFill>
                    <a:schemeClr val="lt1"/>
                  </a:solidFill>
                  <a:latin typeface="Arial"/>
                  <a:ea typeface="Arial"/>
                  <a:cs typeface="Arial"/>
                  <a:sym typeface="Arial"/>
                </a:rPr>
                <a:t>)</a:t>
              </a:r>
              <a:endParaRPr b="1" i="0" sz="1200" u="none" cap="none" strike="noStrike">
                <a:solidFill>
                  <a:schemeClr val="lt1"/>
                </a:solidFill>
                <a:latin typeface="Arial"/>
                <a:ea typeface="Arial"/>
                <a:cs typeface="Arial"/>
                <a:sym typeface="Arial"/>
              </a:endParaRPr>
            </a:p>
          </p:txBody>
        </p:sp>
        <p:sp>
          <p:nvSpPr>
            <p:cNvPr id="634" name="Google Shape;634;p174"/>
            <p:cNvSpPr/>
            <p:nvPr/>
          </p:nvSpPr>
          <p:spPr>
            <a:xfrm>
              <a:off x="5418701" y="1845116"/>
              <a:ext cx="1980000" cy="205200"/>
            </a:xfrm>
            <a:prstGeom prst="roundRect">
              <a:avLst>
                <a:gd fmla="val 31040" name="adj"/>
              </a:avLst>
            </a:prstGeom>
            <a:solidFill>
              <a:srgbClr val="2AAB8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Néon (Ne)</a:t>
              </a:r>
              <a:endParaRPr b="0" i="0" sz="1400" u="none" cap="none" strike="noStrike">
                <a:solidFill>
                  <a:schemeClr val="lt1"/>
                </a:solidFill>
                <a:latin typeface="Arial"/>
                <a:ea typeface="Arial"/>
                <a:cs typeface="Arial"/>
                <a:sym typeface="Arial"/>
              </a:endParaRPr>
            </a:p>
          </p:txBody>
        </p:sp>
        <p:sp>
          <p:nvSpPr>
            <p:cNvPr id="635" name="Google Shape;635;p174"/>
            <p:cNvSpPr/>
            <p:nvPr/>
          </p:nvSpPr>
          <p:spPr>
            <a:xfrm>
              <a:off x="5425555" y="1691526"/>
              <a:ext cx="1980000" cy="100800"/>
            </a:xfrm>
            <a:prstGeom prst="roundRect">
              <a:avLst>
                <a:gd fmla="val 3104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767676"/>
                </a:solidFill>
                <a:latin typeface="Calibri"/>
                <a:ea typeface="Calibri"/>
                <a:cs typeface="Calibri"/>
                <a:sym typeface="Calibri"/>
              </a:endParaRPr>
            </a:p>
          </p:txBody>
        </p:sp>
        <p:sp>
          <p:nvSpPr>
            <p:cNvPr id="636" name="Google Shape;636;p174"/>
            <p:cNvSpPr txBox="1"/>
            <p:nvPr/>
          </p:nvSpPr>
          <p:spPr>
            <a:xfrm>
              <a:off x="4271069" y="2120157"/>
              <a:ext cx="1144864" cy="240025"/>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0,0415 %</a:t>
              </a:r>
              <a:endParaRPr b="0" i="0" sz="1400" u="none" cap="none" strike="noStrike">
                <a:solidFill>
                  <a:srgbClr val="1C725B"/>
                </a:solidFill>
                <a:latin typeface="Arial"/>
                <a:ea typeface="Arial"/>
                <a:cs typeface="Arial"/>
                <a:sym typeface="Arial"/>
              </a:endParaRPr>
            </a:p>
          </p:txBody>
        </p:sp>
      </p:grpSp>
      <p:grpSp>
        <p:nvGrpSpPr>
          <p:cNvPr id="637" name="Google Shape;637;p174"/>
          <p:cNvGrpSpPr/>
          <p:nvPr/>
        </p:nvGrpSpPr>
        <p:grpSpPr>
          <a:xfrm>
            <a:off x="491369" y="1640479"/>
            <a:ext cx="3143173" cy="4483115"/>
            <a:chOff x="674249" y="2159510"/>
            <a:chExt cx="3143173" cy="4483115"/>
          </a:xfrm>
        </p:grpSpPr>
        <p:sp>
          <p:nvSpPr>
            <p:cNvPr id="638" name="Google Shape;638;p174"/>
            <p:cNvSpPr txBox="1"/>
            <p:nvPr/>
          </p:nvSpPr>
          <p:spPr>
            <a:xfrm>
              <a:off x="674249" y="3156828"/>
              <a:ext cx="11801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155"/>
                </a:buClr>
                <a:buSzPts val="3600"/>
                <a:buFont typeface="Arial"/>
                <a:buNone/>
              </a:pPr>
              <a:r>
                <a:rPr b="1" i="0" lang="fr-FR" sz="3600" u="none" cap="none" strike="noStrike">
                  <a:solidFill>
                    <a:srgbClr val="001155"/>
                  </a:solidFill>
                  <a:latin typeface="Arial"/>
                  <a:ea typeface="Arial"/>
                  <a:cs typeface="Arial"/>
                  <a:sym typeface="Arial"/>
                </a:rPr>
                <a:t>~4/5</a:t>
              </a:r>
              <a:endParaRPr b="1" i="0" sz="2400" u="none" cap="none" strike="noStrike">
                <a:solidFill>
                  <a:srgbClr val="001155"/>
                </a:solidFill>
                <a:latin typeface="Arial"/>
                <a:ea typeface="Arial"/>
                <a:cs typeface="Arial"/>
                <a:sym typeface="Arial"/>
              </a:endParaRPr>
            </a:p>
          </p:txBody>
        </p:sp>
        <p:sp>
          <p:nvSpPr>
            <p:cNvPr id="639" name="Google Shape;639;p174"/>
            <p:cNvSpPr txBox="1"/>
            <p:nvPr/>
          </p:nvSpPr>
          <p:spPr>
            <a:xfrm>
              <a:off x="1061245" y="2171357"/>
              <a:ext cx="78258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A7F"/>
                </a:buClr>
                <a:buSzPts val="2000"/>
                <a:buFont typeface="Arial"/>
                <a:buNone/>
              </a:pPr>
              <a:r>
                <a:rPr b="1" i="0" lang="fr-FR" sz="2000" u="none" cap="none" strike="noStrike">
                  <a:solidFill>
                    <a:srgbClr val="001A7F"/>
                  </a:solidFill>
                  <a:latin typeface="Arial"/>
                  <a:ea typeface="Arial"/>
                  <a:cs typeface="Arial"/>
                  <a:sym typeface="Arial"/>
                </a:rPr>
                <a:t>~1/5</a:t>
              </a:r>
              <a:endParaRPr b="0" i="0" sz="1600" u="none" cap="none" strike="noStrike">
                <a:solidFill>
                  <a:srgbClr val="001A7F"/>
                </a:solidFill>
                <a:latin typeface="Arial"/>
                <a:ea typeface="Arial"/>
                <a:cs typeface="Arial"/>
                <a:sym typeface="Arial"/>
              </a:endParaRPr>
            </a:p>
          </p:txBody>
        </p:sp>
        <p:sp>
          <p:nvSpPr>
            <p:cNvPr id="640" name="Google Shape;640;p174"/>
            <p:cNvSpPr/>
            <p:nvPr/>
          </p:nvSpPr>
          <p:spPr>
            <a:xfrm>
              <a:off x="1837422" y="3161425"/>
              <a:ext cx="1980000" cy="3481200"/>
            </a:xfrm>
            <a:prstGeom prst="roundRect">
              <a:avLst>
                <a:gd fmla="val 6221" name="adj"/>
              </a:avLst>
            </a:prstGeom>
            <a:solidFill>
              <a:srgbClr val="00115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A246DA"/>
                </a:solidFill>
                <a:latin typeface="Calibri"/>
                <a:ea typeface="Calibri"/>
                <a:cs typeface="Calibri"/>
                <a:sym typeface="Calibri"/>
              </a:endParaRPr>
            </a:p>
          </p:txBody>
        </p:sp>
        <p:sp>
          <p:nvSpPr>
            <p:cNvPr id="641" name="Google Shape;641;p174"/>
            <p:cNvSpPr/>
            <p:nvPr/>
          </p:nvSpPr>
          <p:spPr>
            <a:xfrm>
              <a:off x="1837422" y="2159510"/>
              <a:ext cx="1980000" cy="932400"/>
            </a:xfrm>
            <a:prstGeom prst="roundRect">
              <a:avLst>
                <a:gd fmla="val 16667" name="adj"/>
              </a:avLst>
            </a:prstGeom>
            <a:solidFill>
              <a:srgbClr val="001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1" i="0" sz="2400" u="none" cap="none" strike="noStrike">
                <a:solidFill>
                  <a:srgbClr val="3FA747"/>
                </a:solidFill>
                <a:latin typeface="Calibri"/>
                <a:ea typeface="Calibri"/>
                <a:cs typeface="Calibri"/>
                <a:sym typeface="Calibri"/>
              </a:endParaRPr>
            </a:p>
          </p:txBody>
        </p:sp>
      </p:grpSp>
      <p:sp>
        <p:nvSpPr>
          <p:cNvPr id="642" name="Google Shape;642;p174"/>
          <p:cNvSpPr txBox="1"/>
          <p:nvPr/>
        </p:nvSpPr>
        <p:spPr>
          <a:xfrm>
            <a:off x="614691" y="1014402"/>
            <a:ext cx="981950"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1"/>
              </a:buClr>
              <a:buSzPts val="1200"/>
              <a:buFont typeface="Arial"/>
              <a:buNone/>
            </a:pPr>
            <a:r>
              <a:rPr b="1" i="0" lang="fr-FR" sz="1200" u="none" cap="none" strike="noStrike">
                <a:solidFill>
                  <a:schemeClr val="accent1"/>
                </a:solidFill>
                <a:latin typeface="Arial"/>
                <a:ea typeface="Arial"/>
                <a:cs typeface="Arial"/>
                <a:sym typeface="Arial"/>
              </a:rPr>
              <a:t>0,0443</a:t>
            </a:r>
            <a:r>
              <a:rPr b="1" i="0" lang="fr-FR" sz="1200" u="none" cap="none" strike="noStrike">
                <a:solidFill>
                  <a:schemeClr val="accent1"/>
                </a:solidFill>
                <a:latin typeface="Calibri"/>
                <a:ea typeface="Calibri"/>
                <a:cs typeface="Calibri"/>
                <a:sym typeface="Calibri"/>
              </a:rPr>
              <a:t> %</a:t>
            </a:r>
            <a:endParaRPr b="0" i="0" sz="1200" u="none" cap="none" strike="noStrike">
              <a:solidFill>
                <a:schemeClr val="accent1"/>
              </a:solidFill>
              <a:latin typeface="Arial"/>
              <a:ea typeface="Arial"/>
              <a:cs typeface="Arial"/>
              <a:sym typeface="Arial"/>
            </a:endParaRPr>
          </a:p>
        </p:txBody>
      </p:sp>
      <p:grpSp>
        <p:nvGrpSpPr>
          <p:cNvPr id="643" name="Google Shape;643;p174"/>
          <p:cNvGrpSpPr/>
          <p:nvPr/>
        </p:nvGrpSpPr>
        <p:grpSpPr>
          <a:xfrm>
            <a:off x="560709" y="1151591"/>
            <a:ext cx="3087138" cy="499294"/>
            <a:chOff x="743589" y="1670622"/>
            <a:chExt cx="3087138" cy="499294"/>
          </a:xfrm>
        </p:grpSpPr>
        <p:sp>
          <p:nvSpPr>
            <p:cNvPr id="614" name="Google Shape;614;p174"/>
            <p:cNvSpPr/>
            <p:nvPr/>
          </p:nvSpPr>
          <p:spPr>
            <a:xfrm>
              <a:off x="1837422" y="1680959"/>
              <a:ext cx="1980000" cy="3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644" name="Google Shape;644;p174"/>
            <p:cNvSpPr/>
            <p:nvPr/>
          </p:nvSpPr>
          <p:spPr>
            <a:xfrm>
              <a:off x="1837422" y="1754076"/>
              <a:ext cx="1980000" cy="43200"/>
            </a:xfrm>
            <a:prstGeom prst="roundRect">
              <a:avLst>
                <a:gd fmla="val 16667" name="adj"/>
              </a:avLst>
            </a:prstGeom>
            <a:solidFill>
              <a:srgbClr val="7793F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645" name="Google Shape;645;p174"/>
            <p:cNvSpPr/>
            <p:nvPr/>
          </p:nvSpPr>
          <p:spPr>
            <a:xfrm>
              <a:off x="1836222" y="1866793"/>
              <a:ext cx="1980000" cy="223200"/>
            </a:xfrm>
            <a:prstGeom prst="roundRect">
              <a:avLst>
                <a:gd fmla="val 16667" name="adj"/>
              </a:avLst>
            </a:prstGeom>
            <a:solidFill>
              <a:srgbClr val="335DFF"/>
            </a:solidFill>
            <a:ln>
              <a:noFill/>
            </a:ln>
          </p:spPr>
          <p:txBody>
            <a:bodyPr anchorCtr="0" anchor="ctr" bIns="61200" lIns="0" spcFirstLastPara="1" rIns="0" wrap="square" tIns="108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E36C09"/>
                </a:solidFill>
                <a:latin typeface="Calibri"/>
                <a:ea typeface="Calibri"/>
                <a:cs typeface="Calibri"/>
                <a:sym typeface="Calibri"/>
              </a:endParaRPr>
            </a:p>
          </p:txBody>
        </p:sp>
        <p:sp>
          <p:nvSpPr>
            <p:cNvPr id="646" name="Google Shape;646;p174"/>
            <p:cNvSpPr txBox="1"/>
            <p:nvPr/>
          </p:nvSpPr>
          <p:spPr>
            <a:xfrm>
              <a:off x="1818868" y="1816011"/>
              <a:ext cx="201185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Vapeur d’eau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O)</a:t>
              </a:r>
              <a:endParaRPr b="0" i="0" sz="1400" u="none" cap="none" strike="noStrike">
                <a:solidFill>
                  <a:schemeClr val="lt1"/>
                </a:solidFill>
                <a:latin typeface="Arial"/>
                <a:ea typeface="Arial"/>
                <a:cs typeface="Arial"/>
                <a:sym typeface="Arial"/>
              </a:endParaRPr>
            </a:p>
          </p:txBody>
        </p:sp>
        <p:sp>
          <p:nvSpPr>
            <p:cNvPr id="647" name="Google Shape;647;p174"/>
            <p:cNvSpPr txBox="1"/>
            <p:nvPr/>
          </p:nvSpPr>
          <p:spPr>
            <a:xfrm>
              <a:off x="1124733" y="1862180"/>
              <a:ext cx="71045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DFF"/>
                </a:buClr>
                <a:buSzPts val="1400"/>
                <a:buFont typeface="Arial"/>
                <a:buNone/>
              </a:pPr>
              <a:r>
                <a:rPr b="1" i="0" lang="fr-FR" sz="1400" u="none" cap="none" strike="noStrike">
                  <a:solidFill>
                    <a:srgbClr val="335DFF"/>
                  </a:solidFill>
                  <a:latin typeface="Arial"/>
                  <a:ea typeface="Arial"/>
                  <a:cs typeface="Arial"/>
                  <a:sym typeface="Arial"/>
                </a:rPr>
                <a:t>0-5 %</a:t>
              </a:r>
              <a:endParaRPr b="0" i="0" sz="1400" u="none" cap="none" strike="noStrike">
                <a:solidFill>
                  <a:srgbClr val="335DFF"/>
                </a:solidFill>
                <a:latin typeface="Arial"/>
                <a:ea typeface="Arial"/>
                <a:cs typeface="Arial"/>
                <a:sym typeface="Arial"/>
              </a:endParaRPr>
            </a:p>
          </p:txBody>
        </p:sp>
        <p:sp>
          <p:nvSpPr>
            <p:cNvPr id="648" name="Google Shape;648;p174"/>
            <p:cNvSpPr txBox="1"/>
            <p:nvPr/>
          </p:nvSpPr>
          <p:spPr>
            <a:xfrm>
              <a:off x="743589" y="1670622"/>
              <a:ext cx="106230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793FF"/>
                </a:buClr>
                <a:buSzPts val="1200"/>
                <a:buFont typeface="Arial"/>
                <a:buNone/>
              </a:pPr>
              <a:r>
                <a:rPr b="1" i="0" lang="fr-FR" sz="1200" u="none" cap="none" strike="noStrike">
                  <a:solidFill>
                    <a:srgbClr val="7793FF"/>
                  </a:solidFill>
                  <a:latin typeface="Arial"/>
                  <a:ea typeface="Arial"/>
                  <a:cs typeface="Arial"/>
                  <a:sym typeface="Arial"/>
                </a:rPr>
                <a:t>Argon : 1 %</a:t>
              </a:r>
              <a:endParaRPr b="0" i="0" sz="1200" u="none" cap="none" strike="noStrike">
                <a:solidFill>
                  <a:srgbClr val="7793FF"/>
                </a:solidFill>
                <a:latin typeface="Arial"/>
                <a:ea typeface="Arial"/>
                <a:cs typeface="Arial"/>
                <a:sym typeface="Arial"/>
              </a:endParaRPr>
            </a:p>
          </p:txBody>
        </p:sp>
      </p:grpSp>
      <p:sp>
        <p:nvSpPr>
          <p:cNvPr id="649" name="Google Shape;649;p174"/>
          <p:cNvSpPr txBox="1"/>
          <p:nvPr/>
        </p:nvSpPr>
        <p:spPr>
          <a:xfrm>
            <a:off x="1772778" y="3852074"/>
            <a:ext cx="174112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Arial"/>
                <a:ea typeface="Arial"/>
                <a:cs typeface="Arial"/>
                <a:sym typeface="Arial"/>
              </a:rPr>
              <a:t>Azote</a:t>
            </a:r>
            <a:br>
              <a:rPr b="1" i="0" lang="fr-FR" sz="3200" u="none" cap="none" strike="noStrike">
                <a:solidFill>
                  <a:schemeClr val="lt1"/>
                </a:solidFill>
                <a:latin typeface="Arial"/>
                <a:ea typeface="Arial"/>
                <a:cs typeface="Arial"/>
                <a:sym typeface="Arial"/>
              </a:rPr>
            </a:br>
            <a:r>
              <a:rPr b="1" i="0" lang="fr-FR" sz="3200" u="none" cap="none" strike="noStrike">
                <a:solidFill>
                  <a:schemeClr val="lt1"/>
                </a:solidFill>
                <a:latin typeface="Arial"/>
                <a:ea typeface="Arial"/>
                <a:cs typeface="Arial"/>
                <a:sym typeface="Arial"/>
              </a:rPr>
              <a:t>(N</a:t>
            </a:r>
            <a:r>
              <a:rPr b="1" baseline="-25000" i="0" lang="fr-FR" sz="3200" u="none" cap="none" strike="noStrike">
                <a:solidFill>
                  <a:schemeClr val="lt1"/>
                </a:solidFill>
                <a:latin typeface="Arial"/>
                <a:ea typeface="Arial"/>
                <a:cs typeface="Arial"/>
                <a:sym typeface="Arial"/>
              </a:rPr>
              <a:t>2</a:t>
            </a:r>
            <a:r>
              <a:rPr b="1" i="0" lang="fr-FR" sz="32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650" name="Google Shape;650;p174"/>
          <p:cNvSpPr txBox="1"/>
          <p:nvPr/>
        </p:nvSpPr>
        <p:spPr>
          <a:xfrm>
            <a:off x="1771046" y="1696912"/>
            <a:ext cx="1741128"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Oxygène</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a:t>
            </a:r>
            <a:r>
              <a:rPr b="1" baseline="-25000" i="0" lang="fr-FR" sz="2400" u="none" cap="none" strike="noStrike">
                <a:solidFill>
                  <a:schemeClr val="lt1"/>
                </a:solidFill>
                <a:latin typeface="Arial"/>
                <a:ea typeface="Arial"/>
                <a:cs typeface="Arial"/>
                <a:sym typeface="Arial"/>
              </a:rPr>
              <a:t>2</a:t>
            </a:r>
            <a:r>
              <a:rPr b="1" i="0" lang="fr-FR" sz="24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651" name="Google Shape;651;p174"/>
          <p:cNvSpPr txBox="1"/>
          <p:nvPr/>
        </p:nvSpPr>
        <p:spPr>
          <a:xfrm>
            <a:off x="4113102" y="1808459"/>
            <a:ext cx="1116010" cy="387758"/>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a:t>
            </a:r>
            <a:endParaRPr b="0" i="0" sz="1600" u="none" cap="none" strike="noStrike">
              <a:solidFill>
                <a:srgbClr val="1C725B"/>
              </a:solidFill>
              <a:latin typeface="Arial"/>
              <a:ea typeface="Arial"/>
              <a:cs typeface="Arial"/>
              <a:sym typeface="Arial"/>
            </a:endParaRPr>
          </a:p>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415 ppm</a:t>
            </a:r>
            <a:endParaRPr b="0" i="0" sz="1600" u="none" cap="none" strike="noStrike">
              <a:solidFill>
                <a:srgbClr val="1C725B"/>
              </a:solidFill>
              <a:latin typeface="Arial"/>
              <a:ea typeface="Arial"/>
              <a:cs typeface="Arial"/>
              <a:sym typeface="Arial"/>
            </a:endParaRPr>
          </a:p>
        </p:txBody>
      </p:sp>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75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750"/>
                                        <p:tgtEl>
                                          <p:spTgt spid="612"/>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10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75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750"/>
                                        <p:tgtEl>
                                          <p:spTgt spid="611"/>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id="657" name="Google Shape;657;p175"/>
          <p:cNvPicPr preferRelativeResize="0"/>
          <p:nvPr/>
        </p:nvPicPr>
        <p:blipFill rotWithShape="1">
          <a:blip r:embed="rId3">
            <a:alphaModFix/>
          </a:blip>
          <a:srcRect b="0" l="0" r="0" t="0"/>
          <a:stretch/>
        </p:blipFill>
        <p:spPr>
          <a:xfrm rot="-1992540">
            <a:off x="-927370" y="-6157237"/>
            <a:ext cx="21552704" cy="21552704"/>
          </a:xfrm>
          <a:prstGeom prst="rect">
            <a:avLst/>
          </a:prstGeom>
          <a:noFill/>
          <a:ln>
            <a:noFill/>
          </a:ln>
        </p:spPr>
      </p:pic>
      <p:sp>
        <p:nvSpPr>
          <p:cNvPr id="658" name="Google Shape;658;p175"/>
          <p:cNvSpPr txBox="1"/>
          <p:nvPr>
            <p:ph idx="12" type="sldNum"/>
          </p:nvPr>
        </p:nvSpPr>
        <p:spPr>
          <a:xfrm>
            <a:off x="8570881"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659" name="Google Shape;659;p17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660" name="Google Shape;660;p175"/>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Alors, ça gaze ?</a:t>
            </a:r>
            <a:endParaRPr/>
          </a:p>
        </p:txBody>
      </p:sp>
      <p:cxnSp>
        <p:nvCxnSpPr>
          <p:cNvPr id="661" name="Google Shape;661;p175"/>
          <p:cNvCxnSpPr/>
          <p:nvPr/>
        </p:nvCxnSpPr>
        <p:spPr>
          <a:xfrm flipH="1" rot="10800000">
            <a:off x="7240475" y="1173804"/>
            <a:ext cx="1589867" cy="1798"/>
          </a:xfrm>
          <a:prstGeom prst="straightConnector1">
            <a:avLst/>
          </a:prstGeom>
          <a:noFill/>
          <a:ln cap="flat" cmpd="sng" w="9525">
            <a:solidFill>
              <a:schemeClr val="accent4"/>
            </a:solidFill>
            <a:prstDash val="solid"/>
            <a:round/>
            <a:headEnd len="sm" w="sm" type="none"/>
            <a:tailEnd len="sm" w="sm" type="none"/>
          </a:ln>
        </p:spPr>
      </p:cxnSp>
      <p:cxnSp>
        <p:nvCxnSpPr>
          <p:cNvPr id="662" name="Google Shape;662;p175"/>
          <p:cNvCxnSpPr/>
          <p:nvPr/>
        </p:nvCxnSpPr>
        <p:spPr>
          <a:xfrm>
            <a:off x="7229384" y="1273295"/>
            <a:ext cx="1526536" cy="4722273"/>
          </a:xfrm>
          <a:prstGeom prst="straightConnector1">
            <a:avLst/>
          </a:prstGeom>
          <a:noFill/>
          <a:ln cap="flat" cmpd="sng" w="9525">
            <a:solidFill>
              <a:schemeClr val="accent4"/>
            </a:solidFill>
            <a:prstDash val="solid"/>
            <a:round/>
            <a:headEnd len="sm" w="sm" type="none"/>
            <a:tailEnd len="sm" w="sm" type="none"/>
          </a:ln>
        </p:spPr>
      </p:cxnSp>
      <p:cxnSp>
        <p:nvCxnSpPr>
          <p:cNvPr id="663" name="Google Shape;663;p175"/>
          <p:cNvCxnSpPr/>
          <p:nvPr/>
        </p:nvCxnSpPr>
        <p:spPr>
          <a:xfrm>
            <a:off x="3633342" y="1161928"/>
            <a:ext cx="1595770" cy="0"/>
          </a:xfrm>
          <a:prstGeom prst="straightConnector1">
            <a:avLst/>
          </a:prstGeom>
          <a:noFill/>
          <a:ln cap="flat" cmpd="sng" w="9525">
            <a:solidFill>
              <a:schemeClr val="accent1"/>
            </a:solidFill>
            <a:prstDash val="solid"/>
            <a:round/>
            <a:headEnd len="sm" w="sm" type="none"/>
            <a:tailEnd len="sm" w="sm" type="none"/>
          </a:ln>
        </p:spPr>
      </p:cxnSp>
      <p:cxnSp>
        <p:nvCxnSpPr>
          <p:cNvPr id="664" name="Google Shape;664;p175"/>
          <p:cNvCxnSpPr>
            <a:stCxn id="665" idx="3"/>
          </p:cNvCxnSpPr>
          <p:nvPr/>
        </p:nvCxnSpPr>
        <p:spPr>
          <a:xfrm>
            <a:off x="3634542" y="1163728"/>
            <a:ext cx="1517700" cy="4894800"/>
          </a:xfrm>
          <a:prstGeom prst="straightConnector1">
            <a:avLst/>
          </a:prstGeom>
          <a:noFill/>
          <a:ln cap="flat" cmpd="sng" w="9525">
            <a:solidFill>
              <a:schemeClr val="accent1"/>
            </a:solidFill>
            <a:prstDash val="solid"/>
            <a:round/>
            <a:headEnd len="sm" w="sm" type="none"/>
            <a:tailEnd len="sm" w="sm" type="none"/>
          </a:ln>
        </p:spPr>
      </p:cxnSp>
      <p:sp>
        <p:nvSpPr>
          <p:cNvPr id="666" name="Google Shape;666;p175"/>
          <p:cNvSpPr txBox="1"/>
          <p:nvPr/>
        </p:nvSpPr>
        <p:spPr>
          <a:xfrm>
            <a:off x="4113102" y="1808459"/>
            <a:ext cx="1116010" cy="387758"/>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a:t>
            </a:r>
            <a:endParaRPr b="0" i="0" sz="1600" u="none" cap="none" strike="noStrike">
              <a:solidFill>
                <a:srgbClr val="1C725B"/>
              </a:solidFill>
              <a:latin typeface="Arial"/>
              <a:ea typeface="Arial"/>
              <a:cs typeface="Arial"/>
              <a:sym typeface="Arial"/>
            </a:endParaRPr>
          </a:p>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423 ppm</a:t>
            </a:r>
            <a:endParaRPr b="0" i="0" sz="1600" u="none" cap="none" strike="noStrike">
              <a:solidFill>
                <a:srgbClr val="1C725B"/>
              </a:solidFill>
              <a:latin typeface="Arial"/>
              <a:ea typeface="Arial"/>
              <a:cs typeface="Arial"/>
              <a:sym typeface="Arial"/>
            </a:endParaRPr>
          </a:p>
        </p:txBody>
      </p:sp>
      <p:sp>
        <p:nvSpPr>
          <p:cNvPr id="667" name="Google Shape;667;p175"/>
          <p:cNvSpPr txBox="1"/>
          <p:nvPr/>
        </p:nvSpPr>
        <p:spPr>
          <a:xfrm>
            <a:off x="4207613" y="1254632"/>
            <a:ext cx="90601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AAB89"/>
              </a:buClr>
              <a:buSzPts val="1600"/>
              <a:buFont typeface="Arial"/>
              <a:buNone/>
            </a:pPr>
            <a:r>
              <a:rPr b="1" i="0" lang="fr-FR" sz="1600" u="none" cap="none" strike="noStrike">
                <a:solidFill>
                  <a:srgbClr val="2AAB89"/>
                </a:solidFill>
                <a:latin typeface="Arial"/>
                <a:ea typeface="Arial"/>
                <a:cs typeface="Arial"/>
                <a:sym typeface="Arial"/>
              </a:rPr>
              <a:t>18 ppm</a:t>
            </a:r>
            <a:endParaRPr b="0" i="0" sz="1600" u="none" cap="none" strike="noStrike">
              <a:solidFill>
                <a:srgbClr val="2AAB89"/>
              </a:solidFill>
              <a:latin typeface="Arial"/>
              <a:ea typeface="Arial"/>
              <a:cs typeface="Arial"/>
              <a:sym typeface="Arial"/>
            </a:endParaRPr>
          </a:p>
        </p:txBody>
      </p:sp>
      <p:sp>
        <p:nvSpPr>
          <p:cNvPr id="668" name="Google Shape;668;p175"/>
          <p:cNvSpPr/>
          <p:nvPr/>
        </p:nvSpPr>
        <p:spPr>
          <a:xfrm>
            <a:off x="8864914" y="3475931"/>
            <a:ext cx="1980000" cy="2588400"/>
          </a:xfrm>
          <a:prstGeom prst="roundRect">
            <a:avLst>
              <a:gd fmla="val 3912" name="adj"/>
            </a:avLst>
          </a:prstGeom>
          <a:solidFill>
            <a:srgbClr val="7B1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Hélium</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(He)</a:t>
            </a:r>
            <a:endParaRPr b="0" i="0" sz="2000" u="none" cap="none" strike="noStrike">
              <a:solidFill>
                <a:schemeClr val="lt1"/>
              </a:solidFill>
              <a:latin typeface="Arial"/>
              <a:ea typeface="Arial"/>
              <a:cs typeface="Arial"/>
              <a:sym typeface="Arial"/>
            </a:endParaRPr>
          </a:p>
        </p:txBody>
      </p:sp>
      <p:sp>
        <p:nvSpPr>
          <p:cNvPr id="669" name="Google Shape;669;p175"/>
          <p:cNvSpPr/>
          <p:nvPr/>
        </p:nvSpPr>
        <p:spPr>
          <a:xfrm>
            <a:off x="8874155" y="2582890"/>
            <a:ext cx="1956445" cy="860400"/>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670" name="Google Shape;670;p175"/>
          <p:cNvSpPr/>
          <p:nvPr/>
        </p:nvSpPr>
        <p:spPr>
          <a:xfrm>
            <a:off x="8870580" y="3327111"/>
            <a:ext cx="1972735" cy="101225"/>
          </a:xfrm>
          <a:custGeom>
            <a:rect b="b" l="l" r="r" t="t"/>
            <a:pathLst>
              <a:path extrusionOk="0" h="101225" w="1972735">
                <a:moveTo>
                  <a:pt x="9896" y="71250"/>
                </a:moveTo>
                <a:cubicBezTo>
                  <a:pt x="-687" y="54379"/>
                  <a:pt x="-1658" y="38100"/>
                  <a:pt x="1771" y="0"/>
                </a:cubicBezTo>
                <a:lnTo>
                  <a:pt x="1972735" y="0"/>
                </a:lnTo>
                <a:cubicBezTo>
                  <a:pt x="1969814" y="31750"/>
                  <a:pt x="1970960" y="29721"/>
                  <a:pt x="1970960" y="58550"/>
                </a:cubicBezTo>
                <a:lnTo>
                  <a:pt x="1948735" y="61725"/>
                </a:lnTo>
                <a:cubicBezTo>
                  <a:pt x="1948735" y="90554"/>
                  <a:pt x="1941239" y="98050"/>
                  <a:pt x="1912410" y="98050"/>
                </a:cubicBezTo>
                <a:lnTo>
                  <a:pt x="65271" y="101225"/>
                </a:lnTo>
                <a:cubicBezTo>
                  <a:pt x="36442" y="101225"/>
                  <a:pt x="20479" y="88121"/>
                  <a:pt x="9896" y="71250"/>
                </a:cubicBezTo>
                <a:close/>
              </a:path>
            </a:pathLst>
          </a:custGeom>
          <a:solidFill>
            <a:srgbClr val="F0B6C7"/>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671" name="Google Shape;671;p175"/>
          <p:cNvSpPr/>
          <p:nvPr/>
        </p:nvSpPr>
        <p:spPr>
          <a:xfrm>
            <a:off x="8897639" y="2600414"/>
            <a:ext cx="1943828" cy="828585"/>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672" name="Google Shape;672;p175"/>
          <p:cNvSpPr txBox="1"/>
          <p:nvPr/>
        </p:nvSpPr>
        <p:spPr>
          <a:xfrm>
            <a:off x="8901081" y="2820948"/>
            <a:ext cx="191143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fr-FR" sz="1800" u="none" cap="none" strike="noStrike">
                <a:solidFill>
                  <a:schemeClr val="lt1"/>
                </a:solidFill>
                <a:latin typeface="Arial"/>
                <a:ea typeface="Arial"/>
                <a:cs typeface="Arial"/>
                <a:sym typeface="Arial"/>
              </a:rPr>
              <a:t>Méthane (CH</a:t>
            </a:r>
            <a:r>
              <a:rPr b="1" baseline="-25000" i="0" lang="fr-FR" sz="1800" u="none" cap="none" strike="noStrike">
                <a:solidFill>
                  <a:schemeClr val="lt1"/>
                </a:solidFill>
                <a:latin typeface="Arial"/>
                <a:ea typeface="Arial"/>
                <a:cs typeface="Arial"/>
                <a:sym typeface="Arial"/>
              </a:rPr>
              <a:t>4</a:t>
            </a:r>
            <a:r>
              <a:rPr b="1" i="0" lang="fr-FR" sz="1800" u="none" cap="none" strike="noStrike">
                <a:solidFill>
                  <a:schemeClr val="lt1"/>
                </a:solidFill>
                <a:latin typeface="Arial"/>
                <a:ea typeface="Arial"/>
                <a:cs typeface="Arial"/>
                <a:sym typeface="Arial"/>
              </a:rPr>
              <a:t>)</a:t>
            </a:r>
            <a:endParaRPr b="1" i="0" sz="1100" u="none" cap="none" strike="noStrike">
              <a:solidFill>
                <a:schemeClr val="lt1"/>
              </a:solidFill>
              <a:latin typeface="Arial"/>
              <a:ea typeface="Arial"/>
              <a:cs typeface="Arial"/>
              <a:sym typeface="Arial"/>
            </a:endParaRPr>
          </a:p>
        </p:txBody>
      </p:sp>
      <p:sp>
        <p:nvSpPr>
          <p:cNvPr id="673" name="Google Shape;673;p175"/>
          <p:cNvSpPr/>
          <p:nvPr/>
        </p:nvSpPr>
        <p:spPr>
          <a:xfrm>
            <a:off x="8886250" y="2595913"/>
            <a:ext cx="1939264" cy="833087"/>
          </a:xfrm>
          <a:prstGeom prst="roundRect">
            <a:avLst>
              <a:gd fmla="val 7107" name="adj"/>
            </a:avLst>
          </a:prstGeom>
          <a:noFill/>
          <a:ln cap="flat" cmpd="sng" w="38100">
            <a:solidFill>
              <a:srgbClr val="B92452"/>
            </a:solidFill>
            <a:prstDash val="solid"/>
            <a:round/>
            <a:headEnd len="sm" w="sm" type="none"/>
            <a:tailEnd len="sm" w="sm" type="none"/>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dk1"/>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674" name="Google Shape;674;p175"/>
          <p:cNvSpPr/>
          <p:nvPr/>
        </p:nvSpPr>
        <p:spPr>
          <a:xfrm>
            <a:off x="8864914" y="1974597"/>
            <a:ext cx="1980000" cy="561600"/>
          </a:xfrm>
          <a:prstGeom prst="roundRect">
            <a:avLst>
              <a:gd fmla="val 8935" name="adj"/>
            </a:avLst>
          </a:prstGeom>
          <a:solidFill>
            <a:srgbClr val="E22A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fr-FR" sz="1600" u="none" cap="none" strike="noStrike">
                <a:solidFill>
                  <a:schemeClr val="lt1"/>
                </a:solidFill>
                <a:latin typeface="Arial"/>
                <a:ea typeface="Arial"/>
                <a:cs typeface="Arial"/>
                <a:sym typeface="Arial"/>
              </a:rPr>
              <a:t>Krypton (Kr)</a:t>
            </a:r>
            <a:endParaRPr b="1" baseline="-25000" i="0" sz="1600" u="none" cap="none" strike="noStrike">
              <a:solidFill>
                <a:schemeClr val="lt1"/>
              </a:solidFill>
              <a:latin typeface="Arial"/>
              <a:ea typeface="Arial"/>
              <a:cs typeface="Arial"/>
              <a:sym typeface="Arial"/>
            </a:endParaRPr>
          </a:p>
        </p:txBody>
      </p:sp>
      <p:sp>
        <p:nvSpPr>
          <p:cNvPr id="675" name="Google Shape;675;p175"/>
          <p:cNvSpPr/>
          <p:nvPr/>
        </p:nvSpPr>
        <p:spPr>
          <a:xfrm>
            <a:off x="8864914" y="1664931"/>
            <a:ext cx="1980000" cy="270000"/>
          </a:xfrm>
          <a:prstGeom prst="roundRect">
            <a:avLst>
              <a:gd fmla="val 16099" name="adj"/>
            </a:avLst>
          </a:prstGeom>
          <a:solidFill>
            <a:srgbClr val="EA91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Hydrogène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a:t>
            </a:r>
            <a:endParaRPr b="1" baseline="-25000" i="0" sz="1000" u="none" cap="none" strike="noStrike">
              <a:solidFill>
                <a:schemeClr val="lt1"/>
              </a:solidFill>
              <a:latin typeface="Arial"/>
              <a:ea typeface="Arial"/>
              <a:cs typeface="Arial"/>
              <a:sym typeface="Arial"/>
            </a:endParaRPr>
          </a:p>
        </p:txBody>
      </p:sp>
      <p:sp>
        <p:nvSpPr>
          <p:cNvPr id="676" name="Google Shape;676;p175"/>
          <p:cNvSpPr/>
          <p:nvPr/>
        </p:nvSpPr>
        <p:spPr>
          <a:xfrm>
            <a:off x="8864914" y="1376865"/>
            <a:ext cx="1980000" cy="248400"/>
          </a:xfrm>
          <a:prstGeom prst="roundRect">
            <a:avLst>
              <a:gd fmla="val 17725" name="adj"/>
            </a:avLst>
          </a:prstGeom>
          <a:solidFill>
            <a:srgbClr val="F0B6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1" baseline="-25000" i="0" sz="2000" u="none" cap="none" strike="noStrike">
              <a:solidFill>
                <a:srgbClr val="7030A0"/>
              </a:solidFill>
              <a:latin typeface="Calibri"/>
              <a:ea typeface="Calibri"/>
              <a:cs typeface="Calibri"/>
              <a:sym typeface="Calibri"/>
            </a:endParaRPr>
          </a:p>
        </p:txBody>
      </p:sp>
      <p:sp>
        <p:nvSpPr>
          <p:cNvPr id="677" name="Google Shape;677;p175"/>
          <p:cNvSpPr/>
          <p:nvPr/>
        </p:nvSpPr>
        <p:spPr>
          <a:xfrm>
            <a:off x="8886253" y="1210697"/>
            <a:ext cx="1937322" cy="106039"/>
          </a:xfrm>
          <a:prstGeom prst="roundRect">
            <a:avLst>
              <a:gd fmla="val 26871" name="adj"/>
            </a:avLst>
          </a:prstGeom>
          <a:solidFill>
            <a:srgbClr val="F191B9"/>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678" name="Google Shape;678;p175"/>
          <p:cNvSpPr/>
          <p:nvPr/>
        </p:nvSpPr>
        <p:spPr>
          <a:xfrm>
            <a:off x="8879228" y="1270000"/>
            <a:ext cx="1944347" cy="53159"/>
          </a:xfrm>
          <a:custGeom>
            <a:rect b="b" l="l" r="r" t="t"/>
            <a:pathLst>
              <a:path extrusionOk="0" h="69838" w="1980000">
                <a:moveTo>
                  <a:pt x="0" y="0"/>
                </a:moveTo>
                <a:lnTo>
                  <a:pt x="1980000" y="0"/>
                </a:lnTo>
                <a:lnTo>
                  <a:pt x="1980000" y="30176"/>
                </a:lnTo>
                <a:cubicBezTo>
                  <a:pt x="1980000" y="52081"/>
                  <a:pt x="1962243" y="69838"/>
                  <a:pt x="1940338" y="69838"/>
                </a:cubicBezTo>
                <a:lnTo>
                  <a:pt x="39662" y="69838"/>
                </a:lnTo>
                <a:cubicBezTo>
                  <a:pt x="17757" y="69838"/>
                  <a:pt x="0" y="52081"/>
                  <a:pt x="0" y="30176"/>
                </a:cubicBezTo>
                <a:lnTo>
                  <a:pt x="0" y="0"/>
                </a:lnTo>
                <a:close/>
              </a:path>
            </a:pathLst>
          </a:custGeom>
          <a:solidFill>
            <a:srgbClr val="F6BBD4"/>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679" name="Google Shape;679;p175"/>
          <p:cNvSpPr/>
          <p:nvPr/>
        </p:nvSpPr>
        <p:spPr>
          <a:xfrm>
            <a:off x="8887492" y="1210699"/>
            <a:ext cx="1925022" cy="106038"/>
          </a:xfrm>
          <a:prstGeom prst="roundRect">
            <a:avLst>
              <a:gd fmla="val 26871" name="adj"/>
            </a:avLst>
          </a:prstGeom>
          <a:solidFill>
            <a:srgbClr val="F191B9"/>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680" name="Google Shape;680;p175"/>
          <p:cNvSpPr/>
          <p:nvPr/>
        </p:nvSpPr>
        <p:spPr>
          <a:xfrm>
            <a:off x="8886825" y="1209254"/>
            <a:ext cx="1936750" cy="105434"/>
          </a:xfrm>
          <a:prstGeom prst="roundRect">
            <a:avLst>
              <a:gd fmla="val 26871" name="adj"/>
            </a:avLst>
          </a:prstGeom>
          <a:noFill/>
          <a:ln cap="flat" cmpd="sng" w="38100">
            <a:solidFill>
              <a:schemeClr val="accent5"/>
            </a:solidFill>
            <a:prstDash val="solid"/>
            <a:round/>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681" name="Google Shape;681;p175"/>
          <p:cNvSpPr txBox="1"/>
          <p:nvPr/>
        </p:nvSpPr>
        <p:spPr>
          <a:xfrm>
            <a:off x="8755920" y="991019"/>
            <a:ext cx="2196000" cy="203092"/>
          </a:xfrm>
          <a:prstGeom prst="rect">
            <a:avLst/>
          </a:prstGeom>
          <a:noFill/>
          <a:ln>
            <a:noFill/>
          </a:ln>
        </p:spPr>
        <p:txBody>
          <a:bodyPr anchorCtr="0" anchor="t" bIns="45700" lIns="36000" spcFirstLastPara="1" rIns="36000" wrap="square" tIns="45700">
            <a:spAutoFit/>
          </a:bodyPr>
          <a:lstStyle/>
          <a:p>
            <a:pPr indent="0" lvl="0" marL="0" marR="0" rtl="0" algn="ctr">
              <a:lnSpc>
                <a:spcPct val="60000"/>
              </a:lnSpc>
              <a:spcBef>
                <a:spcPts val="0"/>
              </a:spcBef>
              <a:spcAft>
                <a:spcPts val="0"/>
              </a:spcAft>
              <a:buClr>
                <a:srgbClr val="F191B9"/>
              </a:buClr>
              <a:buSzPts val="1200"/>
              <a:buFont typeface="Arial"/>
              <a:buNone/>
            </a:pPr>
            <a:r>
              <a:rPr b="1" i="0" lang="fr-FR" sz="1200" u="none" cap="none" strike="noStrike">
                <a:solidFill>
                  <a:srgbClr val="F191B9"/>
                </a:solidFill>
                <a:latin typeface="Arial"/>
                <a:ea typeface="Arial"/>
                <a:cs typeface="Arial"/>
                <a:sym typeface="Arial"/>
              </a:rPr>
              <a:t>Protoxyde d’azote (N</a:t>
            </a:r>
            <a:r>
              <a:rPr b="1" baseline="-25000" i="0" lang="fr-FR" sz="1200" u="none" cap="none" strike="noStrike">
                <a:solidFill>
                  <a:srgbClr val="F191B9"/>
                </a:solidFill>
                <a:latin typeface="Arial"/>
                <a:ea typeface="Arial"/>
                <a:cs typeface="Arial"/>
                <a:sym typeface="Arial"/>
              </a:rPr>
              <a:t>2</a:t>
            </a:r>
            <a:r>
              <a:rPr b="1" i="0" lang="fr-FR" sz="1200" u="none" cap="none" strike="noStrike">
                <a:solidFill>
                  <a:srgbClr val="F191B9"/>
                </a:solidFill>
                <a:latin typeface="Arial"/>
                <a:ea typeface="Arial"/>
                <a:cs typeface="Arial"/>
                <a:sym typeface="Arial"/>
              </a:rPr>
              <a:t>O)</a:t>
            </a:r>
            <a:endParaRPr b="0" i="0" sz="1400" u="none" cap="none" strike="noStrike">
              <a:solidFill>
                <a:srgbClr val="F191B9"/>
              </a:solidFill>
              <a:latin typeface="Arial"/>
              <a:ea typeface="Arial"/>
              <a:cs typeface="Arial"/>
              <a:sym typeface="Arial"/>
            </a:endParaRPr>
          </a:p>
        </p:txBody>
      </p:sp>
      <p:sp>
        <p:nvSpPr>
          <p:cNvPr id="682" name="Google Shape;682;p175"/>
          <p:cNvSpPr txBox="1"/>
          <p:nvPr/>
        </p:nvSpPr>
        <p:spPr>
          <a:xfrm>
            <a:off x="8879228" y="1343447"/>
            <a:ext cx="1951372"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1" i="0" lang="fr-FR" sz="1200" u="none" cap="none" strike="noStrike">
                <a:solidFill>
                  <a:schemeClr val="lt1"/>
                </a:solidFill>
                <a:latin typeface="Arial"/>
                <a:ea typeface="Arial"/>
                <a:cs typeface="Arial"/>
                <a:sym typeface="Arial"/>
              </a:rPr>
              <a:t>Monoxyde d’azote (NO)</a:t>
            </a:r>
            <a:endParaRPr b="0" i="0" sz="1600" u="none" cap="none" strike="noStrike">
              <a:solidFill>
                <a:schemeClr val="lt1"/>
              </a:solidFill>
              <a:latin typeface="Arial"/>
              <a:ea typeface="Arial"/>
              <a:cs typeface="Arial"/>
              <a:sym typeface="Arial"/>
            </a:endParaRPr>
          </a:p>
        </p:txBody>
      </p:sp>
      <p:sp>
        <p:nvSpPr>
          <p:cNvPr id="683" name="Google Shape;683;p175"/>
          <p:cNvSpPr txBox="1"/>
          <p:nvPr/>
        </p:nvSpPr>
        <p:spPr>
          <a:xfrm>
            <a:off x="7936426" y="3469509"/>
            <a:ext cx="965328"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1836"/>
              </a:buClr>
              <a:buSzPts val="2000"/>
              <a:buFont typeface="Arial"/>
              <a:buNone/>
            </a:pPr>
            <a:r>
              <a:rPr b="1" i="0" lang="fr-FR" sz="2000" u="none" cap="none" strike="noStrike">
                <a:solidFill>
                  <a:srgbClr val="7B1836"/>
                </a:solidFill>
                <a:latin typeface="Arial"/>
                <a:ea typeface="Arial"/>
                <a:cs typeface="Arial"/>
                <a:sym typeface="Arial"/>
              </a:rPr>
              <a:t>5 ppm</a:t>
            </a:r>
            <a:endParaRPr b="0" i="0" sz="2000" u="none" cap="none" strike="noStrike">
              <a:solidFill>
                <a:srgbClr val="7B1836"/>
              </a:solidFill>
              <a:latin typeface="Arial"/>
              <a:ea typeface="Arial"/>
              <a:cs typeface="Arial"/>
              <a:sym typeface="Arial"/>
            </a:endParaRPr>
          </a:p>
        </p:txBody>
      </p:sp>
      <p:sp>
        <p:nvSpPr>
          <p:cNvPr id="684" name="Google Shape;684;p175"/>
          <p:cNvSpPr txBox="1"/>
          <p:nvPr/>
        </p:nvSpPr>
        <p:spPr>
          <a:xfrm>
            <a:off x="7839300" y="2573114"/>
            <a:ext cx="104144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92452"/>
              </a:buClr>
              <a:buSzPts val="1600"/>
              <a:buFont typeface="Arial"/>
              <a:buNone/>
            </a:pPr>
            <a:r>
              <a:rPr b="1" i="0" lang="fr-FR" sz="1600" u="none" cap="none" strike="noStrike">
                <a:solidFill>
                  <a:srgbClr val="B92452"/>
                </a:solidFill>
                <a:latin typeface="Arial"/>
                <a:ea typeface="Arial"/>
                <a:cs typeface="Arial"/>
                <a:sym typeface="Arial"/>
              </a:rPr>
              <a:t>1,8 ppm</a:t>
            </a:r>
            <a:endParaRPr b="0" i="0" sz="1600" u="none" cap="none" strike="noStrike">
              <a:solidFill>
                <a:srgbClr val="B92452"/>
              </a:solidFill>
              <a:latin typeface="Arial"/>
              <a:ea typeface="Arial"/>
              <a:cs typeface="Arial"/>
              <a:sym typeface="Arial"/>
            </a:endParaRPr>
          </a:p>
        </p:txBody>
      </p:sp>
      <p:sp>
        <p:nvSpPr>
          <p:cNvPr id="685" name="Google Shape;685;p175"/>
          <p:cNvSpPr txBox="1"/>
          <p:nvPr/>
        </p:nvSpPr>
        <p:spPr>
          <a:xfrm>
            <a:off x="7913900" y="1961153"/>
            <a:ext cx="965328"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2967"/>
              </a:buClr>
              <a:buSzPts val="1600"/>
              <a:buFont typeface="Arial"/>
              <a:buNone/>
            </a:pPr>
            <a:r>
              <a:rPr b="1" i="0" lang="fr-FR" sz="1600" u="none" cap="none" strike="noStrike">
                <a:solidFill>
                  <a:srgbClr val="E32967"/>
                </a:solidFill>
                <a:latin typeface="Arial"/>
                <a:ea typeface="Arial"/>
                <a:cs typeface="Arial"/>
                <a:sym typeface="Arial"/>
              </a:rPr>
              <a:t>1,1 ppm</a:t>
            </a:r>
            <a:endParaRPr b="0" i="0" sz="1600" u="none" cap="none" strike="noStrike">
              <a:solidFill>
                <a:srgbClr val="E32967"/>
              </a:solidFill>
              <a:latin typeface="Arial"/>
              <a:ea typeface="Arial"/>
              <a:cs typeface="Arial"/>
              <a:sym typeface="Arial"/>
            </a:endParaRPr>
          </a:p>
        </p:txBody>
      </p:sp>
      <p:sp>
        <p:nvSpPr>
          <p:cNvPr id="686" name="Google Shape;686;p175"/>
          <p:cNvSpPr txBox="1"/>
          <p:nvPr/>
        </p:nvSpPr>
        <p:spPr>
          <a:xfrm>
            <a:off x="8004598" y="1609990"/>
            <a:ext cx="88036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A91AD"/>
              </a:buClr>
              <a:buSzPts val="1400"/>
              <a:buFont typeface="Arial"/>
              <a:buNone/>
            </a:pPr>
            <a:r>
              <a:rPr b="1" i="0" lang="fr-FR" sz="1400" u="none" cap="none" strike="noStrike">
                <a:solidFill>
                  <a:srgbClr val="EA91AD"/>
                </a:solidFill>
                <a:latin typeface="Arial"/>
                <a:ea typeface="Arial"/>
                <a:cs typeface="Arial"/>
                <a:sym typeface="Arial"/>
              </a:rPr>
              <a:t>0,6 ppm</a:t>
            </a:r>
            <a:endParaRPr b="0" i="0" sz="1600" u="none" cap="none" strike="noStrike">
              <a:solidFill>
                <a:srgbClr val="EA91AD"/>
              </a:solidFill>
              <a:latin typeface="Arial"/>
              <a:ea typeface="Arial"/>
              <a:cs typeface="Arial"/>
              <a:sym typeface="Arial"/>
            </a:endParaRPr>
          </a:p>
        </p:txBody>
      </p:sp>
      <p:sp>
        <p:nvSpPr>
          <p:cNvPr id="687" name="Google Shape;687;p175"/>
          <p:cNvSpPr txBox="1"/>
          <p:nvPr/>
        </p:nvSpPr>
        <p:spPr>
          <a:xfrm>
            <a:off x="8021384" y="1333942"/>
            <a:ext cx="8803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0B6C7"/>
              </a:buClr>
              <a:buSzPts val="1400"/>
              <a:buFont typeface="Arial"/>
              <a:buNone/>
            </a:pPr>
            <a:r>
              <a:rPr b="1" i="0" lang="fr-FR" sz="1400" u="none" cap="none" strike="noStrike">
                <a:solidFill>
                  <a:srgbClr val="F0B6C7"/>
                </a:solidFill>
                <a:latin typeface="Arial"/>
                <a:ea typeface="Arial"/>
                <a:cs typeface="Arial"/>
                <a:sym typeface="Arial"/>
              </a:rPr>
              <a:t>0,5 ppm</a:t>
            </a:r>
            <a:endParaRPr b="0" i="0" sz="1600" u="none" cap="none" strike="noStrike">
              <a:solidFill>
                <a:srgbClr val="F0B6C7"/>
              </a:solidFill>
              <a:latin typeface="Arial"/>
              <a:ea typeface="Arial"/>
              <a:cs typeface="Arial"/>
              <a:sym typeface="Arial"/>
            </a:endParaRPr>
          </a:p>
        </p:txBody>
      </p:sp>
      <p:sp>
        <p:nvSpPr>
          <p:cNvPr id="688" name="Google Shape;688;p175"/>
          <p:cNvSpPr txBox="1"/>
          <p:nvPr/>
        </p:nvSpPr>
        <p:spPr>
          <a:xfrm>
            <a:off x="8112800" y="1123354"/>
            <a:ext cx="79220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191B9"/>
              </a:buClr>
              <a:buSzPts val="1200"/>
              <a:buFont typeface="Arial"/>
              <a:buNone/>
            </a:pPr>
            <a:r>
              <a:rPr b="1" i="0" lang="fr-FR" sz="1200" u="none" cap="none" strike="noStrike">
                <a:solidFill>
                  <a:srgbClr val="F191B9"/>
                </a:solidFill>
                <a:latin typeface="Arial"/>
                <a:ea typeface="Arial"/>
                <a:cs typeface="Arial"/>
                <a:sym typeface="Arial"/>
              </a:rPr>
              <a:t>0,3 ppm</a:t>
            </a:r>
            <a:endParaRPr b="0" i="0" sz="1600" u="none" cap="none" strike="noStrike">
              <a:solidFill>
                <a:srgbClr val="F191B9"/>
              </a:solidFill>
              <a:latin typeface="Arial"/>
              <a:ea typeface="Arial"/>
              <a:cs typeface="Arial"/>
              <a:sym typeface="Arial"/>
            </a:endParaRPr>
          </a:p>
        </p:txBody>
      </p:sp>
      <p:sp>
        <p:nvSpPr>
          <p:cNvPr id="689" name="Google Shape;689;p175"/>
          <p:cNvSpPr txBox="1"/>
          <p:nvPr/>
        </p:nvSpPr>
        <p:spPr>
          <a:xfrm>
            <a:off x="4290032" y="1090644"/>
            <a:ext cx="8274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400"/>
              <a:buFont typeface="Arial"/>
              <a:buNone/>
            </a:pPr>
            <a:r>
              <a:rPr b="1" i="0" lang="fr-FR" sz="1400" u="none" cap="none" strike="noStrike">
                <a:solidFill>
                  <a:schemeClr val="accent4"/>
                </a:solidFill>
                <a:latin typeface="Arial"/>
                <a:ea typeface="Arial"/>
                <a:cs typeface="Arial"/>
                <a:sym typeface="Arial"/>
              </a:rPr>
              <a:t>10 ppm</a:t>
            </a:r>
            <a:endParaRPr b="0" i="0" sz="1600" u="none" cap="none" strike="noStrike">
              <a:solidFill>
                <a:schemeClr val="accent4"/>
              </a:solidFill>
              <a:latin typeface="Arial"/>
              <a:ea typeface="Arial"/>
              <a:cs typeface="Arial"/>
              <a:sym typeface="Arial"/>
            </a:endParaRPr>
          </a:p>
        </p:txBody>
      </p:sp>
      <p:sp>
        <p:nvSpPr>
          <p:cNvPr id="690" name="Google Shape;690;p175"/>
          <p:cNvSpPr/>
          <p:nvPr/>
        </p:nvSpPr>
        <p:spPr>
          <a:xfrm>
            <a:off x="5255608" y="1608360"/>
            <a:ext cx="1951879" cy="1630139"/>
          </a:xfrm>
          <a:prstGeom prst="roundRect">
            <a:avLst>
              <a:gd fmla="val 6221" name="adj"/>
            </a:avLst>
          </a:prstGeom>
          <a:solidFill>
            <a:srgbClr val="1D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691" name="Google Shape;691;p175"/>
          <p:cNvSpPr/>
          <p:nvPr/>
        </p:nvSpPr>
        <p:spPr>
          <a:xfrm>
            <a:off x="5244836" y="3156308"/>
            <a:ext cx="1980000" cy="2959710"/>
          </a:xfrm>
          <a:custGeom>
            <a:rect b="b" l="l" r="r" t="t"/>
            <a:pathLst>
              <a:path extrusionOk="0" h="2959710" w="1980000">
                <a:moveTo>
                  <a:pt x="0" y="0"/>
                </a:moveTo>
                <a:lnTo>
                  <a:pt x="1980000" y="0"/>
                </a:lnTo>
                <a:lnTo>
                  <a:pt x="1980000" y="2836534"/>
                </a:lnTo>
                <a:cubicBezTo>
                  <a:pt x="1980000" y="2904562"/>
                  <a:pt x="1924852" y="2959710"/>
                  <a:pt x="1856824" y="2959710"/>
                </a:cubicBezTo>
                <a:lnTo>
                  <a:pt x="123176" y="2959710"/>
                </a:lnTo>
                <a:cubicBezTo>
                  <a:pt x="55148" y="2959710"/>
                  <a:pt x="0" y="2904562"/>
                  <a:pt x="0" y="2836534"/>
                </a:cubicBezTo>
                <a:lnTo>
                  <a:pt x="0" y="0"/>
                </a:lnTo>
                <a:close/>
              </a:path>
            </a:pathLst>
          </a:custGeom>
          <a:solidFill>
            <a:srgbClr val="92E3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692" name="Google Shape;692;p175"/>
          <p:cNvSpPr/>
          <p:nvPr/>
        </p:nvSpPr>
        <p:spPr>
          <a:xfrm>
            <a:off x="5263698" y="1620406"/>
            <a:ext cx="1940407" cy="4480397"/>
          </a:xfrm>
          <a:custGeom>
            <a:rect b="b" l="l" r="r" t="t"/>
            <a:pathLst>
              <a:path extrusionOk="0" h="4480397" w="1940407">
                <a:moveTo>
                  <a:pt x="0" y="45386"/>
                </a:moveTo>
                <a:cubicBezTo>
                  <a:pt x="0" y="20320"/>
                  <a:pt x="20320" y="0"/>
                  <a:pt x="45386" y="0"/>
                </a:cubicBezTo>
                <a:lnTo>
                  <a:pt x="1895021" y="0"/>
                </a:lnTo>
                <a:cubicBezTo>
                  <a:pt x="1920087" y="0"/>
                  <a:pt x="1940407" y="20320"/>
                  <a:pt x="1940407" y="45386"/>
                </a:cubicBezTo>
                <a:cubicBezTo>
                  <a:pt x="1940407" y="1508594"/>
                  <a:pt x="1932206" y="2938999"/>
                  <a:pt x="1932206" y="4402207"/>
                </a:cubicBezTo>
                <a:cubicBezTo>
                  <a:pt x="1932206" y="4427273"/>
                  <a:pt x="1891384" y="4480397"/>
                  <a:pt x="1866318" y="4480397"/>
                </a:cubicBezTo>
                <a:lnTo>
                  <a:pt x="45386" y="4480397"/>
                </a:lnTo>
                <a:cubicBezTo>
                  <a:pt x="20320" y="4480397"/>
                  <a:pt x="0" y="4460077"/>
                  <a:pt x="0" y="4435011"/>
                </a:cubicBezTo>
                <a:lnTo>
                  <a:pt x="0" y="45386"/>
                </a:lnTo>
                <a:close/>
              </a:path>
            </a:pathLst>
          </a:custGeom>
          <a:solidFill>
            <a:srgbClr val="1D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693" name="Google Shape;693;p175"/>
          <p:cNvSpPr/>
          <p:nvPr/>
        </p:nvSpPr>
        <p:spPr>
          <a:xfrm>
            <a:off x="5260156" y="1601127"/>
            <a:ext cx="1941921" cy="4499676"/>
          </a:xfrm>
          <a:prstGeom prst="roundRect">
            <a:avLst>
              <a:gd fmla="val 4765" name="adj"/>
            </a:avLst>
          </a:prstGeom>
          <a:noFill/>
          <a:ln cap="flat" cmpd="sng" w="38100">
            <a:solidFill>
              <a:srgbClr val="1D725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200"/>
              <a:buFont typeface="Arial"/>
              <a:buNone/>
            </a:pPr>
            <a:r>
              <a:t/>
            </a:r>
            <a:endParaRPr b="1" i="0" sz="1200" u="none" cap="none" strike="noStrike">
              <a:solidFill>
                <a:schemeClr val="lt1"/>
              </a:solidFill>
              <a:latin typeface="Arial"/>
              <a:ea typeface="Arial"/>
              <a:cs typeface="Arial"/>
              <a:sym typeface="Arial"/>
            </a:endParaRPr>
          </a:p>
        </p:txBody>
      </p:sp>
      <p:sp>
        <p:nvSpPr>
          <p:cNvPr id="694" name="Google Shape;694;p175"/>
          <p:cNvSpPr/>
          <p:nvPr/>
        </p:nvSpPr>
        <p:spPr>
          <a:xfrm>
            <a:off x="5235821" y="1326085"/>
            <a:ext cx="1980000" cy="205200"/>
          </a:xfrm>
          <a:prstGeom prst="roundRect">
            <a:avLst>
              <a:gd fmla="val 31040" name="adj"/>
            </a:avLst>
          </a:prstGeom>
          <a:solidFill>
            <a:srgbClr val="2AAB8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Néon (Ne)</a:t>
            </a:r>
            <a:endParaRPr b="0" i="0" sz="1400" u="none" cap="none" strike="noStrike">
              <a:solidFill>
                <a:schemeClr val="lt1"/>
              </a:solidFill>
              <a:latin typeface="Arial"/>
              <a:ea typeface="Arial"/>
              <a:cs typeface="Arial"/>
              <a:sym typeface="Arial"/>
            </a:endParaRPr>
          </a:p>
        </p:txBody>
      </p:sp>
      <p:sp>
        <p:nvSpPr>
          <p:cNvPr id="695" name="Google Shape;695;p175"/>
          <p:cNvSpPr/>
          <p:nvPr/>
        </p:nvSpPr>
        <p:spPr>
          <a:xfrm>
            <a:off x="5242675" y="1172495"/>
            <a:ext cx="1980000" cy="100800"/>
          </a:xfrm>
          <a:prstGeom prst="roundRect">
            <a:avLst>
              <a:gd fmla="val 3104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767676"/>
              </a:solidFill>
              <a:latin typeface="Calibri"/>
              <a:ea typeface="Calibri"/>
              <a:cs typeface="Calibri"/>
              <a:sym typeface="Calibri"/>
            </a:endParaRPr>
          </a:p>
        </p:txBody>
      </p:sp>
      <p:sp>
        <p:nvSpPr>
          <p:cNvPr id="696" name="Google Shape;696;p175"/>
          <p:cNvSpPr txBox="1"/>
          <p:nvPr/>
        </p:nvSpPr>
        <p:spPr>
          <a:xfrm>
            <a:off x="4088189" y="1601126"/>
            <a:ext cx="1144864" cy="240025"/>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0,0423 %</a:t>
            </a:r>
            <a:endParaRPr b="0" i="0" sz="1400" u="none" cap="none" strike="noStrike">
              <a:solidFill>
                <a:srgbClr val="1C725B"/>
              </a:solidFill>
              <a:latin typeface="Arial"/>
              <a:ea typeface="Arial"/>
              <a:cs typeface="Arial"/>
              <a:sym typeface="Arial"/>
            </a:endParaRPr>
          </a:p>
        </p:txBody>
      </p:sp>
      <p:grpSp>
        <p:nvGrpSpPr>
          <p:cNvPr id="697" name="Google Shape;697;p175"/>
          <p:cNvGrpSpPr/>
          <p:nvPr/>
        </p:nvGrpSpPr>
        <p:grpSpPr>
          <a:xfrm>
            <a:off x="491369" y="1640479"/>
            <a:ext cx="3143173" cy="4483115"/>
            <a:chOff x="674249" y="2159510"/>
            <a:chExt cx="3143173" cy="4483115"/>
          </a:xfrm>
        </p:grpSpPr>
        <p:sp>
          <p:nvSpPr>
            <p:cNvPr id="698" name="Google Shape;698;p175"/>
            <p:cNvSpPr txBox="1"/>
            <p:nvPr/>
          </p:nvSpPr>
          <p:spPr>
            <a:xfrm>
              <a:off x="674249" y="3156828"/>
              <a:ext cx="11801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155"/>
                </a:buClr>
                <a:buSzPts val="3600"/>
                <a:buFont typeface="Arial"/>
                <a:buNone/>
              </a:pPr>
              <a:r>
                <a:rPr b="1" i="0" lang="fr-FR" sz="3600" u="none" cap="none" strike="noStrike">
                  <a:solidFill>
                    <a:srgbClr val="001155"/>
                  </a:solidFill>
                  <a:latin typeface="Arial"/>
                  <a:ea typeface="Arial"/>
                  <a:cs typeface="Arial"/>
                  <a:sym typeface="Arial"/>
                </a:rPr>
                <a:t>~4/5</a:t>
              </a:r>
              <a:endParaRPr b="1" i="0" sz="2400" u="none" cap="none" strike="noStrike">
                <a:solidFill>
                  <a:srgbClr val="001155"/>
                </a:solidFill>
                <a:latin typeface="Arial"/>
                <a:ea typeface="Arial"/>
                <a:cs typeface="Arial"/>
                <a:sym typeface="Arial"/>
              </a:endParaRPr>
            </a:p>
          </p:txBody>
        </p:sp>
        <p:sp>
          <p:nvSpPr>
            <p:cNvPr id="699" name="Google Shape;699;p175"/>
            <p:cNvSpPr txBox="1"/>
            <p:nvPr/>
          </p:nvSpPr>
          <p:spPr>
            <a:xfrm>
              <a:off x="1061245" y="2171357"/>
              <a:ext cx="78258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A7F"/>
                </a:buClr>
                <a:buSzPts val="2000"/>
                <a:buFont typeface="Arial"/>
                <a:buNone/>
              </a:pPr>
              <a:r>
                <a:rPr b="1" i="0" lang="fr-FR" sz="2000" u="none" cap="none" strike="noStrike">
                  <a:solidFill>
                    <a:srgbClr val="001A7F"/>
                  </a:solidFill>
                  <a:latin typeface="Arial"/>
                  <a:ea typeface="Arial"/>
                  <a:cs typeface="Arial"/>
                  <a:sym typeface="Arial"/>
                </a:rPr>
                <a:t>~1/5</a:t>
              </a:r>
              <a:endParaRPr b="0" i="0" sz="1600" u="none" cap="none" strike="noStrike">
                <a:solidFill>
                  <a:srgbClr val="001A7F"/>
                </a:solidFill>
                <a:latin typeface="Arial"/>
                <a:ea typeface="Arial"/>
                <a:cs typeface="Arial"/>
                <a:sym typeface="Arial"/>
              </a:endParaRPr>
            </a:p>
          </p:txBody>
        </p:sp>
        <p:sp>
          <p:nvSpPr>
            <p:cNvPr id="700" name="Google Shape;700;p175"/>
            <p:cNvSpPr/>
            <p:nvPr/>
          </p:nvSpPr>
          <p:spPr>
            <a:xfrm>
              <a:off x="1837422" y="3161425"/>
              <a:ext cx="1980000" cy="3481200"/>
            </a:xfrm>
            <a:prstGeom prst="roundRect">
              <a:avLst>
                <a:gd fmla="val 6221" name="adj"/>
              </a:avLst>
            </a:prstGeom>
            <a:solidFill>
              <a:srgbClr val="00115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A246DA"/>
                </a:solidFill>
                <a:latin typeface="Calibri"/>
                <a:ea typeface="Calibri"/>
                <a:cs typeface="Calibri"/>
                <a:sym typeface="Calibri"/>
              </a:endParaRPr>
            </a:p>
          </p:txBody>
        </p:sp>
        <p:sp>
          <p:nvSpPr>
            <p:cNvPr id="701" name="Google Shape;701;p175"/>
            <p:cNvSpPr/>
            <p:nvPr/>
          </p:nvSpPr>
          <p:spPr>
            <a:xfrm>
              <a:off x="1837422" y="2159510"/>
              <a:ext cx="1980000" cy="932400"/>
            </a:xfrm>
            <a:prstGeom prst="roundRect">
              <a:avLst>
                <a:gd fmla="val 16667" name="adj"/>
              </a:avLst>
            </a:prstGeom>
            <a:solidFill>
              <a:srgbClr val="001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1" i="0" sz="2400" u="none" cap="none" strike="noStrike">
                <a:solidFill>
                  <a:srgbClr val="3FA747"/>
                </a:solidFill>
                <a:latin typeface="Calibri"/>
                <a:ea typeface="Calibri"/>
                <a:cs typeface="Calibri"/>
                <a:sym typeface="Calibri"/>
              </a:endParaRPr>
            </a:p>
          </p:txBody>
        </p:sp>
      </p:grpSp>
      <p:sp>
        <p:nvSpPr>
          <p:cNvPr id="702" name="Google Shape;702;p175"/>
          <p:cNvSpPr txBox="1"/>
          <p:nvPr/>
        </p:nvSpPr>
        <p:spPr>
          <a:xfrm>
            <a:off x="5276317" y="3504806"/>
            <a:ext cx="191271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Dioxyde de carbone (CO</a:t>
            </a:r>
            <a:r>
              <a:rPr b="1" baseline="-25000" i="0" lang="fr-FR" sz="2000" u="none" cap="none" strike="noStrike">
                <a:solidFill>
                  <a:schemeClr val="lt1"/>
                </a:solidFill>
                <a:latin typeface="Arial"/>
                <a:ea typeface="Arial"/>
                <a:cs typeface="Arial"/>
                <a:sym typeface="Arial"/>
              </a:rPr>
              <a:t>2</a:t>
            </a:r>
            <a:r>
              <a:rPr b="1" i="0" lang="fr-FR" sz="20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03" name="Google Shape;703;p175"/>
          <p:cNvSpPr txBox="1"/>
          <p:nvPr/>
        </p:nvSpPr>
        <p:spPr>
          <a:xfrm>
            <a:off x="614691" y="1014402"/>
            <a:ext cx="981950"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1"/>
              </a:buClr>
              <a:buSzPts val="1200"/>
              <a:buFont typeface="Arial"/>
              <a:buNone/>
            </a:pPr>
            <a:r>
              <a:rPr b="1" i="0" lang="fr-FR" sz="1200" u="none" cap="none" strike="noStrike">
                <a:solidFill>
                  <a:schemeClr val="accent1"/>
                </a:solidFill>
                <a:latin typeface="Arial"/>
                <a:ea typeface="Arial"/>
                <a:cs typeface="Arial"/>
                <a:sym typeface="Arial"/>
              </a:rPr>
              <a:t>0,0443</a:t>
            </a:r>
            <a:r>
              <a:rPr b="1" i="0" lang="fr-FR" sz="1200" u="none" cap="none" strike="noStrike">
                <a:solidFill>
                  <a:schemeClr val="accent1"/>
                </a:solidFill>
                <a:latin typeface="Calibri"/>
                <a:ea typeface="Calibri"/>
                <a:cs typeface="Calibri"/>
                <a:sym typeface="Calibri"/>
              </a:rPr>
              <a:t> %</a:t>
            </a:r>
            <a:endParaRPr b="0" i="0" sz="1200" u="none" cap="none" strike="noStrike">
              <a:solidFill>
                <a:schemeClr val="accent1"/>
              </a:solidFill>
              <a:latin typeface="Arial"/>
              <a:ea typeface="Arial"/>
              <a:cs typeface="Arial"/>
              <a:sym typeface="Arial"/>
            </a:endParaRPr>
          </a:p>
        </p:txBody>
      </p:sp>
      <p:grpSp>
        <p:nvGrpSpPr>
          <p:cNvPr id="704" name="Google Shape;704;p175"/>
          <p:cNvGrpSpPr/>
          <p:nvPr/>
        </p:nvGrpSpPr>
        <p:grpSpPr>
          <a:xfrm>
            <a:off x="560709" y="1151591"/>
            <a:ext cx="3087138" cy="499294"/>
            <a:chOff x="743589" y="1670622"/>
            <a:chExt cx="3087138" cy="499294"/>
          </a:xfrm>
        </p:grpSpPr>
        <p:sp>
          <p:nvSpPr>
            <p:cNvPr id="665" name="Google Shape;665;p175"/>
            <p:cNvSpPr/>
            <p:nvPr/>
          </p:nvSpPr>
          <p:spPr>
            <a:xfrm>
              <a:off x="1837422" y="1680959"/>
              <a:ext cx="1980000" cy="3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705" name="Google Shape;705;p175"/>
            <p:cNvSpPr/>
            <p:nvPr/>
          </p:nvSpPr>
          <p:spPr>
            <a:xfrm>
              <a:off x="1837422" y="1754076"/>
              <a:ext cx="1980000" cy="43200"/>
            </a:xfrm>
            <a:prstGeom prst="roundRect">
              <a:avLst>
                <a:gd fmla="val 16667" name="adj"/>
              </a:avLst>
            </a:prstGeom>
            <a:solidFill>
              <a:srgbClr val="7793F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706" name="Google Shape;706;p175"/>
            <p:cNvSpPr/>
            <p:nvPr/>
          </p:nvSpPr>
          <p:spPr>
            <a:xfrm>
              <a:off x="1836222" y="1866793"/>
              <a:ext cx="1980000" cy="223200"/>
            </a:xfrm>
            <a:prstGeom prst="roundRect">
              <a:avLst>
                <a:gd fmla="val 16667" name="adj"/>
              </a:avLst>
            </a:prstGeom>
            <a:solidFill>
              <a:srgbClr val="335DFF"/>
            </a:solidFill>
            <a:ln>
              <a:noFill/>
            </a:ln>
          </p:spPr>
          <p:txBody>
            <a:bodyPr anchorCtr="0" anchor="ctr" bIns="61200" lIns="0" spcFirstLastPara="1" rIns="0" wrap="square" tIns="108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E36C09"/>
                </a:solidFill>
                <a:latin typeface="Calibri"/>
                <a:ea typeface="Calibri"/>
                <a:cs typeface="Calibri"/>
                <a:sym typeface="Calibri"/>
              </a:endParaRPr>
            </a:p>
          </p:txBody>
        </p:sp>
        <p:sp>
          <p:nvSpPr>
            <p:cNvPr id="707" name="Google Shape;707;p175"/>
            <p:cNvSpPr txBox="1"/>
            <p:nvPr/>
          </p:nvSpPr>
          <p:spPr>
            <a:xfrm>
              <a:off x="1818868" y="1816011"/>
              <a:ext cx="201185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Vapeur d’eau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O)</a:t>
              </a:r>
              <a:endParaRPr b="0" i="0" sz="1400" u="none" cap="none" strike="noStrike">
                <a:solidFill>
                  <a:schemeClr val="lt1"/>
                </a:solidFill>
                <a:latin typeface="Arial"/>
                <a:ea typeface="Arial"/>
                <a:cs typeface="Arial"/>
                <a:sym typeface="Arial"/>
              </a:endParaRPr>
            </a:p>
          </p:txBody>
        </p:sp>
        <p:sp>
          <p:nvSpPr>
            <p:cNvPr id="708" name="Google Shape;708;p175"/>
            <p:cNvSpPr txBox="1"/>
            <p:nvPr/>
          </p:nvSpPr>
          <p:spPr>
            <a:xfrm>
              <a:off x="1124733" y="1862180"/>
              <a:ext cx="71045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DFF"/>
                </a:buClr>
                <a:buSzPts val="1400"/>
                <a:buFont typeface="Arial"/>
                <a:buNone/>
              </a:pPr>
              <a:r>
                <a:rPr b="1" i="0" lang="fr-FR" sz="1400" u="none" cap="none" strike="noStrike">
                  <a:solidFill>
                    <a:srgbClr val="335DFF"/>
                  </a:solidFill>
                  <a:latin typeface="Arial"/>
                  <a:ea typeface="Arial"/>
                  <a:cs typeface="Arial"/>
                  <a:sym typeface="Arial"/>
                </a:rPr>
                <a:t>0-5 %</a:t>
              </a:r>
              <a:endParaRPr b="0" i="0" sz="1400" u="none" cap="none" strike="noStrike">
                <a:solidFill>
                  <a:srgbClr val="335DFF"/>
                </a:solidFill>
                <a:latin typeface="Arial"/>
                <a:ea typeface="Arial"/>
                <a:cs typeface="Arial"/>
                <a:sym typeface="Arial"/>
              </a:endParaRPr>
            </a:p>
          </p:txBody>
        </p:sp>
        <p:sp>
          <p:nvSpPr>
            <p:cNvPr id="709" name="Google Shape;709;p175"/>
            <p:cNvSpPr txBox="1"/>
            <p:nvPr/>
          </p:nvSpPr>
          <p:spPr>
            <a:xfrm>
              <a:off x="743589" y="1670622"/>
              <a:ext cx="106230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793FF"/>
                </a:buClr>
                <a:buSzPts val="1200"/>
                <a:buFont typeface="Arial"/>
                <a:buNone/>
              </a:pPr>
              <a:r>
                <a:rPr b="1" i="0" lang="fr-FR" sz="1200" u="none" cap="none" strike="noStrike">
                  <a:solidFill>
                    <a:srgbClr val="7793FF"/>
                  </a:solidFill>
                  <a:latin typeface="Arial"/>
                  <a:ea typeface="Arial"/>
                  <a:cs typeface="Arial"/>
                  <a:sym typeface="Arial"/>
                </a:rPr>
                <a:t>Argon : 1 %</a:t>
              </a:r>
              <a:endParaRPr b="0" i="0" sz="1200" u="none" cap="none" strike="noStrike">
                <a:solidFill>
                  <a:srgbClr val="7793FF"/>
                </a:solidFill>
                <a:latin typeface="Arial"/>
                <a:ea typeface="Arial"/>
                <a:cs typeface="Arial"/>
                <a:sym typeface="Arial"/>
              </a:endParaRPr>
            </a:p>
          </p:txBody>
        </p:sp>
      </p:grpSp>
      <p:sp>
        <p:nvSpPr>
          <p:cNvPr id="710" name="Google Shape;710;p175"/>
          <p:cNvSpPr txBox="1"/>
          <p:nvPr/>
        </p:nvSpPr>
        <p:spPr>
          <a:xfrm>
            <a:off x="1772778" y="3852074"/>
            <a:ext cx="174112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Arial"/>
                <a:ea typeface="Arial"/>
                <a:cs typeface="Arial"/>
                <a:sym typeface="Arial"/>
              </a:rPr>
              <a:t>Azote</a:t>
            </a:r>
            <a:br>
              <a:rPr b="1" i="0" lang="fr-FR" sz="3200" u="none" cap="none" strike="noStrike">
                <a:solidFill>
                  <a:schemeClr val="lt1"/>
                </a:solidFill>
                <a:latin typeface="Arial"/>
                <a:ea typeface="Arial"/>
                <a:cs typeface="Arial"/>
                <a:sym typeface="Arial"/>
              </a:rPr>
            </a:br>
            <a:r>
              <a:rPr b="1" i="0" lang="fr-FR" sz="3200" u="none" cap="none" strike="noStrike">
                <a:solidFill>
                  <a:schemeClr val="lt1"/>
                </a:solidFill>
                <a:latin typeface="Arial"/>
                <a:ea typeface="Arial"/>
                <a:cs typeface="Arial"/>
                <a:sym typeface="Arial"/>
              </a:rPr>
              <a:t>(N</a:t>
            </a:r>
            <a:r>
              <a:rPr b="1" baseline="-25000" i="0" lang="fr-FR" sz="3200" u="none" cap="none" strike="noStrike">
                <a:solidFill>
                  <a:schemeClr val="lt1"/>
                </a:solidFill>
                <a:latin typeface="Arial"/>
                <a:ea typeface="Arial"/>
                <a:cs typeface="Arial"/>
                <a:sym typeface="Arial"/>
              </a:rPr>
              <a:t>2</a:t>
            </a:r>
            <a:r>
              <a:rPr b="1" i="0" lang="fr-FR" sz="32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711" name="Google Shape;711;p175"/>
          <p:cNvSpPr txBox="1"/>
          <p:nvPr/>
        </p:nvSpPr>
        <p:spPr>
          <a:xfrm>
            <a:off x="1771046" y="1696912"/>
            <a:ext cx="1741128"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Oxygène</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a:t>
            </a:r>
            <a:r>
              <a:rPr b="1" baseline="-25000" i="0" lang="fr-FR" sz="2400" u="none" cap="none" strike="noStrike">
                <a:solidFill>
                  <a:schemeClr val="lt1"/>
                </a:solidFill>
                <a:latin typeface="Arial"/>
                <a:ea typeface="Arial"/>
                <a:cs typeface="Arial"/>
                <a:sym typeface="Arial"/>
              </a:rPr>
              <a:t>2</a:t>
            </a:r>
            <a:r>
              <a:rPr b="1" i="0" lang="fr-FR" sz="24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712" name="Google Shape;712;p175"/>
          <p:cNvSpPr/>
          <p:nvPr/>
        </p:nvSpPr>
        <p:spPr>
          <a:xfrm>
            <a:off x="365760" y="1602557"/>
            <a:ext cx="3722429" cy="4665239"/>
          </a:xfrm>
          <a:custGeom>
            <a:rect b="b" l="l" r="r" t="t"/>
            <a:pathLst>
              <a:path extrusionOk="0" h="4665239" w="3722429">
                <a:moveTo>
                  <a:pt x="0" y="2168"/>
                </a:moveTo>
                <a:lnTo>
                  <a:pt x="3206999" y="0"/>
                </a:lnTo>
                <a:lnTo>
                  <a:pt x="3716046" y="1357459"/>
                </a:lnTo>
                <a:cubicBezTo>
                  <a:pt x="3718174" y="2460052"/>
                  <a:pt x="3720301" y="3562646"/>
                  <a:pt x="3722429" y="4665239"/>
                </a:cubicBezTo>
                <a:lnTo>
                  <a:pt x="0" y="4665239"/>
                </a:lnTo>
                <a:lnTo>
                  <a:pt x="0" y="2168"/>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3" name="Google Shape;713;p175"/>
          <p:cNvSpPr/>
          <p:nvPr/>
        </p:nvSpPr>
        <p:spPr>
          <a:xfrm>
            <a:off x="532429" y="1052936"/>
            <a:ext cx="3100913" cy="351657"/>
          </a:xfrm>
          <a:custGeom>
            <a:rect b="b" l="l" r="r" t="t"/>
            <a:pathLst>
              <a:path extrusionOk="0" h="351657" w="3100913">
                <a:moveTo>
                  <a:pt x="28280" y="0"/>
                </a:moveTo>
                <a:lnTo>
                  <a:pt x="3100913" y="0"/>
                </a:lnTo>
                <a:lnTo>
                  <a:pt x="3100913" y="268182"/>
                </a:lnTo>
                <a:lnTo>
                  <a:pt x="1070128" y="266817"/>
                </a:lnTo>
                <a:lnTo>
                  <a:pt x="966433" y="351657"/>
                </a:lnTo>
                <a:lnTo>
                  <a:pt x="0" y="324743"/>
                </a:lnTo>
                <a:lnTo>
                  <a:pt x="28280" y="0"/>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4" name="Google Shape;714;p175"/>
          <p:cNvSpPr/>
          <p:nvPr/>
        </p:nvSpPr>
        <p:spPr>
          <a:xfrm>
            <a:off x="4119513" y="1169234"/>
            <a:ext cx="1032712" cy="400056"/>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5" name="Google Shape;715;p175"/>
          <p:cNvSpPr/>
          <p:nvPr/>
        </p:nvSpPr>
        <p:spPr>
          <a:xfrm>
            <a:off x="5229112" y="991019"/>
            <a:ext cx="1993418" cy="555341"/>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6" name="Google Shape;716;p175"/>
          <p:cNvSpPr/>
          <p:nvPr/>
        </p:nvSpPr>
        <p:spPr>
          <a:xfrm>
            <a:off x="7933890" y="1341809"/>
            <a:ext cx="3018030" cy="1210144"/>
          </a:xfrm>
          <a:prstGeom prst="rect">
            <a:avLst/>
          </a:pr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7" name="Google Shape;717;p175"/>
          <p:cNvSpPr/>
          <p:nvPr/>
        </p:nvSpPr>
        <p:spPr>
          <a:xfrm>
            <a:off x="7979782" y="3461420"/>
            <a:ext cx="3053889" cy="2746515"/>
          </a:xfrm>
          <a:custGeom>
            <a:rect b="b" l="l" r="r" t="t"/>
            <a:pathLst>
              <a:path extrusionOk="0" h="2746515" w="3053889">
                <a:moveTo>
                  <a:pt x="0" y="11953"/>
                </a:moveTo>
                <a:lnTo>
                  <a:pt x="3053889" y="0"/>
                </a:lnTo>
                <a:lnTo>
                  <a:pt x="3023409" y="2740539"/>
                </a:lnTo>
                <a:lnTo>
                  <a:pt x="871370" y="2746515"/>
                </a:lnTo>
                <a:lnTo>
                  <a:pt x="0" y="11953"/>
                </a:lnTo>
                <a:close/>
              </a:path>
            </a:pathLst>
          </a:custGeom>
          <a:solidFill>
            <a:srgbClr val="FFFFFF">
              <a:alpha val="9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18" name="Google Shape;718;p175"/>
          <p:cNvPicPr preferRelativeResize="0"/>
          <p:nvPr/>
        </p:nvPicPr>
        <p:blipFill rotWithShape="1">
          <a:blip r:embed="rId4">
            <a:alphaModFix/>
          </a:blip>
          <a:srcRect b="0" l="0" r="0" t="0"/>
          <a:stretch/>
        </p:blipFill>
        <p:spPr>
          <a:xfrm>
            <a:off x="9403634" y="209428"/>
            <a:ext cx="784800" cy="784800"/>
          </a:xfrm>
          <a:prstGeom prst="rect">
            <a:avLst/>
          </a:prstGeom>
          <a:noFill/>
          <a:ln>
            <a:noFill/>
          </a:ln>
        </p:spPr>
      </p:pic>
      <p:pic>
        <p:nvPicPr>
          <p:cNvPr id="719" name="Google Shape;719;p175"/>
          <p:cNvPicPr preferRelativeResize="0"/>
          <p:nvPr/>
        </p:nvPicPr>
        <p:blipFill rotWithShape="1">
          <a:blip r:embed="rId5">
            <a:alphaModFix/>
          </a:blip>
          <a:srcRect b="0" l="0" r="0" t="0"/>
          <a:stretch/>
        </p:blipFill>
        <p:spPr>
          <a:xfrm>
            <a:off x="4750314" y="2299667"/>
            <a:ext cx="445461" cy="445461"/>
          </a:xfrm>
          <a:prstGeom prst="rect">
            <a:avLst/>
          </a:prstGeom>
          <a:noFill/>
          <a:ln>
            <a:noFill/>
          </a:ln>
        </p:spPr>
      </p:pic>
      <p:grpSp>
        <p:nvGrpSpPr>
          <p:cNvPr id="720" name="Google Shape;720;p175"/>
          <p:cNvGrpSpPr/>
          <p:nvPr/>
        </p:nvGrpSpPr>
        <p:grpSpPr>
          <a:xfrm>
            <a:off x="7997994" y="2976663"/>
            <a:ext cx="849919" cy="455522"/>
            <a:chOff x="7997994" y="2976663"/>
            <a:chExt cx="849919" cy="455522"/>
          </a:xfrm>
        </p:grpSpPr>
        <p:pic>
          <p:nvPicPr>
            <p:cNvPr id="721" name="Google Shape;721;p175"/>
            <p:cNvPicPr preferRelativeResize="0"/>
            <p:nvPr/>
          </p:nvPicPr>
          <p:blipFill rotWithShape="1">
            <a:blip r:embed="rId5">
              <a:alphaModFix/>
            </a:blip>
            <a:srcRect b="0" l="0" r="0" t="0"/>
            <a:stretch/>
          </p:blipFill>
          <p:spPr>
            <a:xfrm>
              <a:off x="8202466" y="2978635"/>
              <a:ext cx="445461" cy="445461"/>
            </a:xfrm>
            <a:prstGeom prst="rect">
              <a:avLst/>
            </a:prstGeom>
            <a:noFill/>
            <a:ln>
              <a:noFill/>
            </a:ln>
          </p:spPr>
        </p:pic>
        <p:pic>
          <p:nvPicPr>
            <p:cNvPr id="722" name="Google Shape;722;p175"/>
            <p:cNvPicPr preferRelativeResize="0"/>
            <p:nvPr/>
          </p:nvPicPr>
          <p:blipFill rotWithShape="1">
            <a:blip r:embed="rId5">
              <a:alphaModFix/>
            </a:blip>
            <a:srcRect b="0" l="0" r="0" t="0"/>
            <a:stretch/>
          </p:blipFill>
          <p:spPr>
            <a:xfrm>
              <a:off x="8402452" y="2986724"/>
              <a:ext cx="445461" cy="445461"/>
            </a:xfrm>
            <a:prstGeom prst="rect">
              <a:avLst/>
            </a:prstGeom>
            <a:noFill/>
            <a:ln>
              <a:noFill/>
            </a:ln>
          </p:spPr>
        </p:pic>
        <p:pic>
          <p:nvPicPr>
            <p:cNvPr id="723" name="Google Shape;723;p175"/>
            <p:cNvPicPr preferRelativeResize="0"/>
            <p:nvPr/>
          </p:nvPicPr>
          <p:blipFill rotWithShape="1">
            <a:blip r:embed="rId5">
              <a:alphaModFix/>
            </a:blip>
            <a:srcRect b="0" l="0" r="0" t="0"/>
            <a:stretch/>
          </p:blipFill>
          <p:spPr>
            <a:xfrm>
              <a:off x="7997994" y="2976663"/>
              <a:ext cx="445461" cy="445461"/>
            </a:xfrm>
            <a:prstGeom prst="rect">
              <a:avLst/>
            </a:prstGeom>
            <a:noFill/>
            <a:ln>
              <a:noFill/>
            </a:ln>
          </p:spPr>
        </p:pic>
      </p:grpSp>
      <p:grpSp>
        <p:nvGrpSpPr>
          <p:cNvPr id="724" name="Google Shape;724;p175"/>
          <p:cNvGrpSpPr/>
          <p:nvPr/>
        </p:nvGrpSpPr>
        <p:grpSpPr>
          <a:xfrm>
            <a:off x="8067110" y="1427293"/>
            <a:ext cx="3271547" cy="445461"/>
            <a:chOff x="8067110" y="1427293"/>
            <a:chExt cx="3271547" cy="445461"/>
          </a:xfrm>
        </p:grpSpPr>
        <p:pic>
          <p:nvPicPr>
            <p:cNvPr id="725" name="Google Shape;725;p175"/>
            <p:cNvPicPr preferRelativeResize="0"/>
            <p:nvPr/>
          </p:nvPicPr>
          <p:blipFill rotWithShape="1">
            <a:blip r:embed="rId5">
              <a:alphaModFix/>
            </a:blip>
            <a:srcRect b="0" l="0" r="0" t="0"/>
            <a:stretch/>
          </p:blipFill>
          <p:spPr>
            <a:xfrm>
              <a:off x="8271582" y="1427293"/>
              <a:ext cx="445461" cy="445461"/>
            </a:xfrm>
            <a:prstGeom prst="rect">
              <a:avLst/>
            </a:prstGeom>
            <a:noFill/>
            <a:ln>
              <a:noFill/>
            </a:ln>
          </p:spPr>
        </p:pic>
        <p:pic>
          <p:nvPicPr>
            <p:cNvPr id="726" name="Google Shape;726;p175"/>
            <p:cNvPicPr preferRelativeResize="0"/>
            <p:nvPr/>
          </p:nvPicPr>
          <p:blipFill rotWithShape="1">
            <a:blip r:embed="rId5">
              <a:alphaModFix/>
            </a:blip>
            <a:srcRect b="0" l="0" r="0" t="0"/>
            <a:stretch/>
          </p:blipFill>
          <p:spPr>
            <a:xfrm>
              <a:off x="8471568" y="1427293"/>
              <a:ext cx="445461" cy="445461"/>
            </a:xfrm>
            <a:prstGeom prst="rect">
              <a:avLst/>
            </a:prstGeom>
            <a:noFill/>
            <a:ln>
              <a:noFill/>
            </a:ln>
          </p:spPr>
        </p:pic>
        <p:pic>
          <p:nvPicPr>
            <p:cNvPr id="727" name="Google Shape;727;p175"/>
            <p:cNvPicPr preferRelativeResize="0"/>
            <p:nvPr/>
          </p:nvPicPr>
          <p:blipFill rotWithShape="1">
            <a:blip r:embed="rId5">
              <a:alphaModFix/>
            </a:blip>
            <a:srcRect b="0" l="0" r="0" t="0"/>
            <a:stretch/>
          </p:blipFill>
          <p:spPr>
            <a:xfrm>
              <a:off x="8067110" y="1427293"/>
              <a:ext cx="445461" cy="445461"/>
            </a:xfrm>
            <a:prstGeom prst="rect">
              <a:avLst/>
            </a:prstGeom>
            <a:noFill/>
            <a:ln>
              <a:noFill/>
            </a:ln>
          </p:spPr>
        </p:pic>
        <p:pic>
          <p:nvPicPr>
            <p:cNvPr id="728" name="Google Shape;728;p175"/>
            <p:cNvPicPr preferRelativeResize="0"/>
            <p:nvPr/>
          </p:nvPicPr>
          <p:blipFill rotWithShape="1">
            <a:blip r:embed="rId5">
              <a:alphaModFix/>
            </a:blip>
            <a:srcRect b="0" l="0" r="0" t="0"/>
            <a:stretch/>
          </p:blipFill>
          <p:spPr>
            <a:xfrm>
              <a:off x="8881256" y="1427293"/>
              <a:ext cx="445461" cy="445461"/>
            </a:xfrm>
            <a:prstGeom prst="rect">
              <a:avLst/>
            </a:prstGeom>
            <a:noFill/>
            <a:ln>
              <a:noFill/>
            </a:ln>
          </p:spPr>
        </p:pic>
        <p:pic>
          <p:nvPicPr>
            <p:cNvPr id="729" name="Google Shape;729;p175"/>
            <p:cNvPicPr preferRelativeResize="0"/>
            <p:nvPr/>
          </p:nvPicPr>
          <p:blipFill rotWithShape="1">
            <a:blip r:embed="rId5">
              <a:alphaModFix/>
            </a:blip>
            <a:srcRect b="0" l="0" r="0" t="0"/>
            <a:stretch/>
          </p:blipFill>
          <p:spPr>
            <a:xfrm>
              <a:off x="9081242" y="1427293"/>
              <a:ext cx="445461" cy="445461"/>
            </a:xfrm>
            <a:prstGeom prst="rect">
              <a:avLst/>
            </a:prstGeom>
            <a:noFill/>
            <a:ln>
              <a:noFill/>
            </a:ln>
          </p:spPr>
        </p:pic>
        <p:pic>
          <p:nvPicPr>
            <p:cNvPr id="730" name="Google Shape;730;p175"/>
            <p:cNvPicPr preferRelativeResize="0"/>
            <p:nvPr/>
          </p:nvPicPr>
          <p:blipFill rotWithShape="1">
            <a:blip r:embed="rId5">
              <a:alphaModFix/>
            </a:blip>
            <a:srcRect b="0" l="0" r="0" t="0"/>
            <a:stretch/>
          </p:blipFill>
          <p:spPr>
            <a:xfrm>
              <a:off x="8676784" y="1427293"/>
              <a:ext cx="445461" cy="445461"/>
            </a:xfrm>
            <a:prstGeom prst="rect">
              <a:avLst/>
            </a:prstGeom>
            <a:noFill/>
            <a:ln>
              <a:noFill/>
            </a:ln>
          </p:spPr>
        </p:pic>
        <p:pic>
          <p:nvPicPr>
            <p:cNvPr id="731" name="Google Shape;731;p175"/>
            <p:cNvPicPr preferRelativeResize="0"/>
            <p:nvPr/>
          </p:nvPicPr>
          <p:blipFill rotWithShape="1">
            <a:blip r:embed="rId5">
              <a:alphaModFix/>
            </a:blip>
            <a:srcRect b="0" l="0" r="0" t="0"/>
            <a:stretch/>
          </p:blipFill>
          <p:spPr>
            <a:xfrm>
              <a:off x="9498879" y="1427293"/>
              <a:ext cx="445461" cy="445461"/>
            </a:xfrm>
            <a:prstGeom prst="rect">
              <a:avLst/>
            </a:prstGeom>
            <a:noFill/>
            <a:ln>
              <a:noFill/>
            </a:ln>
          </p:spPr>
        </p:pic>
        <p:pic>
          <p:nvPicPr>
            <p:cNvPr id="732" name="Google Shape;732;p175"/>
            <p:cNvPicPr preferRelativeResize="0"/>
            <p:nvPr/>
          </p:nvPicPr>
          <p:blipFill rotWithShape="1">
            <a:blip r:embed="rId5">
              <a:alphaModFix/>
            </a:blip>
            <a:srcRect b="0" l="0" r="0" t="0"/>
            <a:stretch/>
          </p:blipFill>
          <p:spPr>
            <a:xfrm>
              <a:off x="9698865" y="1427293"/>
              <a:ext cx="445461" cy="445461"/>
            </a:xfrm>
            <a:prstGeom prst="rect">
              <a:avLst/>
            </a:prstGeom>
            <a:noFill/>
            <a:ln>
              <a:noFill/>
            </a:ln>
          </p:spPr>
        </p:pic>
        <p:pic>
          <p:nvPicPr>
            <p:cNvPr id="733" name="Google Shape;733;p175"/>
            <p:cNvPicPr preferRelativeResize="0"/>
            <p:nvPr/>
          </p:nvPicPr>
          <p:blipFill rotWithShape="1">
            <a:blip r:embed="rId5">
              <a:alphaModFix/>
            </a:blip>
            <a:srcRect b="0" l="0" r="0" t="0"/>
            <a:stretch/>
          </p:blipFill>
          <p:spPr>
            <a:xfrm>
              <a:off x="9294407" y="1427293"/>
              <a:ext cx="445461" cy="445461"/>
            </a:xfrm>
            <a:prstGeom prst="rect">
              <a:avLst/>
            </a:prstGeom>
            <a:noFill/>
            <a:ln>
              <a:noFill/>
            </a:ln>
          </p:spPr>
        </p:pic>
        <p:pic>
          <p:nvPicPr>
            <p:cNvPr id="734" name="Google Shape;734;p175"/>
            <p:cNvPicPr preferRelativeResize="0"/>
            <p:nvPr/>
          </p:nvPicPr>
          <p:blipFill rotWithShape="1">
            <a:blip r:embed="rId5">
              <a:alphaModFix/>
            </a:blip>
            <a:srcRect b="0" l="0" r="0" t="0"/>
            <a:stretch/>
          </p:blipFill>
          <p:spPr>
            <a:xfrm>
              <a:off x="10101490" y="1427293"/>
              <a:ext cx="445461" cy="445461"/>
            </a:xfrm>
            <a:prstGeom prst="rect">
              <a:avLst/>
            </a:prstGeom>
            <a:noFill/>
            <a:ln>
              <a:noFill/>
            </a:ln>
          </p:spPr>
        </p:pic>
        <p:pic>
          <p:nvPicPr>
            <p:cNvPr id="735" name="Google Shape;735;p175"/>
            <p:cNvPicPr preferRelativeResize="0"/>
            <p:nvPr/>
          </p:nvPicPr>
          <p:blipFill rotWithShape="1">
            <a:blip r:embed="rId5">
              <a:alphaModFix/>
            </a:blip>
            <a:srcRect b="0" l="0" r="0" t="0"/>
            <a:stretch/>
          </p:blipFill>
          <p:spPr>
            <a:xfrm>
              <a:off x="10301476" y="1427293"/>
              <a:ext cx="445461" cy="445461"/>
            </a:xfrm>
            <a:prstGeom prst="rect">
              <a:avLst/>
            </a:prstGeom>
            <a:noFill/>
            <a:ln>
              <a:noFill/>
            </a:ln>
          </p:spPr>
        </p:pic>
        <p:pic>
          <p:nvPicPr>
            <p:cNvPr id="736" name="Google Shape;736;p175"/>
            <p:cNvPicPr preferRelativeResize="0"/>
            <p:nvPr/>
          </p:nvPicPr>
          <p:blipFill rotWithShape="1">
            <a:blip r:embed="rId5">
              <a:alphaModFix/>
            </a:blip>
            <a:srcRect b="0" l="0" r="0" t="0"/>
            <a:stretch/>
          </p:blipFill>
          <p:spPr>
            <a:xfrm>
              <a:off x="9897018" y="1427293"/>
              <a:ext cx="445461" cy="445461"/>
            </a:xfrm>
            <a:prstGeom prst="rect">
              <a:avLst/>
            </a:prstGeom>
            <a:noFill/>
            <a:ln>
              <a:noFill/>
            </a:ln>
          </p:spPr>
        </p:pic>
        <p:pic>
          <p:nvPicPr>
            <p:cNvPr id="737" name="Google Shape;737;p175"/>
            <p:cNvPicPr preferRelativeResize="0"/>
            <p:nvPr/>
          </p:nvPicPr>
          <p:blipFill rotWithShape="1">
            <a:blip r:embed="rId5">
              <a:alphaModFix/>
            </a:blip>
            <a:srcRect b="0" l="0" r="0" t="0"/>
            <a:stretch/>
          </p:blipFill>
          <p:spPr>
            <a:xfrm>
              <a:off x="10693210" y="1427293"/>
              <a:ext cx="445461" cy="445461"/>
            </a:xfrm>
            <a:prstGeom prst="rect">
              <a:avLst/>
            </a:prstGeom>
            <a:noFill/>
            <a:ln>
              <a:noFill/>
            </a:ln>
          </p:spPr>
        </p:pic>
        <p:pic>
          <p:nvPicPr>
            <p:cNvPr id="738" name="Google Shape;738;p175"/>
            <p:cNvPicPr preferRelativeResize="0"/>
            <p:nvPr/>
          </p:nvPicPr>
          <p:blipFill rotWithShape="1">
            <a:blip r:embed="rId5">
              <a:alphaModFix/>
            </a:blip>
            <a:srcRect b="0" l="0" r="0" t="0"/>
            <a:stretch/>
          </p:blipFill>
          <p:spPr>
            <a:xfrm>
              <a:off x="10893196" y="1427293"/>
              <a:ext cx="445461" cy="445461"/>
            </a:xfrm>
            <a:prstGeom prst="rect">
              <a:avLst/>
            </a:prstGeom>
            <a:noFill/>
            <a:ln>
              <a:noFill/>
            </a:ln>
          </p:spPr>
        </p:pic>
        <p:pic>
          <p:nvPicPr>
            <p:cNvPr id="739" name="Google Shape;739;p175"/>
            <p:cNvPicPr preferRelativeResize="0"/>
            <p:nvPr/>
          </p:nvPicPr>
          <p:blipFill rotWithShape="1">
            <a:blip r:embed="rId5">
              <a:alphaModFix/>
            </a:blip>
            <a:srcRect b="0" l="0" r="0" t="0"/>
            <a:stretch/>
          </p:blipFill>
          <p:spPr>
            <a:xfrm>
              <a:off x="10488738" y="1427293"/>
              <a:ext cx="445461" cy="445461"/>
            </a:xfrm>
            <a:prstGeom prst="rect">
              <a:avLst/>
            </a:prstGeom>
            <a:noFill/>
            <a:ln>
              <a:noFill/>
            </a:ln>
          </p:spPr>
        </p:pic>
      </p:grpSp>
      <p:pic>
        <p:nvPicPr>
          <p:cNvPr id="740" name="Google Shape;740;p175"/>
          <p:cNvPicPr preferRelativeResize="0"/>
          <p:nvPr/>
        </p:nvPicPr>
        <p:blipFill rotWithShape="1">
          <a:blip r:embed="rId6">
            <a:alphaModFix/>
          </a:blip>
          <a:srcRect b="0" l="0" r="0" t="0"/>
          <a:stretch/>
        </p:blipFill>
        <p:spPr>
          <a:xfrm>
            <a:off x="5829842" y="1594984"/>
            <a:ext cx="784815" cy="784815"/>
          </a:xfrm>
          <a:prstGeom prst="rect">
            <a:avLst/>
          </a:prstGeom>
          <a:noFill/>
          <a:ln>
            <a:noFill/>
          </a:ln>
        </p:spPr>
      </p:pic>
      <p:pic>
        <p:nvPicPr>
          <p:cNvPr id="741" name="Google Shape;741;p175"/>
          <p:cNvPicPr preferRelativeResize="0"/>
          <p:nvPr/>
        </p:nvPicPr>
        <p:blipFill rotWithShape="1">
          <a:blip r:embed="rId7">
            <a:alphaModFix/>
          </a:blip>
          <a:srcRect b="0" l="0" r="0" t="0"/>
          <a:stretch/>
        </p:blipFill>
        <p:spPr>
          <a:xfrm>
            <a:off x="5252920" y="2020243"/>
            <a:ext cx="784815" cy="784815"/>
          </a:xfrm>
          <a:prstGeom prst="rect">
            <a:avLst/>
          </a:prstGeom>
          <a:noFill/>
          <a:ln>
            <a:noFill/>
          </a:ln>
        </p:spPr>
      </p:pic>
      <p:pic>
        <p:nvPicPr>
          <p:cNvPr id="742" name="Google Shape;742;p175"/>
          <p:cNvPicPr preferRelativeResize="0"/>
          <p:nvPr/>
        </p:nvPicPr>
        <p:blipFill rotWithShape="1">
          <a:blip r:embed="rId8">
            <a:alphaModFix/>
          </a:blip>
          <a:srcRect b="0" l="0" r="0" t="0"/>
          <a:stretch/>
        </p:blipFill>
        <p:spPr>
          <a:xfrm>
            <a:off x="6424472" y="2026005"/>
            <a:ext cx="783016" cy="783016"/>
          </a:xfrm>
          <a:prstGeom prst="rect">
            <a:avLst/>
          </a:prstGeom>
          <a:noFill/>
          <a:ln>
            <a:noFill/>
          </a:ln>
        </p:spPr>
      </p:pic>
      <p:pic>
        <p:nvPicPr>
          <p:cNvPr id="743" name="Google Shape;743;p175"/>
          <p:cNvPicPr preferRelativeResize="0"/>
          <p:nvPr/>
        </p:nvPicPr>
        <p:blipFill rotWithShape="1">
          <a:blip r:embed="rId9">
            <a:alphaModFix/>
          </a:blip>
          <a:srcRect b="0" l="0" r="0" t="0"/>
          <a:stretch/>
        </p:blipFill>
        <p:spPr>
          <a:xfrm>
            <a:off x="5832261" y="2410476"/>
            <a:ext cx="784815" cy="784815"/>
          </a:xfrm>
          <a:prstGeom prst="rect">
            <a:avLst/>
          </a:prstGeom>
          <a:noFill/>
          <a:ln>
            <a:noFill/>
          </a:ln>
        </p:spPr>
      </p:pic>
      <p:pic>
        <p:nvPicPr>
          <p:cNvPr id="744" name="Google Shape;744;p175"/>
          <p:cNvPicPr preferRelativeResize="0"/>
          <p:nvPr/>
        </p:nvPicPr>
        <p:blipFill rotWithShape="1">
          <a:blip r:embed="rId10">
            <a:alphaModFix/>
          </a:blip>
          <a:srcRect b="0" l="0" r="0" t="0"/>
          <a:stretch/>
        </p:blipFill>
        <p:spPr>
          <a:xfrm>
            <a:off x="10881920" y="2960942"/>
            <a:ext cx="784800" cy="784800"/>
          </a:xfrm>
          <a:prstGeom prst="rect">
            <a:avLst/>
          </a:prstGeom>
          <a:noFill/>
          <a:ln>
            <a:noFill/>
          </a:ln>
        </p:spPr>
      </p:pic>
      <p:pic>
        <p:nvPicPr>
          <p:cNvPr id="745" name="Google Shape;745;p175"/>
          <p:cNvPicPr preferRelativeResize="0"/>
          <p:nvPr/>
        </p:nvPicPr>
        <p:blipFill rotWithShape="1">
          <a:blip r:embed="rId11">
            <a:alphaModFix/>
          </a:blip>
          <a:srcRect b="0" l="0" r="0" t="0"/>
          <a:stretch/>
        </p:blipFill>
        <p:spPr>
          <a:xfrm>
            <a:off x="10881920" y="2352707"/>
            <a:ext cx="784800" cy="78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500"/>
                                        <p:tgtEl>
                                          <p:spTgt spid="712"/>
                                        </p:tgtEl>
                                      </p:cBhvr>
                                    </p:animEffect>
                                  </p:childTnLst>
                                </p:cTn>
                              </p:par>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92"/>
                                        </p:tgtEl>
                                      </p:cBhvr>
                                    </p:animEffect>
                                    <p:set>
                                      <p:cBhvr>
                                        <p:cTn dur="1" fill="hold">
                                          <p:stCondLst>
                                            <p:cond delay="500"/>
                                          </p:stCondLst>
                                        </p:cTn>
                                        <p:tgtEl>
                                          <p:spTgt spid="6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350"/>
                                        <p:tgtEl>
                                          <p:spTgt spid="743"/>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350"/>
                                        <p:tgtEl>
                                          <p:spTgt spid="741"/>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350"/>
                                        <p:tgtEl>
                                          <p:spTgt spid="740"/>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350"/>
                                        <p:tgtEl>
                                          <p:spTgt spid="7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71"/>
                                        </p:tgtEl>
                                      </p:cBhvr>
                                    </p:animEffect>
                                    <p:set>
                                      <p:cBhvr>
                                        <p:cTn dur="1" fill="hold">
                                          <p:stCondLst>
                                            <p:cond delay="500"/>
                                          </p:stCondLst>
                                        </p:cTn>
                                        <p:tgtEl>
                                          <p:spTgt spid="6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350"/>
                                        <p:tgtEl>
                                          <p:spTgt spid="745"/>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350"/>
                                        <p:tgtEl>
                                          <p:spTgt spid="7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679"/>
                                        </p:tgtEl>
                                      </p:cBhvr>
                                    </p:animEffect>
                                    <p:set>
                                      <p:cBhvr>
                                        <p:cTn dur="1" fill="hold">
                                          <p:stCondLst>
                                            <p:cond delay="500"/>
                                          </p:stCondLst>
                                        </p:cTn>
                                        <p:tgtEl>
                                          <p:spTgt spid="67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500"/>
                                        <p:tgtEl>
                                          <p:spTgt spid="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descr="Une image contenant texte, capture d’écran, Police, ligne&#10;&#10;Le contenu généré par l’IA peut être incorrect." id="751" name="Google Shape;751;g2f608f2138e_0_6"/>
          <p:cNvPicPr preferRelativeResize="0"/>
          <p:nvPr/>
        </p:nvPicPr>
        <p:blipFill rotWithShape="1">
          <a:blip r:embed="rId3">
            <a:alphaModFix/>
          </a:blip>
          <a:srcRect b="0" l="0" r="0" t="0"/>
          <a:stretch/>
        </p:blipFill>
        <p:spPr>
          <a:xfrm>
            <a:off x="64294" y="994594"/>
            <a:ext cx="11072812" cy="5770539"/>
          </a:xfrm>
          <a:prstGeom prst="rect">
            <a:avLst/>
          </a:prstGeom>
          <a:noFill/>
          <a:ln>
            <a:noFill/>
          </a:ln>
        </p:spPr>
      </p:pic>
      <p:sp>
        <p:nvSpPr>
          <p:cNvPr id="752" name="Google Shape;752;g2f608f2138e_0_6"/>
          <p:cNvSpPr txBox="1"/>
          <p:nvPr>
            <p:ph idx="1" type="body"/>
          </p:nvPr>
        </p:nvSpPr>
        <p:spPr>
          <a:xfrm>
            <a:off x="873920" y="92867"/>
            <a:ext cx="5369718" cy="42862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t>carbon dioxide pumphandle 2024</a:t>
            </a:r>
            <a:br>
              <a:rPr lang="fr-FR"/>
            </a:br>
            <a:r>
              <a:rPr lang="fr-FR"/>
              <a:t>(CarbonTracker sur YouTube)</a:t>
            </a:r>
            <a:endParaRPr/>
          </a:p>
        </p:txBody>
      </p:sp>
      <p:sp>
        <p:nvSpPr>
          <p:cNvPr id="753" name="Google Shape;753;g2f608f2138e_0_6"/>
          <p:cNvSpPr txBox="1"/>
          <p:nvPr>
            <p:ph idx="12" type="sldNum"/>
          </p:nvPr>
        </p:nvSpPr>
        <p:spPr>
          <a:xfrm>
            <a:off x="9046369" y="6489700"/>
            <a:ext cx="2450400" cy="3684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000"/>
              <a:buFont typeface="Arial"/>
              <a:buNone/>
            </a:pPr>
            <a:fld id="{00000000-1234-1234-1234-123412341234}" type="slidenum">
              <a:rPr lang="fr-FR"/>
              <a:t>‹#›</a:t>
            </a:fld>
            <a:endParaRPr/>
          </a:p>
        </p:txBody>
      </p:sp>
      <p:pic>
        <p:nvPicPr>
          <p:cNvPr id="754" name="Google Shape;754;g2f608f2138e_0_6">
            <a:hlinkClick r:id="rId4"/>
          </p:cNvPr>
          <p:cNvPicPr preferRelativeResize="0"/>
          <p:nvPr/>
        </p:nvPicPr>
        <p:blipFill rotWithShape="1">
          <a:blip r:embed="rId5">
            <a:alphaModFix/>
          </a:blip>
          <a:srcRect b="0" l="0" r="0" t="0"/>
          <a:stretch/>
        </p:blipFill>
        <p:spPr>
          <a:xfrm>
            <a:off x="64295" y="1041077"/>
            <a:ext cx="11072811" cy="5770539"/>
          </a:xfrm>
          <a:prstGeom prst="rect">
            <a:avLst/>
          </a:prstGeom>
          <a:noFill/>
          <a:ln>
            <a:noFill/>
          </a:ln>
        </p:spPr>
      </p:pic>
      <p:sp>
        <p:nvSpPr>
          <p:cNvPr id="755" name="Google Shape;755;g2f608f2138e_0_6"/>
          <p:cNvSpPr txBox="1"/>
          <p:nvPr/>
        </p:nvSpPr>
        <p:spPr>
          <a:xfrm>
            <a:off x="8182375" y="249375"/>
            <a:ext cx="1634100" cy="3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u="sng">
                <a:solidFill>
                  <a:schemeClr val="hlink"/>
                </a:solidFill>
                <a:hlinkClick r:id="rId6"/>
              </a:rPr>
              <a:t>vidéo </a:t>
            </a:r>
            <a:r>
              <a:rPr lang="fr-FR"/>
              <a:t>(en ligne)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54"/>
                                        </p:tgtEl>
                                        <p:attrNameLst>
                                          <p:attrName>style.visibility</p:attrName>
                                        </p:attrNameLst>
                                      </p:cBhvr>
                                      <p:to>
                                        <p:strVal val="visible"/>
                                      </p:to>
                                    </p:set>
                                    <p:animEffect filter="fade" transition="in">
                                      <p:cBhvr>
                                        <p:cTn dur="500"/>
                                        <p:tgtEl>
                                          <p:spTgt spid="7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0" name="Shape 760"/>
        <p:cNvGrpSpPr/>
        <p:nvPr/>
      </p:nvGrpSpPr>
      <p:grpSpPr>
        <a:xfrm>
          <a:off x="0" y="0"/>
          <a:ext cx="0" cy="0"/>
          <a:chOff x="0" y="0"/>
          <a:chExt cx="0" cy="0"/>
        </a:xfrm>
      </p:grpSpPr>
      <p:sp>
        <p:nvSpPr>
          <p:cNvPr id="761" name="Google Shape;761;p176"/>
          <p:cNvSpPr txBox="1"/>
          <p:nvPr>
            <p:ph idx="1" type="body"/>
          </p:nvPr>
        </p:nvSpPr>
        <p:spPr>
          <a:xfrm>
            <a:off x="695325" y="406371"/>
            <a:ext cx="6862887"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solidFill>
                  <a:schemeClr val="lt2"/>
                </a:solidFill>
              </a:rPr>
              <a:t>Un soleil, une Terre et… plus d’effet de serre</a:t>
            </a:r>
            <a:endParaRPr/>
          </a:p>
        </p:txBody>
      </p:sp>
      <p:sp>
        <p:nvSpPr>
          <p:cNvPr id="762" name="Google Shape;762;p17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763" name="Google Shape;763;p17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pic>
        <p:nvPicPr>
          <p:cNvPr id="764" name="Google Shape;764;p176"/>
          <p:cNvPicPr preferRelativeResize="0"/>
          <p:nvPr/>
        </p:nvPicPr>
        <p:blipFill rotWithShape="1">
          <a:blip r:embed="rId3">
            <a:alphaModFix/>
          </a:blip>
          <a:srcRect b="0" l="0" r="0" t="41084"/>
          <a:stretch/>
        </p:blipFill>
        <p:spPr>
          <a:xfrm>
            <a:off x="1242945" y="2449281"/>
            <a:ext cx="9699501" cy="4040417"/>
          </a:xfrm>
          <a:prstGeom prst="rect">
            <a:avLst/>
          </a:prstGeom>
          <a:noFill/>
          <a:ln>
            <a:noFill/>
          </a:ln>
        </p:spPr>
      </p:pic>
      <p:pic>
        <p:nvPicPr>
          <p:cNvPr id="765" name="Google Shape;765;p176"/>
          <p:cNvPicPr preferRelativeResize="0"/>
          <p:nvPr/>
        </p:nvPicPr>
        <p:blipFill rotWithShape="1">
          <a:blip r:embed="rId4">
            <a:alphaModFix/>
          </a:blip>
          <a:srcRect b="0" l="0" r="0" t="0"/>
          <a:stretch/>
        </p:blipFill>
        <p:spPr>
          <a:xfrm>
            <a:off x="1150437" y="2055131"/>
            <a:ext cx="10274522" cy="4417820"/>
          </a:xfrm>
          <a:prstGeom prst="rect">
            <a:avLst/>
          </a:prstGeom>
          <a:noFill/>
          <a:ln>
            <a:noFill/>
          </a:ln>
        </p:spPr>
      </p:pic>
      <p:pic>
        <p:nvPicPr>
          <p:cNvPr id="766" name="Google Shape;766;p176"/>
          <p:cNvPicPr preferRelativeResize="0"/>
          <p:nvPr/>
        </p:nvPicPr>
        <p:blipFill rotWithShape="1">
          <a:blip r:embed="rId5">
            <a:alphaModFix/>
          </a:blip>
          <a:srcRect b="0" l="7076" r="7076" t="61821"/>
          <a:stretch/>
        </p:blipFill>
        <p:spPr>
          <a:xfrm>
            <a:off x="1997000" y="3872526"/>
            <a:ext cx="8340638" cy="2617175"/>
          </a:xfrm>
          <a:prstGeom prst="rect">
            <a:avLst/>
          </a:prstGeom>
          <a:noFill/>
          <a:ln>
            <a:noFill/>
          </a:ln>
        </p:spPr>
      </p:pic>
      <p:pic>
        <p:nvPicPr>
          <p:cNvPr id="767" name="Google Shape;767;p176"/>
          <p:cNvPicPr preferRelativeResize="0"/>
          <p:nvPr/>
        </p:nvPicPr>
        <p:blipFill rotWithShape="1">
          <a:blip r:embed="rId6">
            <a:alphaModFix/>
          </a:blip>
          <a:srcRect b="65128" l="71957" r="5435" t="5225"/>
          <a:stretch/>
        </p:blipFill>
        <p:spPr>
          <a:xfrm>
            <a:off x="8312267" y="0"/>
            <a:ext cx="2193089" cy="2032927"/>
          </a:xfrm>
          <a:prstGeom prst="rect">
            <a:avLst/>
          </a:prstGeom>
          <a:noFill/>
          <a:ln>
            <a:noFill/>
          </a:ln>
        </p:spPr>
      </p:pic>
      <p:grpSp>
        <p:nvGrpSpPr>
          <p:cNvPr id="768" name="Google Shape;768;p176"/>
          <p:cNvGrpSpPr/>
          <p:nvPr/>
        </p:nvGrpSpPr>
        <p:grpSpPr>
          <a:xfrm>
            <a:off x="5548411" y="5330467"/>
            <a:ext cx="1598931" cy="966688"/>
            <a:chOff x="2881411" y="5330467"/>
            <a:chExt cx="1598931" cy="966688"/>
          </a:xfrm>
        </p:grpSpPr>
        <p:sp>
          <p:nvSpPr>
            <p:cNvPr id="769" name="Google Shape;769;p176"/>
            <p:cNvSpPr/>
            <p:nvPr/>
          </p:nvSpPr>
          <p:spPr>
            <a:xfrm>
              <a:off x="288141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70" name="Google Shape;770;p176"/>
            <p:cNvPicPr preferRelativeResize="0"/>
            <p:nvPr/>
          </p:nvPicPr>
          <p:blipFill rotWithShape="1">
            <a:blip r:embed="rId7">
              <a:alphaModFix/>
            </a:blip>
            <a:srcRect b="0" l="0" r="0" t="0"/>
            <a:stretch/>
          </p:blipFill>
          <p:spPr>
            <a:xfrm>
              <a:off x="3056543" y="5486491"/>
              <a:ext cx="332821" cy="654639"/>
            </a:xfrm>
            <a:prstGeom prst="rect">
              <a:avLst/>
            </a:prstGeom>
            <a:noFill/>
            <a:ln>
              <a:noFill/>
            </a:ln>
          </p:spPr>
        </p:pic>
        <p:sp>
          <p:nvSpPr>
            <p:cNvPr id="771" name="Google Shape;771;p176"/>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15°C</a:t>
              </a:r>
              <a:endParaRPr b="0" i="0" sz="1400" u="none" cap="none" strike="noStrike">
                <a:solidFill>
                  <a:srgbClr val="000000"/>
                </a:solidFill>
                <a:latin typeface="Arial"/>
                <a:ea typeface="Arial"/>
                <a:cs typeface="Arial"/>
                <a:sym typeface="Arial"/>
              </a:endParaRPr>
            </a:p>
          </p:txBody>
        </p:sp>
      </p:grpSp>
      <p:pic>
        <p:nvPicPr>
          <p:cNvPr id="772" name="Google Shape;772;p176"/>
          <p:cNvPicPr preferRelativeResize="0"/>
          <p:nvPr/>
        </p:nvPicPr>
        <p:blipFill rotWithShape="1">
          <a:blip r:embed="rId8">
            <a:alphaModFix/>
          </a:blip>
          <a:srcRect b="26954" l="64084" r="18526" t="33998"/>
          <a:stretch/>
        </p:blipFill>
        <p:spPr>
          <a:xfrm>
            <a:off x="7602964" y="1890780"/>
            <a:ext cx="1686832" cy="2677901"/>
          </a:xfrm>
          <a:prstGeom prst="rect">
            <a:avLst/>
          </a:prstGeom>
          <a:noFill/>
          <a:ln>
            <a:noFill/>
          </a:ln>
        </p:spPr>
      </p:pic>
      <p:pic>
        <p:nvPicPr>
          <p:cNvPr id="773" name="Google Shape;773;p176"/>
          <p:cNvPicPr preferRelativeResize="0"/>
          <p:nvPr/>
        </p:nvPicPr>
        <p:blipFill rotWithShape="1">
          <a:blip r:embed="rId9">
            <a:alphaModFix/>
          </a:blip>
          <a:srcRect b="-59665" l="1405" r="12923" t="45867"/>
          <a:stretch/>
        </p:blipFill>
        <p:spPr>
          <a:xfrm>
            <a:off x="1442771" y="2787303"/>
            <a:ext cx="8310829" cy="7804497"/>
          </a:xfrm>
          <a:prstGeom prst="flowChartInputOutput">
            <a:avLst/>
          </a:prstGeom>
          <a:noFill/>
          <a:ln>
            <a:noFill/>
          </a:ln>
        </p:spPr>
      </p:pic>
      <p:grpSp>
        <p:nvGrpSpPr>
          <p:cNvPr id="774" name="Google Shape;774;p176"/>
          <p:cNvGrpSpPr/>
          <p:nvPr/>
        </p:nvGrpSpPr>
        <p:grpSpPr>
          <a:xfrm>
            <a:off x="7379973" y="2317380"/>
            <a:ext cx="372714" cy="389128"/>
            <a:chOff x="8345282" y="2625768"/>
            <a:chExt cx="372714" cy="389128"/>
          </a:xfrm>
        </p:grpSpPr>
        <p:sp>
          <p:nvSpPr>
            <p:cNvPr id="775" name="Google Shape;775;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6" name="Google Shape;776;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777" name="Google Shape;777;p176"/>
          <p:cNvGrpSpPr/>
          <p:nvPr/>
        </p:nvGrpSpPr>
        <p:grpSpPr>
          <a:xfrm>
            <a:off x="8654598" y="3984562"/>
            <a:ext cx="372714" cy="389128"/>
            <a:chOff x="8345282" y="2625768"/>
            <a:chExt cx="372714" cy="389128"/>
          </a:xfrm>
        </p:grpSpPr>
        <p:sp>
          <p:nvSpPr>
            <p:cNvPr id="778" name="Google Shape;778;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79" name="Google Shape;779;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grpSp>
      <p:grpSp>
        <p:nvGrpSpPr>
          <p:cNvPr id="780" name="Google Shape;780;p176"/>
          <p:cNvGrpSpPr/>
          <p:nvPr/>
        </p:nvGrpSpPr>
        <p:grpSpPr>
          <a:xfrm>
            <a:off x="6433730" y="1792233"/>
            <a:ext cx="372714" cy="389128"/>
            <a:chOff x="8345282" y="2625768"/>
            <a:chExt cx="372714" cy="389128"/>
          </a:xfrm>
        </p:grpSpPr>
        <p:sp>
          <p:nvSpPr>
            <p:cNvPr id="781" name="Google Shape;781;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82" name="Google Shape;782;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grpSp>
      <p:grpSp>
        <p:nvGrpSpPr>
          <p:cNvPr id="783" name="Google Shape;783;p176"/>
          <p:cNvGrpSpPr/>
          <p:nvPr/>
        </p:nvGrpSpPr>
        <p:grpSpPr>
          <a:xfrm>
            <a:off x="5258920" y="2285729"/>
            <a:ext cx="372714" cy="389128"/>
            <a:chOff x="8345282" y="2625768"/>
            <a:chExt cx="372714" cy="389128"/>
          </a:xfrm>
        </p:grpSpPr>
        <p:sp>
          <p:nvSpPr>
            <p:cNvPr id="784" name="Google Shape;784;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785" name="Google Shape;785;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grpSp>
      <p:sp>
        <p:nvSpPr>
          <p:cNvPr id="786" name="Google Shape;786;p176"/>
          <p:cNvSpPr txBox="1"/>
          <p:nvPr/>
        </p:nvSpPr>
        <p:spPr>
          <a:xfrm>
            <a:off x="8979113" y="2360296"/>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787" name="Google Shape;787;p176"/>
          <p:cNvSpPr txBox="1"/>
          <p:nvPr/>
        </p:nvSpPr>
        <p:spPr>
          <a:xfrm>
            <a:off x="7225297" y="1748295"/>
            <a:ext cx="16156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Réflexion</a:t>
            </a:r>
            <a:endParaRPr b="0" i="0" sz="1800" u="none" cap="none" strike="noStrike">
              <a:solidFill>
                <a:srgbClr val="FFC515"/>
              </a:solidFill>
              <a:latin typeface="Arial"/>
              <a:ea typeface="Arial"/>
              <a:cs typeface="Arial"/>
              <a:sym typeface="Arial"/>
            </a:endParaRPr>
          </a:p>
        </p:txBody>
      </p:sp>
      <p:sp>
        <p:nvSpPr>
          <p:cNvPr id="788" name="Google Shape;788;p176"/>
          <p:cNvSpPr txBox="1"/>
          <p:nvPr/>
        </p:nvSpPr>
        <p:spPr>
          <a:xfrm>
            <a:off x="5550813" y="987427"/>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grpSp>
        <p:nvGrpSpPr>
          <p:cNvPr id="789" name="Google Shape;789;p176"/>
          <p:cNvGrpSpPr/>
          <p:nvPr/>
        </p:nvGrpSpPr>
        <p:grpSpPr>
          <a:xfrm>
            <a:off x="5548411" y="5337760"/>
            <a:ext cx="1670647" cy="966688"/>
            <a:chOff x="9464060" y="3493241"/>
            <a:chExt cx="1670647" cy="966688"/>
          </a:xfrm>
        </p:grpSpPr>
        <p:sp>
          <p:nvSpPr>
            <p:cNvPr id="790" name="Google Shape;790;p176"/>
            <p:cNvSpPr/>
            <p:nvPr/>
          </p:nvSpPr>
          <p:spPr>
            <a:xfrm>
              <a:off x="9464060" y="3493241"/>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791" name="Google Shape;791;p176"/>
            <p:cNvPicPr preferRelativeResize="0"/>
            <p:nvPr/>
          </p:nvPicPr>
          <p:blipFill rotWithShape="1">
            <a:blip r:embed="rId7">
              <a:alphaModFix/>
            </a:blip>
            <a:srcRect b="0" l="0" r="0" t="0"/>
            <a:stretch/>
          </p:blipFill>
          <p:spPr>
            <a:xfrm>
              <a:off x="9639192" y="3649265"/>
              <a:ext cx="332821" cy="654639"/>
            </a:xfrm>
            <a:prstGeom prst="rect">
              <a:avLst/>
            </a:prstGeom>
            <a:noFill/>
            <a:ln>
              <a:noFill/>
            </a:ln>
          </p:spPr>
        </p:pic>
        <p:sp>
          <p:nvSpPr>
            <p:cNvPr id="792" name="Google Shape;792;p176"/>
            <p:cNvSpPr txBox="1"/>
            <p:nvPr/>
          </p:nvSpPr>
          <p:spPr>
            <a:xfrm>
              <a:off x="10043896" y="3770869"/>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°C</a:t>
              </a:r>
              <a:endParaRPr b="0" i="0" sz="1400" u="none" cap="none" strike="noStrike">
                <a:solidFill>
                  <a:srgbClr val="000000"/>
                </a:solidFill>
                <a:latin typeface="Arial"/>
                <a:ea typeface="Arial"/>
                <a:cs typeface="Arial"/>
                <a:sym typeface="Arial"/>
              </a:endParaRPr>
            </a:p>
          </p:txBody>
        </p:sp>
      </p:grpSp>
      <p:sp>
        <p:nvSpPr>
          <p:cNvPr id="793" name="Google Shape;793;p176"/>
          <p:cNvSpPr/>
          <p:nvPr/>
        </p:nvSpPr>
        <p:spPr>
          <a:xfrm rot="-10625578">
            <a:off x="6217697" y="2261057"/>
            <a:ext cx="697094" cy="1743346"/>
          </a:xfrm>
          <a:prstGeom prst="downArrow">
            <a:avLst>
              <a:gd fmla="val 50000" name="adj1"/>
              <a:gd fmla="val 62297"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4" name="Google Shape;794;p176"/>
          <p:cNvSpPr/>
          <p:nvPr/>
        </p:nvSpPr>
        <p:spPr>
          <a:xfrm rot="-5914997">
            <a:off x="5568750" y="3605530"/>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95" name="Google Shape;795;p176"/>
          <p:cNvPicPr preferRelativeResize="0"/>
          <p:nvPr/>
        </p:nvPicPr>
        <p:blipFill rotWithShape="1">
          <a:blip r:embed="rId10">
            <a:alphaModFix/>
          </a:blip>
          <a:srcRect b="0" l="0" r="0" t="0"/>
          <a:stretch/>
        </p:blipFill>
        <p:spPr>
          <a:xfrm rot="-492642">
            <a:off x="5101205" y="2758455"/>
            <a:ext cx="910663" cy="654760"/>
          </a:xfrm>
          <a:prstGeom prst="rect">
            <a:avLst/>
          </a:prstGeom>
          <a:noFill/>
          <a:ln>
            <a:noFill/>
          </a:ln>
        </p:spPr>
      </p:pic>
      <p:sp>
        <p:nvSpPr>
          <p:cNvPr id="796" name="Google Shape;796;p176"/>
          <p:cNvSpPr/>
          <p:nvPr/>
        </p:nvSpPr>
        <p:spPr>
          <a:xfrm rot="4769354">
            <a:off x="5257215" y="3679944"/>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7" name="Google Shape;797;p176"/>
          <p:cNvSpPr/>
          <p:nvPr/>
        </p:nvSpPr>
        <p:spPr>
          <a:xfrm rot="-5894286">
            <a:off x="5636766" y="3527211"/>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98" name="Google Shape;798;p176"/>
          <p:cNvSpPr/>
          <p:nvPr/>
        </p:nvSpPr>
        <p:spPr>
          <a:xfrm rot="4761552">
            <a:off x="5220170" y="3605444"/>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799" name="Google Shape;799;p176"/>
          <p:cNvGrpSpPr/>
          <p:nvPr/>
        </p:nvGrpSpPr>
        <p:grpSpPr>
          <a:xfrm>
            <a:off x="10278039" y="5819720"/>
            <a:ext cx="372714" cy="389128"/>
            <a:chOff x="8345282" y="2625768"/>
            <a:chExt cx="372714" cy="389128"/>
          </a:xfrm>
        </p:grpSpPr>
        <p:sp>
          <p:nvSpPr>
            <p:cNvPr id="800" name="Google Shape;800;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01" name="Google Shape;801;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grpSp>
      <p:grpSp>
        <p:nvGrpSpPr>
          <p:cNvPr id="802" name="Google Shape;802;p176"/>
          <p:cNvGrpSpPr/>
          <p:nvPr/>
        </p:nvGrpSpPr>
        <p:grpSpPr>
          <a:xfrm>
            <a:off x="10602236" y="842932"/>
            <a:ext cx="372714" cy="389128"/>
            <a:chOff x="8345282" y="2625768"/>
            <a:chExt cx="372714" cy="389128"/>
          </a:xfrm>
        </p:grpSpPr>
        <p:sp>
          <p:nvSpPr>
            <p:cNvPr id="803" name="Google Shape;803;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04" name="Google Shape;804;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0</a:t>
              </a:r>
              <a:endParaRPr b="1" i="0" sz="2000" u="none" cap="none" strike="noStrike">
                <a:solidFill>
                  <a:srgbClr val="FFFFFF"/>
                </a:solidFill>
                <a:latin typeface="Calibri"/>
                <a:ea typeface="Calibri"/>
                <a:cs typeface="Calibri"/>
                <a:sym typeface="Calibri"/>
              </a:endParaRPr>
            </a:p>
          </p:txBody>
        </p:sp>
      </p:grpSp>
      <p:grpSp>
        <p:nvGrpSpPr>
          <p:cNvPr id="805" name="Google Shape;805;p176"/>
          <p:cNvGrpSpPr/>
          <p:nvPr/>
        </p:nvGrpSpPr>
        <p:grpSpPr>
          <a:xfrm>
            <a:off x="4694362" y="3585597"/>
            <a:ext cx="372714" cy="389128"/>
            <a:chOff x="8345282" y="2625768"/>
            <a:chExt cx="372714" cy="389128"/>
          </a:xfrm>
        </p:grpSpPr>
        <p:sp>
          <p:nvSpPr>
            <p:cNvPr id="806" name="Google Shape;806;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07" name="Google Shape;807;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6</a:t>
              </a:r>
              <a:endParaRPr b="1" i="0" sz="2000" u="none" cap="none" strike="noStrike">
                <a:solidFill>
                  <a:srgbClr val="FFFFFF"/>
                </a:solidFill>
                <a:latin typeface="Calibri"/>
                <a:ea typeface="Calibri"/>
                <a:cs typeface="Calibri"/>
                <a:sym typeface="Calibri"/>
              </a:endParaRPr>
            </a:p>
          </p:txBody>
        </p:sp>
      </p:grpSp>
      <p:grpSp>
        <p:nvGrpSpPr>
          <p:cNvPr id="808" name="Google Shape;808;p176"/>
          <p:cNvGrpSpPr/>
          <p:nvPr/>
        </p:nvGrpSpPr>
        <p:grpSpPr>
          <a:xfrm>
            <a:off x="9372970" y="5508499"/>
            <a:ext cx="814312" cy="634520"/>
            <a:chOff x="9372970" y="5508499"/>
            <a:chExt cx="814312" cy="634520"/>
          </a:xfrm>
        </p:grpSpPr>
        <p:cxnSp>
          <p:nvCxnSpPr>
            <p:cNvPr id="809" name="Google Shape;809;p176"/>
            <p:cNvCxnSpPr/>
            <p:nvPr/>
          </p:nvCxnSpPr>
          <p:spPr>
            <a:xfrm flipH="1" rot="10800000">
              <a:off x="9372970" y="5508499"/>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810" name="Google Shape;810;p176"/>
            <p:cNvCxnSpPr/>
            <p:nvPr/>
          </p:nvCxnSpPr>
          <p:spPr>
            <a:xfrm flipH="1" rot="10800000">
              <a:off x="9441555" y="5672993"/>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811" name="Google Shape;811;p176"/>
            <p:cNvCxnSpPr/>
            <p:nvPr/>
          </p:nvCxnSpPr>
          <p:spPr>
            <a:xfrm flipH="1" rot="10800000">
              <a:off x="9524753" y="5814031"/>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grpSp>
      <p:sp>
        <p:nvSpPr>
          <p:cNvPr id="812" name="Google Shape;812;p176"/>
          <p:cNvSpPr/>
          <p:nvPr/>
        </p:nvSpPr>
        <p:spPr>
          <a:xfrm rot="2033536">
            <a:off x="7762717" y="3227389"/>
            <a:ext cx="558353" cy="301297"/>
          </a:xfrm>
          <a:prstGeom prst="cloud">
            <a:avLst/>
          </a:prstGeom>
          <a:solidFill>
            <a:srgbClr val="F1F7F7"/>
          </a:solidFill>
          <a:ln>
            <a:noFill/>
          </a:ln>
          <a:effectLst>
            <a:outerShdw blurRad="355248" sx="89000" rotWithShape="0" algn="ctr" sy="89000">
              <a:srgbClr val="7F7F7F">
                <a:alpha val="9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3" name="Google Shape;813;p176"/>
          <p:cNvSpPr txBox="1"/>
          <p:nvPr/>
        </p:nvSpPr>
        <p:spPr>
          <a:xfrm>
            <a:off x="9932678" y="5030683"/>
            <a:ext cx="210726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Humidité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Température</a:t>
            </a:r>
            <a:endParaRPr b="0" i="0" sz="1600" u="none" cap="none" strike="noStrike">
              <a:solidFill>
                <a:srgbClr val="00788C"/>
              </a:solidFill>
              <a:latin typeface="Arial"/>
              <a:ea typeface="Arial"/>
              <a:cs typeface="Arial"/>
              <a:sym typeface="Arial"/>
            </a:endParaRPr>
          </a:p>
        </p:txBody>
      </p:sp>
      <p:grpSp>
        <p:nvGrpSpPr>
          <p:cNvPr id="814" name="Google Shape;814;p176"/>
          <p:cNvGrpSpPr/>
          <p:nvPr/>
        </p:nvGrpSpPr>
        <p:grpSpPr>
          <a:xfrm>
            <a:off x="9669660" y="4793358"/>
            <a:ext cx="372714" cy="389128"/>
            <a:chOff x="8345282" y="2625768"/>
            <a:chExt cx="372714" cy="389128"/>
          </a:xfrm>
        </p:grpSpPr>
        <p:sp>
          <p:nvSpPr>
            <p:cNvPr id="815" name="Google Shape;815;p176"/>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16" name="Google Shape;816;p176"/>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pSp>
      <p:grpSp>
        <p:nvGrpSpPr>
          <p:cNvPr id="817" name="Google Shape;817;p176"/>
          <p:cNvGrpSpPr/>
          <p:nvPr/>
        </p:nvGrpSpPr>
        <p:grpSpPr>
          <a:xfrm>
            <a:off x="9279203" y="5350718"/>
            <a:ext cx="963304" cy="947592"/>
            <a:chOff x="9279203" y="5350718"/>
            <a:chExt cx="963304" cy="947592"/>
          </a:xfrm>
        </p:grpSpPr>
        <p:cxnSp>
          <p:nvCxnSpPr>
            <p:cNvPr id="818" name="Google Shape;818;p176"/>
            <p:cNvCxnSpPr/>
            <p:nvPr/>
          </p:nvCxnSpPr>
          <p:spPr>
            <a:xfrm flipH="1" rot="10800000">
              <a:off x="9579978" y="596932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19" name="Google Shape;819;p176"/>
            <p:cNvCxnSpPr/>
            <p:nvPr/>
          </p:nvCxnSpPr>
          <p:spPr>
            <a:xfrm flipH="1" rot="10800000">
              <a:off x="9279203" y="5350718"/>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20" name="Google Shape;820;p176"/>
            <p:cNvCxnSpPr/>
            <p:nvPr/>
          </p:nvCxnSpPr>
          <p:spPr>
            <a:xfrm flipH="1" rot="10800000">
              <a:off x="9376989" y="550581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21" name="Google Shape;821;p176"/>
            <p:cNvCxnSpPr/>
            <p:nvPr/>
          </p:nvCxnSpPr>
          <p:spPr>
            <a:xfrm flipH="1" rot="10800000">
              <a:off x="9445574" y="5670306"/>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22" name="Google Shape;822;p176"/>
            <p:cNvCxnSpPr/>
            <p:nvPr/>
          </p:nvCxnSpPr>
          <p:spPr>
            <a:xfrm flipH="1" rot="10800000">
              <a:off x="9528772" y="5811344"/>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1000"/>
                                        <p:tgtEl>
                                          <p:spTgt spid="79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par>
                                <p:cTn fill="hold" nodeType="withEffect" presetClass="exit" presetID="10" presetSubtype="0">
                                  <p:stCondLst>
                                    <p:cond delay="0"/>
                                  </p:stCondLst>
                                  <p:childTnLst>
                                    <p:animEffect filter="fade" transition="out">
                                      <p:cBhvr>
                                        <p:cTn dur="500"/>
                                        <p:tgtEl>
                                          <p:spTgt spid="796"/>
                                        </p:tgtEl>
                                      </p:cBhvr>
                                    </p:animEffect>
                                    <p:set>
                                      <p:cBhvr>
                                        <p:cTn dur="1" fill="hold">
                                          <p:stCondLst>
                                            <p:cond delay="500"/>
                                          </p:stCondLst>
                                        </p:cTn>
                                        <p:tgtEl>
                                          <p:spTgt spid="796"/>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1000"/>
                                        <p:tgtEl>
                                          <p:spTgt spid="797"/>
                                        </p:tgtEl>
                                      </p:cBhvr>
                                    </p:animEffect>
                                  </p:childTnLst>
                                </p:cTn>
                              </p:par>
                              <p:par>
                                <p:cTn fill="hold" nodeType="withEffect" presetClass="exit" presetID="10" presetSubtype="0">
                                  <p:stCondLst>
                                    <p:cond delay="0"/>
                                  </p:stCondLst>
                                  <p:childTnLst>
                                    <p:animEffect filter="fade" transition="out">
                                      <p:cBhvr>
                                        <p:cTn dur="500"/>
                                        <p:tgtEl>
                                          <p:spTgt spid="794"/>
                                        </p:tgtEl>
                                      </p:cBhvr>
                                    </p:animEffect>
                                    <p:set>
                                      <p:cBhvr>
                                        <p:cTn dur="1" fill="hold">
                                          <p:stCondLst>
                                            <p:cond delay="500"/>
                                          </p:stCondLst>
                                        </p:cTn>
                                        <p:tgtEl>
                                          <p:spTgt spid="79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1000"/>
                                        <p:tgtEl>
                                          <p:spTgt spid="817"/>
                                        </p:tgtEl>
                                      </p:cBhvr>
                                    </p:animEffect>
                                  </p:childTnLst>
                                </p:cTn>
                              </p:par>
                              <p:par>
                                <p:cTn fill="hold" nodeType="withEffect" presetClass="exit" presetID="10" presetSubtype="0">
                                  <p:stCondLst>
                                    <p:cond delay="0"/>
                                  </p:stCondLst>
                                  <p:childTnLst>
                                    <p:animEffect filter="fade" transition="out">
                                      <p:cBhvr>
                                        <p:cTn dur="500"/>
                                        <p:tgtEl>
                                          <p:spTgt spid="808"/>
                                        </p:tgtEl>
                                      </p:cBhvr>
                                    </p:animEffect>
                                    <p:set>
                                      <p:cBhvr>
                                        <p:cTn dur="1" fill="hold">
                                          <p:stCondLst>
                                            <p:cond delay="500"/>
                                          </p:stCondLst>
                                        </p:cTn>
                                        <p:tgtEl>
                                          <p:spTgt spid="808"/>
                                        </p:tgtEl>
                                        <p:attrNameLst>
                                          <p:attrName>style.visibility</p:attrName>
                                        </p:attrNameLst>
                                      </p:cBhvr>
                                      <p:to>
                                        <p:strVal val="hidden"/>
                                      </p:to>
                                    </p:se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1000"/>
                                        <p:tgtEl>
                                          <p:spTgt spid="765"/>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xit" presetID="10" presetSubtype="0">
                                  <p:stCondLst>
                                    <p:cond delay="0"/>
                                  </p:stCondLst>
                                  <p:childTnLst>
                                    <p:animEffect filter="fade" transition="out">
                                      <p:cBhvr>
                                        <p:cTn dur="500"/>
                                        <p:tgtEl>
                                          <p:spTgt spid="768"/>
                                        </p:tgtEl>
                                      </p:cBhvr>
                                    </p:animEffect>
                                    <p:set>
                                      <p:cBhvr>
                                        <p:cTn dur="1" fill="hold">
                                          <p:stCondLst>
                                            <p:cond delay="500"/>
                                          </p:stCondLst>
                                        </p:cTn>
                                        <p:tgtEl>
                                          <p:spTgt spid="76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77"/>
          <p:cNvSpPr txBox="1"/>
          <p:nvPr>
            <p:ph idx="1" type="body"/>
          </p:nvPr>
        </p:nvSpPr>
        <p:spPr>
          <a:xfrm>
            <a:off x="695325" y="406371"/>
            <a:ext cx="6862887"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solidFill>
                  <a:schemeClr val="lt2"/>
                </a:solidFill>
              </a:rPr>
              <a:t>Un soleil, une Terre et… plus d’effet de serre</a:t>
            </a:r>
            <a:endParaRPr/>
          </a:p>
        </p:txBody>
      </p:sp>
      <p:sp>
        <p:nvSpPr>
          <p:cNvPr id="829" name="Google Shape;829;p17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830" name="Google Shape;830;p17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pic>
        <p:nvPicPr>
          <p:cNvPr id="831" name="Google Shape;831;p177"/>
          <p:cNvPicPr preferRelativeResize="0"/>
          <p:nvPr/>
        </p:nvPicPr>
        <p:blipFill rotWithShape="1">
          <a:blip r:embed="rId3">
            <a:alphaModFix/>
          </a:blip>
          <a:srcRect b="0" l="0" r="0" t="41084"/>
          <a:stretch/>
        </p:blipFill>
        <p:spPr>
          <a:xfrm>
            <a:off x="1242945" y="2449281"/>
            <a:ext cx="9699501" cy="4040417"/>
          </a:xfrm>
          <a:prstGeom prst="rect">
            <a:avLst/>
          </a:prstGeom>
          <a:noFill/>
          <a:ln>
            <a:noFill/>
          </a:ln>
        </p:spPr>
      </p:pic>
      <p:pic>
        <p:nvPicPr>
          <p:cNvPr id="832" name="Google Shape;832;p177"/>
          <p:cNvPicPr preferRelativeResize="0"/>
          <p:nvPr/>
        </p:nvPicPr>
        <p:blipFill rotWithShape="1">
          <a:blip r:embed="rId4">
            <a:alphaModFix/>
          </a:blip>
          <a:srcRect b="0" l="0" r="0" t="0"/>
          <a:stretch/>
        </p:blipFill>
        <p:spPr>
          <a:xfrm>
            <a:off x="1150437" y="2055131"/>
            <a:ext cx="10274522" cy="4417820"/>
          </a:xfrm>
          <a:prstGeom prst="rect">
            <a:avLst/>
          </a:prstGeom>
          <a:noFill/>
          <a:ln>
            <a:noFill/>
          </a:ln>
        </p:spPr>
      </p:pic>
      <p:pic>
        <p:nvPicPr>
          <p:cNvPr id="833" name="Google Shape;833;p177"/>
          <p:cNvPicPr preferRelativeResize="0"/>
          <p:nvPr/>
        </p:nvPicPr>
        <p:blipFill rotWithShape="1">
          <a:blip r:embed="rId5">
            <a:alphaModFix/>
          </a:blip>
          <a:srcRect b="0" l="7076" r="7076" t="61821"/>
          <a:stretch/>
        </p:blipFill>
        <p:spPr>
          <a:xfrm>
            <a:off x="1997000" y="3872526"/>
            <a:ext cx="8340638" cy="2617175"/>
          </a:xfrm>
          <a:prstGeom prst="rect">
            <a:avLst/>
          </a:prstGeom>
          <a:noFill/>
          <a:ln>
            <a:noFill/>
          </a:ln>
        </p:spPr>
      </p:pic>
      <p:pic>
        <p:nvPicPr>
          <p:cNvPr id="834" name="Google Shape;834;p177"/>
          <p:cNvPicPr preferRelativeResize="0"/>
          <p:nvPr/>
        </p:nvPicPr>
        <p:blipFill rotWithShape="1">
          <a:blip r:embed="rId6">
            <a:alphaModFix/>
          </a:blip>
          <a:srcRect b="65128" l="71957" r="5435" t="5225"/>
          <a:stretch/>
        </p:blipFill>
        <p:spPr>
          <a:xfrm>
            <a:off x="8312267" y="0"/>
            <a:ext cx="2193089" cy="2032927"/>
          </a:xfrm>
          <a:prstGeom prst="rect">
            <a:avLst/>
          </a:prstGeom>
          <a:noFill/>
          <a:ln>
            <a:noFill/>
          </a:ln>
        </p:spPr>
      </p:pic>
      <p:grpSp>
        <p:nvGrpSpPr>
          <p:cNvPr id="835" name="Google Shape;835;p177"/>
          <p:cNvGrpSpPr/>
          <p:nvPr/>
        </p:nvGrpSpPr>
        <p:grpSpPr>
          <a:xfrm>
            <a:off x="5548411" y="5330467"/>
            <a:ext cx="1598931" cy="966688"/>
            <a:chOff x="2881411" y="5330467"/>
            <a:chExt cx="1598931" cy="966688"/>
          </a:xfrm>
        </p:grpSpPr>
        <p:sp>
          <p:nvSpPr>
            <p:cNvPr id="836" name="Google Shape;836;p177"/>
            <p:cNvSpPr/>
            <p:nvPr/>
          </p:nvSpPr>
          <p:spPr>
            <a:xfrm>
              <a:off x="288141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37" name="Google Shape;837;p177"/>
            <p:cNvPicPr preferRelativeResize="0"/>
            <p:nvPr/>
          </p:nvPicPr>
          <p:blipFill rotWithShape="1">
            <a:blip r:embed="rId7">
              <a:alphaModFix/>
            </a:blip>
            <a:srcRect b="0" l="0" r="0" t="0"/>
            <a:stretch/>
          </p:blipFill>
          <p:spPr>
            <a:xfrm>
              <a:off x="3056543" y="5486491"/>
              <a:ext cx="332821" cy="654639"/>
            </a:xfrm>
            <a:prstGeom prst="rect">
              <a:avLst/>
            </a:prstGeom>
            <a:noFill/>
            <a:ln>
              <a:noFill/>
            </a:ln>
          </p:spPr>
        </p:pic>
        <p:sp>
          <p:nvSpPr>
            <p:cNvPr id="838" name="Google Shape;838;p177"/>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15°C</a:t>
              </a:r>
              <a:endParaRPr b="0" i="0" sz="1400" u="none" cap="none" strike="noStrike">
                <a:solidFill>
                  <a:srgbClr val="000000"/>
                </a:solidFill>
                <a:latin typeface="Arial"/>
                <a:ea typeface="Arial"/>
                <a:cs typeface="Arial"/>
                <a:sym typeface="Arial"/>
              </a:endParaRPr>
            </a:p>
          </p:txBody>
        </p:sp>
      </p:grpSp>
      <p:pic>
        <p:nvPicPr>
          <p:cNvPr id="839" name="Google Shape;839;p177"/>
          <p:cNvPicPr preferRelativeResize="0"/>
          <p:nvPr/>
        </p:nvPicPr>
        <p:blipFill rotWithShape="1">
          <a:blip r:embed="rId8">
            <a:alphaModFix/>
          </a:blip>
          <a:srcRect b="26954" l="64084" r="18526" t="33998"/>
          <a:stretch/>
        </p:blipFill>
        <p:spPr>
          <a:xfrm>
            <a:off x="7602964" y="1890780"/>
            <a:ext cx="1686832" cy="2677901"/>
          </a:xfrm>
          <a:prstGeom prst="rect">
            <a:avLst/>
          </a:prstGeom>
          <a:noFill/>
          <a:ln>
            <a:noFill/>
          </a:ln>
        </p:spPr>
      </p:pic>
      <p:pic>
        <p:nvPicPr>
          <p:cNvPr id="840" name="Google Shape;840;p177"/>
          <p:cNvPicPr preferRelativeResize="0"/>
          <p:nvPr/>
        </p:nvPicPr>
        <p:blipFill rotWithShape="1">
          <a:blip r:embed="rId9">
            <a:alphaModFix/>
          </a:blip>
          <a:srcRect b="-59665" l="1405" r="12923" t="45867"/>
          <a:stretch/>
        </p:blipFill>
        <p:spPr>
          <a:xfrm>
            <a:off x="1442771" y="2787303"/>
            <a:ext cx="8310829" cy="7804497"/>
          </a:xfrm>
          <a:prstGeom prst="flowChartInputOutput">
            <a:avLst/>
          </a:prstGeom>
          <a:noFill/>
          <a:ln>
            <a:noFill/>
          </a:ln>
        </p:spPr>
      </p:pic>
      <p:grpSp>
        <p:nvGrpSpPr>
          <p:cNvPr id="841" name="Google Shape;841;p177"/>
          <p:cNvGrpSpPr/>
          <p:nvPr/>
        </p:nvGrpSpPr>
        <p:grpSpPr>
          <a:xfrm>
            <a:off x="7379973" y="2317380"/>
            <a:ext cx="372714" cy="389128"/>
            <a:chOff x="8345282" y="2625768"/>
            <a:chExt cx="372714" cy="389128"/>
          </a:xfrm>
        </p:grpSpPr>
        <p:sp>
          <p:nvSpPr>
            <p:cNvPr id="842" name="Google Shape;842;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43" name="Google Shape;843;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844" name="Google Shape;844;p177"/>
          <p:cNvGrpSpPr/>
          <p:nvPr/>
        </p:nvGrpSpPr>
        <p:grpSpPr>
          <a:xfrm>
            <a:off x="8644377" y="3983277"/>
            <a:ext cx="372714" cy="389128"/>
            <a:chOff x="8345282" y="2625768"/>
            <a:chExt cx="372714" cy="389128"/>
          </a:xfrm>
        </p:grpSpPr>
        <p:sp>
          <p:nvSpPr>
            <p:cNvPr id="845" name="Google Shape;845;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46" name="Google Shape;846;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grpSp>
      <p:grpSp>
        <p:nvGrpSpPr>
          <p:cNvPr id="847" name="Google Shape;847;p177"/>
          <p:cNvGrpSpPr/>
          <p:nvPr/>
        </p:nvGrpSpPr>
        <p:grpSpPr>
          <a:xfrm>
            <a:off x="6433730" y="1792233"/>
            <a:ext cx="372714" cy="389128"/>
            <a:chOff x="8345282" y="2625768"/>
            <a:chExt cx="372714" cy="389128"/>
          </a:xfrm>
        </p:grpSpPr>
        <p:sp>
          <p:nvSpPr>
            <p:cNvPr id="848" name="Google Shape;848;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49" name="Google Shape;849;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grpSp>
      <p:grpSp>
        <p:nvGrpSpPr>
          <p:cNvPr id="850" name="Google Shape;850;p177"/>
          <p:cNvGrpSpPr/>
          <p:nvPr/>
        </p:nvGrpSpPr>
        <p:grpSpPr>
          <a:xfrm>
            <a:off x="4958378" y="2094938"/>
            <a:ext cx="372714" cy="389128"/>
            <a:chOff x="8345282" y="2625768"/>
            <a:chExt cx="372714" cy="389128"/>
          </a:xfrm>
        </p:grpSpPr>
        <p:sp>
          <p:nvSpPr>
            <p:cNvPr id="851" name="Google Shape;851;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52" name="Google Shape;852;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grpSp>
      <p:sp>
        <p:nvSpPr>
          <p:cNvPr id="853" name="Google Shape;853;p177"/>
          <p:cNvSpPr txBox="1"/>
          <p:nvPr/>
        </p:nvSpPr>
        <p:spPr>
          <a:xfrm>
            <a:off x="8979113" y="2360296"/>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854" name="Google Shape;854;p177"/>
          <p:cNvSpPr txBox="1"/>
          <p:nvPr/>
        </p:nvSpPr>
        <p:spPr>
          <a:xfrm>
            <a:off x="7225297" y="1748295"/>
            <a:ext cx="16156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Réflexion</a:t>
            </a:r>
            <a:endParaRPr b="0" i="0" sz="1800" u="none" cap="none" strike="noStrike">
              <a:solidFill>
                <a:srgbClr val="FFC515"/>
              </a:solidFill>
              <a:latin typeface="Arial"/>
              <a:ea typeface="Arial"/>
              <a:cs typeface="Arial"/>
              <a:sym typeface="Arial"/>
            </a:endParaRPr>
          </a:p>
        </p:txBody>
      </p:sp>
      <p:sp>
        <p:nvSpPr>
          <p:cNvPr id="855" name="Google Shape;855;p177"/>
          <p:cNvSpPr txBox="1"/>
          <p:nvPr/>
        </p:nvSpPr>
        <p:spPr>
          <a:xfrm>
            <a:off x="5550813" y="987427"/>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grpSp>
        <p:nvGrpSpPr>
          <p:cNvPr id="856" name="Google Shape;856;p177"/>
          <p:cNvGrpSpPr/>
          <p:nvPr/>
        </p:nvGrpSpPr>
        <p:grpSpPr>
          <a:xfrm>
            <a:off x="5548411" y="5337760"/>
            <a:ext cx="1670647" cy="966688"/>
            <a:chOff x="9464060" y="3493241"/>
            <a:chExt cx="1670647" cy="966688"/>
          </a:xfrm>
        </p:grpSpPr>
        <p:sp>
          <p:nvSpPr>
            <p:cNvPr id="857" name="Google Shape;857;p177"/>
            <p:cNvSpPr/>
            <p:nvPr/>
          </p:nvSpPr>
          <p:spPr>
            <a:xfrm>
              <a:off x="9464060" y="3493241"/>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858" name="Google Shape;858;p177"/>
            <p:cNvPicPr preferRelativeResize="0"/>
            <p:nvPr/>
          </p:nvPicPr>
          <p:blipFill rotWithShape="1">
            <a:blip r:embed="rId7">
              <a:alphaModFix/>
            </a:blip>
            <a:srcRect b="0" l="0" r="0" t="0"/>
            <a:stretch/>
          </p:blipFill>
          <p:spPr>
            <a:xfrm>
              <a:off x="9639192" y="3649265"/>
              <a:ext cx="332821" cy="654639"/>
            </a:xfrm>
            <a:prstGeom prst="rect">
              <a:avLst/>
            </a:prstGeom>
            <a:noFill/>
            <a:ln>
              <a:noFill/>
            </a:ln>
          </p:spPr>
        </p:pic>
        <p:sp>
          <p:nvSpPr>
            <p:cNvPr id="859" name="Google Shape;859;p177"/>
            <p:cNvSpPr txBox="1"/>
            <p:nvPr/>
          </p:nvSpPr>
          <p:spPr>
            <a:xfrm>
              <a:off x="10043896" y="3770869"/>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°C</a:t>
              </a:r>
              <a:endParaRPr b="0" i="0" sz="1400" u="none" cap="none" strike="noStrike">
                <a:solidFill>
                  <a:srgbClr val="000000"/>
                </a:solidFill>
                <a:latin typeface="Arial"/>
                <a:ea typeface="Arial"/>
                <a:cs typeface="Arial"/>
                <a:sym typeface="Arial"/>
              </a:endParaRPr>
            </a:p>
          </p:txBody>
        </p:sp>
      </p:grpSp>
      <p:sp>
        <p:nvSpPr>
          <p:cNvPr id="860" name="Google Shape;860;p177"/>
          <p:cNvSpPr/>
          <p:nvPr/>
        </p:nvSpPr>
        <p:spPr>
          <a:xfrm rot="-10625578">
            <a:off x="6217697" y="2261057"/>
            <a:ext cx="697094" cy="1743346"/>
          </a:xfrm>
          <a:prstGeom prst="downArrow">
            <a:avLst>
              <a:gd fmla="val 50000" name="adj1"/>
              <a:gd fmla="val 62297"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1" name="Google Shape;861;p177"/>
          <p:cNvSpPr/>
          <p:nvPr/>
        </p:nvSpPr>
        <p:spPr>
          <a:xfrm rot="-5914997">
            <a:off x="5402747" y="3624532"/>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2" name="Google Shape;862;p177"/>
          <p:cNvSpPr/>
          <p:nvPr/>
        </p:nvSpPr>
        <p:spPr>
          <a:xfrm rot="4769354">
            <a:off x="5091212" y="3698946"/>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3" name="Google Shape;863;p177"/>
          <p:cNvSpPr/>
          <p:nvPr/>
        </p:nvSpPr>
        <p:spPr>
          <a:xfrm rot="-5894286">
            <a:off x="5466861" y="3529922"/>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64" name="Google Shape;864;p177"/>
          <p:cNvSpPr/>
          <p:nvPr/>
        </p:nvSpPr>
        <p:spPr>
          <a:xfrm rot="4761552">
            <a:off x="5043918" y="3612130"/>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865" name="Google Shape;865;p177"/>
          <p:cNvGrpSpPr/>
          <p:nvPr/>
        </p:nvGrpSpPr>
        <p:grpSpPr>
          <a:xfrm>
            <a:off x="10278039" y="5819720"/>
            <a:ext cx="372714" cy="389128"/>
            <a:chOff x="8345282" y="2625768"/>
            <a:chExt cx="372714" cy="389128"/>
          </a:xfrm>
        </p:grpSpPr>
        <p:sp>
          <p:nvSpPr>
            <p:cNvPr id="866" name="Google Shape;866;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67" name="Google Shape;867;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grpSp>
      <p:grpSp>
        <p:nvGrpSpPr>
          <p:cNvPr id="868" name="Google Shape;868;p177"/>
          <p:cNvGrpSpPr/>
          <p:nvPr/>
        </p:nvGrpSpPr>
        <p:grpSpPr>
          <a:xfrm>
            <a:off x="10602236" y="842932"/>
            <a:ext cx="372714" cy="389128"/>
            <a:chOff x="8345282" y="2625768"/>
            <a:chExt cx="372714" cy="389128"/>
          </a:xfrm>
        </p:grpSpPr>
        <p:sp>
          <p:nvSpPr>
            <p:cNvPr id="869" name="Google Shape;869;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70" name="Google Shape;870;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0</a:t>
              </a:r>
              <a:endParaRPr b="1" i="0" sz="2000" u="none" cap="none" strike="noStrike">
                <a:solidFill>
                  <a:srgbClr val="FFFFFF"/>
                </a:solidFill>
                <a:latin typeface="Calibri"/>
                <a:ea typeface="Calibri"/>
                <a:cs typeface="Calibri"/>
                <a:sym typeface="Calibri"/>
              </a:endParaRPr>
            </a:p>
          </p:txBody>
        </p:sp>
      </p:grpSp>
      <p:grpSp>
        <p:nvGrpSpPr>
          <p:cNvPr id="871" name="Google Shape;871;p177"/>
          <p:cNvGrpSpPr/>
          <p:nvPr/>
        </p:nvGrpSpPr>
        <p:grpSpPr>
          <a:xfrm>
            <a:off x="4610213" y="3571967"/>
            <a:ext cx="372714" cy="389128"/>
            <a:chOff x="8345282" y="2625768"/>
            <a:chExt cx="372714" cy="389128"/>
          </a:xfrm>
        </p:grpSpPr>
        <p:sp>
          <p:nvSpPr>
            <p:cNvPr id="872" name="Google Shape;872;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73" name="Google Shape;873;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6</a:t>
              </a:r>
              <a:endParaRPr b="1" i="0" sz="2000" u="none" cap="none" strike="noStrike">
                <a:solidFill>
                  <a:srgbClr val="FFFFFF"/>
                </a:solidFill>
                <a:latin typeface="Calibri"/>
                <a:ea typeface="Calibri"/>
                <a:cs typeface="Calibri"/>
                <a:sym typeface="Calibri"/>
              </a:endParaRPr>
            </a:p>
          </p:txBody>
        </p:sp>
      </p:grpSp>
      <p:grpSp>
        <p:nvGrpSpPr>
          <p:cNvPr id="874" name="Google Shape;874;p177"/>
          <p:cNvGrpSpPr/>
          <p:nvPr/>
        </p:nvGrpSpPr>
        <p:grpSpPr>
          <a:xfrm>
            <a:off x="9372970" y="5508499"/>
            <a:ext cx="814312" cy="634520"/>
            <a:chOff x="9372970" y="5508499"/>
            <a:chExt cx="814312" cy="634520"/>
          </a:xfrm>
        </p:grpSpPr>
        <p:cxnSp>
          <p:nvCxnSpPr>
            <p:cNvPr id="875" name="Google Shape;875;p177"/>
            <p:cNvCxnSpPr/>
            <p:nvPr/>
          </p:nvCxnSpPr>
          <p:spPr>
            <a:xfrm flipH="1" rot="10800000">
              <a:off x="9372970" y="5508499"/>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876" name="Google Shape;876;p177"/>
            <p:cNvCxnSpPr/>
            <p:nvPr/>
          </p:nvCxnSpPr>
          <p:spPr>
            <a:xfrm flipH="1" rot="10800000">
              <a:off x="9441555" y="5672993"/>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877" name="Google Shape;877;p177"/>
            <p:cNvCxnSpPr/>
            <p:nvPr/>
          </p:nvCxnSpPr>
          <p:spPr>
            <a:xfrm flipH="1" rot="10800000">
              <a:off x="9524753" y="5814031"/>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grpSp>
      <p:sp>
        <p:nvSpPr>
          <p:cNvPr id="878" name="Google Shape;878;p177"/>
          <p:cNvSpPr/>
          <p:nvPr/>
        </p:nvSpPr>
        <p:spPr>
          <a:xfrm rot="2033536">
            <a:off x="7762717" y="3227389"/>
            <a:ext cx="558353" cy="301297"/>
          </a:xfrm>
          <a:prstGeom prst="cloud">
            <a:avLst/>
          </a:prstGeom>
          <a:solidFill>
            <a:srgbClr val="F1F7F7"/>
          </a:solidFill>
          <a:ln>
            <a:noFill/>
          </a:ln>
          <a:effectLst>
            <a:outerShdw blurRad="355248" sx="89000" rotWithShape="0" algn="ctr" sy="89000">
              <a:srgbClr val="7F7F7F">
                <a:alpha val="9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79" name="Google Shape;879;p177"/>
          <p:cNvSpPr txBox="1"/>
          <p:nvPr/>
        </p:nvSpPr>
        <p:spPr>
          <a:xfrm>
            <a:off x="9932678" y="5030683"/>
            <a:ext cx="210726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Humidité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Température</a:t>
            </a:r>
            <a:endParaRPr b="0" i="0" sz="1600" u="none" cap="none" strike="noStrike">
              <a:solidFill>
                <a:srgbClr val="00788C"/>
              </a:solidFill>
              <a:latin typeface="Arial"/>
              <a:ea typeface="Arial"/>
              <a:cs typeface="Arial"/>
              <a:sym typeface="Arial"/>
            </a:endParaRPr>
          </a:p>
        </p:txBody>
      </p:sp>
      <p:grpSp>
        <p:nvGrpSpPr>
          <p:cNvPr id="880" name="Google Shape;880;p177"/>
          <p:cNvGrpSpPr/>
          <p:nvPr/>
        </p:nvGrpSpPr>
        <p:grpSpPr>
          <a:xfrm>
            <a:off x="9635828" y="4815722"/>
            <a:ext cx="372714" cy="389128"/>
            <a:chOff x="8345282" y="2625768"/>
            <a:chExt cx="372714" cy="389128"/>
          </a:xfrm>
        </p:grpSpPr>
        <p:sp>
          <p:nvSpPr>
            <p:cNvPr id="881" name="Google Shape;881;p177"/>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882" name="Google Shape;882;p177"/>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pSp>
      <p:grpSp>
        <p:nvGrpSpPr>
          <p:cNvPr id="883" name="Google Shape;883;p177"/>
          <p:cNvGrpSpPr/>
          <p:nvPr/>
        </p:nvGrpSpPr>
        <p:grpSpPr>
          <a:xfrm>
            <a:off x="9279203" y="5350718"/>
            <a:ext cx="963304" cy="947592"/>
            <a:chOff x="9279203" y="5350718"/>
            <a:chExt cx="963304" cy="947592"/>
          </a:xfrm>
        </p:grpSpPr>
        <p:cxnSp>
          <p:nvCxnSpPr>
            <p:cNvPr id="884" name="Google Shape;884;p177"/>
            <p:cNvCxnSpPr/>
            <p:nvPr/>
          </p:nvCxnSpPr>
          <p:spPr>
            <a:xfrm flipH="1" rot="10800000">
              <a:off x="9579978" y="596932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85" name="Google Shape;885;p177"/>
            <p:cNvCxnSpPr/>
            <p:nvPr/>
          </p:nvCxnSpPr>
          <p:spPr>
            <a:xfrm flipH="1" rot="10800000">
              <a:off x="9279203" y="5350718"/>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86" name="Google Shape;886;p177"/>
            <p:cNvCxnSpPr/>
            <p:nvPr/>
          </p:nvCxnSpPr>
          <p:spPr>
            <a:xfrm flipH="1" rot="10800000">
              <a:off x="9376989" y="550581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87" name="Google Shape;887;p177"/>
            <p:cNvCxnSpPr/>
            <p:nvPr/>
          </p:nvCxnSpPr>
          <p:spPr>
            <a:xfrm flipH="1" rot="10800000">
              <a:off x="9445574" y="5670306"/>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888" name="Google Shape;888;p177"/>
            <p:cNvCxnSpPr/>
            <p:nvPr/>
          </p:nvCxnSpPr>
          <p:spPr>
            <a:xfrm flipH="1" rot="10800000">
              <a:off x="9528772" y="5811344"/>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grpSp>
      <p:pic>
        <p:nvPicPr>
          <p:cNvPr id="889" name="Google Shape;889;p177"/>
          <p:cNvPicPr preferRelativeResize="0"/>
          <p:nvPr/>
        </p:nvPicPr>
        <p:blipFill rotWithShape="1">
          <a:blip r:embed="rId10">
            <a:alphaModFix/>
          </a:blip>
          <a:srcRect b="14564" l="9719" r="0" t="21087"/>
          <a:stretch/>
        </p:blipFill>
        <p:spPr>
          <a:xfrm rot="-720000">
            <a:off x="4195121" y="2647343"/>
            <a:ext cx="844741" cy="602103"/>
          </a:xfrm>
          <a:prstGeom prst="rect">
            <a:avLst/>
          </a:prstGeom>
          <a:noFill/>
          <a:ln>
            <a:noFill/>
          </a:ln>
        </p:spPr>
      </p:pic>
      <p:pic>
        <p:nvPicPr>
          <p:cNvPr id="890" name="Google Shape;890;p177"/>
          <p:cNvPicPr preferRelativeResize="0"/>
          <p:nvPr/>
        </p:nvPicPr>
        <p:blipFill rotWithShape="1">
          <a:blip r:embed="rId11">
            <a:alphaModFix/>
          </a:blip>
          <a:srcRect b="13761" l="9719" r="1448" t="19600"/>
          <a:stretch/>
        </p:blipFill>
        <p:spPr>
          <a:xfrm rot="-720000">
            <a:off x="5500226" y="2390119"/>
            <a:ext cx="656760" cy="492652"/>
          </a:xfrm>
          <a:prstGeom prst="rect">
            <a:avLst/>
          </a:prstGeom>
          <a:noFill/>
          <a:ln>
            <a:noFill/>
          </a:ln>
        </p:spPr>
      </p:pic>
      <p:pic>
        <p:nvPicPr>
          <p:cNvPr id="891" name="Google Shape;891;p177"/>
          <p:cNvPicPr preferRelativeResize="0"/>
          <p:nvPr/>
        </p:nvPicPr>
        <p:blipFill rotWithShape="1">
          <a:blip r:embed="rId12">
            <a:alphaModFix/>
          </a:blip>
          <a:srcRect b="14846" l="9719" r="0" t="18515"/>
          <a:stretch/>
        </p:blipFill>
        <p:spPr>
          <a:xfrm rot="-690822">
            <a:off x="4861077" y="2751493"/>
            <a:ext cx="1014249" cy="7486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500"/>
                                        <p:tgtEl>
                                          <p:spTgt spid="87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1000"/>
                                        <p:tgtEl>
                                          <p:spTgt spid="860"/>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par>
                                <p:cTn fill="hold" nodeType="with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1000"/>
                                        <p:tgtEl>
                                          <p:spTgt spid="864"/>
                                        </p:tgtEl>
                                      </p:cBhvr>
                                    </p:animEffect>
                                  </p:childTnLst>
                                </p:cTn>
                              </p:par>
                              <p:par>
                                <p:cTn fill="hold" nodeType="withEffect" presetClass="exit" presetID="10" presetSubtype="0">
                                  <p:stCondLst>
                                    <p:cond delay="0"/>
                                  </p:stCondLst>
                                  <p:childTnLst>
                                    <p:animEffect filter="fade" transition="out">
                                      <p:cBhvr>
                                        <p:cTn dur="500"/>
                                        <p:tgtEl>
                                          <p:spTgt spid="862"/>
                                        </p:tgtEl>
                                      </p:cBhvr>
                                    </p:animEffect>
                                    <p:set>
                                      <p:cBhvr>
                                        <p:cTn dur="1" fill="hold">
                                          <p:stCondLst>
                                            <p:cond delay="500"/>
                                          </p:stCondLst>
                                        </p:cTn>
                                        <p:tgtEl>
                                          <p:spTgt spid="862"/>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1000"/>
                                        <p:tgtEl>
                                          <p:spTgt spid="863"/>
                                        </p:tgtEl>
                                      </p:cBhvr>
                                    </p:animEffect>
                                  </p:childTnLst>
                                </p:cTn>
                              </p:par>
                              <p:par>
                                <p:cTn fill="hold" nodeType="withEffect" presetClass="exit" presetID="10" presetSubtype="0">
                                  <p:stCondLst>
                                    <p:cond delay="0"/>
                                  </p:stCondLst>
                                  <p:childTnLst>
                                    <p:animEffect filter="fade" transition="out">
                                      <p:cBhvr>
                                        <p:cTn dur="500"/>
                                        <p:tgtEl>
                                          <p:spTgt spid="861"/>
                                        </p:tgtEl>
                                      </p:cBhvr>
                                    </p:animEffect>
                                    <p:set>
                                      <p:cBhvr>
                                        <p:cTn dur="1" fill="hold">
                                          <p:stCondLst>
                                            <p:cond delay="500"/>
                                          </p:stCondLst>
                                        </p:cTn>
                                        <p:tgtEl>
                                          <p:spTgt spid="8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par>
                                <p:cTn fill="hold" nodeType="withEffect" presetClass="exit" presetID="10" presetSubtype="0">
                                  <p:stCondLst>
                                    <p:cond delay="0"/>
                                  </p:stCondLst>
                                  <p:childTnLst>
                                    <p:animEffect filter="fade" transition="out">
                                      <p:cBhvr>
                                        <p:cTn dur="500"/>
                                        <p:tgtEl>
                                          <p:spTgt spid="874"/>
                                        </p:tgtEl>
                                      </p:cBhvr>
                                    </p:animEffect>
                                    <p:set>
                                      <p:cBhvr>
                                        <p:cTn dur="1" fill="hold">
                                          <p:stCondLst>
                                            <p:cond delay="500"/>
                                          </p:stCondLst>
                                        </p:cTn>
                                        <p:tgtEl>
                                          <p:spTgt spid="874"/>
                                        </p:tgtEl>
                                        <p:attrNameLst>
                                          <p:attrName>style.visibility</p:attrName>
                                        </p:attrNameLst>
                                      </p:cBhvr>
                                      <p:to>
                                        <p:strVal val="hidden"/>
                                      </p:to>
                                    </p:se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1000"/>
                                        <p:tgtEl>
                                          <p:spTgt spid="832"/>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par>
                                <p:cTn fill="hold" nodeType="withEffect" presetClass="exit" presetID="10" presetSubtype="0">
                                  <p:stCondLst>
                                    <p:cond delay="0"/>
                                  </p:stCondLst>
                                  <p:childTnLst>
                                    <p:animEffect filter="fade" transition="out">
                                      <p:cBhvr>
                                        <p:cTn dur="500"/>
                                        <p:tgtEl>
                                          <p:spTgt spid="835"/>
                                        </p:tgtEl>
                                      </p:cBhvr>
                                    </p:animEffect>
                                    <p:set>
                                      <p:cBhvr>
                                        <p:cTn dur="1" fill="hold">
                                          <p:stCondLst>
                                            <p:cond delay="500"/>
                                          </p:stCondLst>
                                        </p:cTn>
                                        <p:tgtEl>
                                          <p:spTgt spid="8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1" name="Shape 391"/>
        <p:cNvGrpSpPr/>
        <p:nvPr/>
      </p:nvGrpSpPr>
      <p:grpSpPr>
        <a:xfrm>
          <a:off x="0" y="0"/>
          <a:ext cx="0" cy="0"/>
          <a:chOff x="0" y="0"/>
          <a:chExt cx="0" cy="0"/>
        </a:xfrm>
      </p:grpSpPr>
      <p:sp>
        <p:nvSpPr>
          <p:cNvPr id="392" name="Google Shape;392;p2"/>
          <p:cNvSpPr/>
          <p:nvPr/>
        </p:nvSpPr>
        <p:spPr>
          <a:xfrm>
            <a:off x="695326" y="851770"/>
            <a:ext cx="10903776" cy="5234993"/>
          </a:xfrm>
          <a:prstGeom prst="rect">
            <a:avLst/>
          </a:prstGeom>
          <a:solidFill>
            <a:schemeClr val="dk2"/>
          </a:solidFill>
          <a:ln>
            <a:noFill/>
          </a:ln>
          <a:effectLst>
            <a:outerShdw blurRad="241300" sx="103000" rotWithShape="0" algn="ctr" sy="10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3" name="Google Shape;393;p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aphicFrame>
        <p:nvGraphicFramePr>
          <p:cNvPr id="394" name="Google Shape;394;p2"/>
          <p:cNvGraphicFramePr/>
          <p:nvPr/>
        </p:nvGraphicFramePr>
        <p:xfrm>
          <a:off x="1203799" y="1590523"/>
          <a:ext cx="3000000" cy="3000000"/>
        </p:xfrm>
        <a:graphic>
          <a:graphicData uri="http://schemas.openxmlformats.org/drawingml/2006/table">
            <a:tbl>
              <a:tblPr>
                <a:noFill/>
                <a:tableStyleId>{7B09C1C1-B069-4482-B051-81762ADB0F29}</a:tableStyleId>
              </a:tblPr>
              <a:tblGrid>
                <a:gridCol w="754450"/>
                <a:gridCol w="9029950"/>
              </a:tblGrid>
              <a:tr h="385050">
                <a:tc>
                  <a:txBody>
                    <a:bodyPr/>
                    <a:lstStyle/>
                    <a:p>
                      <a:pPr indent="0" lvl="0" marL="0" marR="0" rtl="0" algn="l">
                        <a:lnSpc>
                          <a:spcPct val="100000"/>
                        </a:lnSpc>
                        <a:spcBef>
                          <a:spcPts val="0"/>
                        </a:spcBef>
                        <a:spcAft>
                          <a:spcPts val="0"/>
                        </a:spcAft>
                        <a:buClr>
                          <a:srgbClr val="000000"/>
                        </a:buClr>
                        <a:buSzPts val="1600"/>
                        <a:buFont typeface="Arial"/>
                        <a:buNone/>
                      </a:pPr>
                      <a:r>
                        <a:rPr lang="fr-FR" sz="1600" u="none" cap="none" strike="noStrike">
                          <a:solidFill>
                            <a:schemeClr val="dk2"/>
                          </a:solidFill>
                          <a:latin typeface="Arial"/>
                          <a:ea typeface="Arial"/>
                          <a:cs typeface="Arial"/>
                          <a:sym typeface="Arial"/>
                        </a:rPr>
                        <a:t>Slides</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fr-FR" sz="1600" u="none" cap="none" strike="noStrike">
                          <a:solidFill>
                            <a:schemeClr val="dk2"/>
                          </a:solidFill>
                          <a:latin typeface="Arial"/>
                          <a:ea typeface="Arial"/>
                          <a:cs typeface="Arial"/>
                          <a:sym typeface="Arial"/>
                        </a:rPr>
                        <a:t>Modifications par rapport à la version précédente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76125">
                <a:tc>
                  <a:txBody>
                    <a:bodyPr/>
                    <a:lstStyle/>
                    <a:p>
                      <a:pPr indent="0" lvl="0" marL="0" marR="0" rtl="0" algn="ctr">
                        <a:lnSpc>
                          <a:spcPct val="100000"/>
                        </a:lnSpc>
                        <a:spcBef>
                          <a:spcPts val="0"/>
                        </a:spcBef>
                        <a:spcAft>
                          <a:spcPts val="0"/>
                        </a:spcAft>
                        <a:buClr>
                          <a:srgbClr val="000000"/>
                        </a:buClr>
                        <a:buSzPts val="1100"/>
                        <a:buFont typeface="Arial"/>
                        <a:buNone/>
                      </a:pPr>
                      <a:r>
                        <a:rPr i="1" lang="fr-FR" sz="1100" u="none" cap="none" strike="noStrike">
                          <a:solidFill>
                            <a:schemeClr val="lt1"/>
                          </a:solidFill>
                        </a:rPr>
                        <a:t>Général</a:t>
                      </a:r>
                      <a:endParaRPr i="1"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Toutes les slides optionnelles et les slides hors conférence (sauf mentions légales, notes de version et avertissements avant conférence) ont été déplacées en fin de support, pour faciliter l’appropriation de la conférence par les nouveaux conférenciers.</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4627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17</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Slide devenue obligatoire, car le discours associé était déjà non-optionnel. Ajout d’une 5</a:t>
                      </a:r>
                      <a:r>
                        <a:rPr baseline="30000" lang="fr-FR" sz="1100" u="none" cap="none" strike="noStrike">
                          <a:solidFill>
                            <a:schemeClr val="lt1"/>
                          </a:solidFill>
                        </a:rPr>
                        <a:t>e</a:t>
                      </a:r>
                      <a:r>
                        <a:rPr lang="fr-FR" sz="1100" u="none" cap="none" strike="noStrike">
                          <a:solidFill>
                            <a:schemeClr val="lt1"/>
                          </a:solidFill>
                        </a:rPr>
                        <a:t> image pour illustrer le gel tardif.</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3937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21</a:t>
                      </a:r>
                      <a:endParaRPr sz="1400" u="none" cap="none" strike="noStrike"/>
                    </a:p>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23</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Scénarios futurs : ajout d’un scénario </a:t>
                      </a:r>
                      <a:r>
                        <a:rPr i="1" lang="fr-FR" sz="1100" u="none" cap="none" strike="noStrike">
                          <a:solidFill>
                            <a:schemeClr val="lt1"/>
                          </a:solidFill>
                          <a:latin typeface="Arial"/>
                          <a:ea typeface="Arial"/>
                          <a:cs typeface="Arial"/>
                          <a:sym typeface="Arial"/>
                        </a:rPr>
                        <a:t>business as usual</a:t>
                      </a:r>
                      <a:r>
                        <a:rPr lang="fr-FR" sz="1100" u="none" cap="none" strike="noStrike">
                          <a:solidFill>
                            <a:schemeClr val="lt1"/>
                          </a:solidFill>
                          <a:latin typeface="Arial"/>
                          <a:ea typeface="Arial"/>
                          <a:cs typeface="Arial"/>
                          <a:sym typeface="Arial"/>
                        </a:rPr>
                        <a:t> des actions déjà implémentées par les États. Le fait que le budget carbone restant corresponde à « nettement sous les 2°C » est visuellement plus explicite, et c’est un intervalle pour être plus conforme à la réalité physique.</a:t>
                      </a:r>
                      <a:endParaRPr sz="1400" u="none" cap="none" strike="noStrike"/>
                    </a:p>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Changement du titre de la section</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4632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25 à 62</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Les chiffres d’empreinte carbone du Français moyen sont ceux publiés en février 2022 par MyCO2 by Carbone4 (et le ministère de l’écologie). De ce fait, les parties « Solutions : Transports » et « Solutions : Biens de consommation » ont été interverties.</a:t>
                      </a:r>
                      <a:endParaRPr sz="11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9392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31</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latin typeface="Arial"/>
                          <a:ea typeface="Arial"/>
                          <a:cs typeface="Arial"/>
                          <a:sym typeface="Arial"/>
                        </a:rPr>
                        <a:t>On donne des valeurs planchers d’émissions pour tenir compte des éléments scientifiquement controversés de l’empreinte de l’avion.</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04800">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46</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Fusion des 2 slides « Règle des 3-R » (on n’en garde qu’une)</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9392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56</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La répartition des émissions par activité est désormais sur le périmètre France. Une slide hors conférence détaille les sources et le calcul.</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5662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63</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Nouvelle slide visuelle pour soutenir le discours sur « L’action individuelle, moteur de l’action collective ». Le discours a été simplifié.</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2657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64</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Nouvelle slide pour présenter le PTEF et détailler l’action collective politique.</a:t>
                      </a:r>
                      <a:endParaRPr i="1"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2657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69-92</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Sont regroupées ici toutes les slides optionnelles et alternatives, dans lesquelles vous pouvez piocher si besoin. Un sommaire est fourni pour s’y retrouver.</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26575">
                <a:tc>
                  <a:txBody>
                    <a:bodyPr/>
                    <a:lstStyle/>
                    <a:p>
                      <a:pPr indent="0" lvl="0" marL="0" marR="0" rtl="0" algn="ctr">
                        <a:lnSpc>
                          <a:spcPct val="100000"/>
                        </a:lnSpc>
                        <a:spcBef>
                          <a:spcPts val="0"/>
                        </a:spcBef>
                        <a:spcAft>
                          <a:spcPts val="0"/>
                        </a:spcAft>
                        <a:buClr>
                          <a:srgbClr val="000000"/>
                        </a:buClr>
                        <a:buSzPts val="1100"/>
                        <a:buFont typeface="Arial"/>
                        <a:buNone/>
                      </a:pPr>
                      <a:r>
                        <a:rPr lang="fr-FR" sz="1100" u="none" cap="none" strike="noStrike">
                          <a:solidFill>
                            <a:schemeClr val="lt1"/>
                          </a:solidFill>
                        </a:rPr>
                        <a:t>93-101</a:t>
                      </a:r>
                      <a:endParaRPr sz="11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100" u="none" cap="none" strike="noStrike">
                          <a:solidFill>
                            <a:schemeClr val="lt1"/>
                          </a:solidFill>
                        </a:rPr>
                        <a:t>Sont regroupées ici toutes les slides hors conférence à maîtriser pour les questions/réponses</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
        <p:nvSpPr>
          <p:cNvPr id="395" name="Google Shape;395;p2"/>
          <p:cNvSpPr txBox="1"/>
          <p:nvPr/>
        </p:nvSpPr>
        <p:spPr>
          <a:xfrm>
            <a:off x="440498" y="1085226"/>
            <a:ext cx="5855109"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1" lang="fr-FR" sz="1800" u="none" cap="none" strike="noStrike">
                <a:solidFill>
                  <a:srgbClr val="FFFFFF"/>
                </a:solidFill>
                <a:latin typeface="Arial"/>
                <a:ea typeface="Arial"/>
                <a:cs typeface="Arial"/>
                <a:sym typeface="Arial"/>
              </a:rPr>
              <a:t>Version Précédente: TTS_GP_FR_2022.01</a:t>
            </a:r>
            <a:endParaRPr b="0" i="0" sz="1800" u="none" cap="none" strike="noStrike">
              <a:solidFill>
                <a:schemeClr val="dk1"/>
              </a:solidFill>
              <a:latin typeface="Arial"/>
              <a:ea typeface="Arial"/>
              <a:cs typeface="Arial"/>
              <a:sym typeface="Arial"/>
            </a:endParaRPr>
          </a:p>
        </p:txBody>
      </p:sp>
      <p:sp>
        <p:nvSpPr>
          <p:cNvPr id="396" name="Google Shape;396;p2"/>
          <p:cNvSpPr txBox="1"/>
          <p:nvPr>
            <p:ph type="title"/>
          </p:nvPr>
        </p:nvSpPr>
        <p:spPr>
          <a:xfrm>
            <a:off x="695325" y="350008"/>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1800"/>
              <a:buNone/>
            </a:pPr>
            <a:r>
              <a:rPr lang="fr-FR"/>
              <a:t>Version </a:t>
            </a:r>
            <a:r>
              <a:rPr lang="fr-FR" u="sng"/>
              <a:t>Avril 2022</a:t>
            </a:r>
            <a:r>
              <a:rPr lang="fr-FR"/>
              <a:t> - TTS_GP_FR_2022.04</a:t>
            </a:r>
            <a:endParaRPr/>
          </a:p>
        </p:txBody>
      </p:sp>
      <p:sp>
        <p:nvSpPr>
          <p:cNvPr id="397" name="Google Shape;397;p2"/>
          <p:cNvSpPr txBox="1"/>
          <p:nvPr>
            <p:ph idx="11" type="ftr"/>
          </p:nvPr>
        </p:nvSpPr>
        <p:spPr>
          <a:xfrm>
            <a:off x="0" y="6489700"/>
            <a:ext cx="4803578"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sz="1000">
                <a:solidFill>
                  <a:srgbClr val="FFFFFF"/>
                </a:solidFill>
              </a:rPr>
              <a:t>The Shifters – </a:t>
            </a:r>
            <a:r>
              <a:rPr i="1" lang="fr-FR" sz="1000">
                <a:solidFill>
                  <a:srgbClr val="FFFFFF"/>
                </a:solidFill>
              </a:rPr>
              <a:t>Teach The Shift! – Conférence Grand Public</a:t>
            </a:r>
            <a:endParaRPr/>
          </a:p>
        </p:txBody>
      </p:sp>
      <p:grpSp>
        <p:nvGrpSpPr>
          <p:cNvPr id="398" name="Google Shape;398;p2"/>
          <p:cNvGrpSpPr/>
          <p:nvPr/>
        </p:nvGrpSpPr>
        <p:grpSpPr>
          <a:xfrm>
            <a:off x="9868522" y="-131777"/>
            <a:ext cx="2461590" cy="2980592"/>
            <a:chOff x="9868524" y="-131777"/>
            <a:chExt cx="2461590" cy="2980592"/>
          </a:xfrm>
        </p:grpSpPr>
        <p:sp>
          <p:nvSpPr>
            <p:cNvPr id="399" name="Google Shape;399;p2"/>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D67234"/>
                </a:solidFill>
                <a:latin typeface="Arial"/>
                <a:ea typeface="Arial"/>
                <a:cs typeface="Arial"/>
                <a:sym typeface="Arial"/>
              </a:endParaRPr>
            </a:p>
          </p:txBody>
        </p:sp>
        <p:sp>
          <p:nvSpPr>
            <p:cNvPr id="400" name="Google Shape;400;p2"/>
            <p:cNvSpPr txBox="1"/>
            <p:nvPr/>
          </p:nvSpPr>
          <p:spPr>
            <a:xfrm rot="2991046">
              <a:off x="9909295" y="862040"/>
              <a:ext cx="2772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Diapo hors conférence</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6" name="Shape 896"/>
        <p:cNvGrpSpPr/>
        <p:nvPr/>
      </p:nvGrpSpPr>
      <p:grpSpPr>
        <a:xfrm>
          <a:off x="0" y="0"/>
          <a:ext cx="0" cy="0"/>
          <a:chOff x="0" y="0"/>
          <a:chExt cx="0" cy="0"/>
        </a:xfrm>
      </p:grpSpPr>
      <p:sp>
        <p:nvSpPr>
          <p:cNvPr id="897" name="Google Shape;897;p12"/>
          <p:cNvSpPr txBox="1"/>
          <p:nvPr>
            <p:ph idx="1" type="body"/>
          </p:nvPr>
        </p:nvSpPr>
        <p:spPr>
          <a:xfrm>
            <a:off x="695325" y="406371"/>
            <a:ext cx="6862887"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fr-FR">
                <a:solidFill>
                  <a:schemeClr val="lt2"/>
                </a:solidFill>
              </a:rPr>
              <a:t>Un soleil, une Terre et… plus d’effet de serre</a:t>
            </a:r>
            <a:endParaRPr/>
          </a:p>
        </p:txBody>
      </p:sp>
      <p:sp>
        <p:nvSpPr>
          <p:cNvPr id="898" name="Google Shape;898;p1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899" name="Google Shape;899;p1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pic>
        <p:nvPicPr>
          <p:cNvPr id="900" name="Google Shape;900;p12"/>
          <p:cNvPicPr preferRelativeResize="0"/>
          <p:nvPr/>
        </p:nvPicPr>
        <p:blipFill rotWithShape="1">
          <a:blip r:embed="rId3">
            <a:alphaModFix/>
          </a:blip>
          <a:srcRect b="0" l="0" r="0" t="41084"/>
          <a:stretch/>
        </p:blipFill>
        <p:spPr>
          <a:xfrm>
            <a:off x="1242945" y="2449281"/>
            <a:ext cx="9699501" cy="4040417"/>
          </a:xfrm>
          <a:prstGeom prst="rect">
            <a:avLst/>
          </a:prstGeom>
          <a:noFill/>
          <a:ln>
            <a:noFill/>
          </a:ln>
        </p:spPr>
      </p:pic>
      <p:pic>
        <p:nvPicPr>
          <p:cNvPr id="901" name="Google Shape;901;p12"/>
          <p:cNvPicPr preferRelativeResize="0"/>
          <p:nvPr/>
        </p:nvPicPr>
        <p:blipFill rotWithShape="1">
          <a:blip r:embed="rId4">
            <a:alphaModFix/>
          </a:blip>
          <a:srcRect b="0" l="0" r="0" t="0"/>
          <a:stretch/>
        </p:blipFill>
        <p:spPr>
          <a:xfrm>
            <a:off x="1150437" y="2055131"/>
            <a:ext cx="10274522" cy="4417820"/>
          </a:xfrm>
          <a:prstGeom prst="rect">
            <a:avLst/>
          </a:prstGeom>
          <a:noFill/>
          <a:ln>
            <a:noFill/>
          </a:ln>
        </p:spPr>
      </p:pic>
      <p:pic>
        <p:nvPicPr>
          <p:cNvPr id="902" name="Google Shape;902;p12"/>
          <p:cNvPicPr preferRelativeResize="0"/>
          <p:nvPr/>
        </p:nvPicPr>
        <p:blipFill rotWithShape="1">
          <a:blip r:embed="rId5">
            <a:alphaModFix/>
          </a:blip>
          <a:srcRect b="0" l="7076" r="7076" t="61821"/>
          <a:stretch/>
        </p:blipFill>
        <p:spPr>
          <a:xfrm>
            <a:off x="1997000" y="3872526"/>
            <a:ext cx="8340638" cy="2617175"/>
          </a:xfrm>
          <a:prstGeom prst="rect">
            <a:avLst/>
          </a:prstGeom>
          <a:noFill/>
          <a:ln>
            <a:noFill/>
          </a:ln>
        </p:spPr>
      </p:pic>
      <p:pic>
        <p:nvPicPr>
          <p:cNvPr id="903" name="Google Shape;903;p12"/>
          <p:cNvPicPr preferRelativeResize="0"/>
          <p:nvPr/>
        </p:nvPicPr>
        <p:blipFill rotWithShape="1">
          <a:blip r:embed="rId6">
            <a:alphaModFix/>
          </a:blip>
          <a:srcRect b="65128" l="71957" r="5435" t="5225"/>
          <a:stretch/>
        </p:blipFill>
        <p:spPr>
          <a:xfrm>
            <a:off x="8312267" y="0"/>
            <a:ext cx="2193089" cy="2032927"/>
          </a:xfrm>
          <a:prstGeom prst="rect">
            <a:avLst/>
          </a:prstGeom>
          <a:noFill/>
          <a:ln>
            <a:noFill/>
          </a:ln>
        </p:spPr>
      </p:pic>
      <p:grpSp>
        <p:nvGrpSpPr>
          <p:cNvPr id="904" name="Google Shape;904;p12"/>
          <p:cNvGrpSpPr/>
          <p:nvPr/>
        </p:nvGrpSpPr>
        <p:grpSpPr>
          <a:xfrm>
            <a:off x="5548411" y="5330467"/>
            <a:ext cx="1598931" cy="966688"/>
            <a:chOff x="2881411" y="5330467"/>
            <a:chExt cx="1598931" cy="966688"/>
          </a:xfrm>
        </p:grpSpPr>
        <p:sp>
          <p:nvSpPr>
            <p:cNvPr id="905" name="Google Shape;905;p12"/>
            <p:cNvSpPr/>
            <p:nvPr/>
          </p:nvSpPr>
          <p:spPr>
            <a:xfrm>
              <a:off x="2881411" y="5330467"/>
              <a:ext cx="1382639" cy="966688"/>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906" name="Google Shape;906;p12"/>
            <p:cNvPicPr preferRelativeResize="0"/>
            <p:nvPr/>
          </p:nvPicPr>
          <p:blipFill rotWithShape="1">
            <a:blip r:embed="rId7">
              <a:alphaModFix/>
            </a:blip>
            <a:srcRect b="0" l="0" r="0" t="0"/>
            <a:stretch/>
          </p:blipFill>
          <p:spPr>
            <a:xfrm>
              <a:off x="3056543" y="5486491"/>
              <a:ext cx="332821" cy="654639"/>
            </a:xfrm>
            <a:prstGeom prst="rect">
              <a:avLst/>
            </a:prstGeom>
            <a:noFill/>
            <a:ln>
              <a:noFill/>
            </a:ln>
          </p:spPr>
        </p:pic>
        <p:sp>
          <p:nvSpPr>
            <p:cNvPr id="907" name="Google Shape;907;p12"/>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15°C</a:t>
              </a:r>
              <a:endParaRPr b="0" i="0" sz="1400" u="none" cap="none" strike="noStrike">
                <a:solidFill>
                  <a:srgbClr val="000000"/>
                </a:solidFill>
                <a:latin typeface="Arial"/>
                <a:ea typeface="Arial"/>
                <a:cs typeface="Arial"/>
                <a:sym typeface="Arial"/>
              </a:endParaRPr>
            </a:p>
          </p:txBody>
        </p:sp>
      </p:grpSp>
      <p:pic>
        <p:nvPicPr>
          <p:cNvPr id="908" name="Google Shape;908;p12"/>
          <p:cNvPicPr preferRelativeResize="0"/>
          <p:nvPr/>
        </p:nvPicPr>
        <p:blipFill rotWithShape="1">
          <a:blip r:embed="rId8">
            <a:alphaModFix/>
          </a:blip>
          <a:srcRect b="26954" l="64084" r="18526" t="33998"/>
          <a:stretch/>
        </p:blipFill>
        <p:spPr>
          <a:xfrm>
            <a:off x="7602964" y="1890780"/>
            <a:ext cx="1686832" cy="2677901"/>
          </a:xfrm>
          <a:prstGeom prst="rect">
            <a:avLst/>
          </a:prstGeom>
          <a:noFill/>
          <a:ln>
            <a:noFill/>
          </a:ln>
        </p:spPr>
      </p:pic>
      <p:pic>
        <p:nvPicPr>
          <p:cNvPr id="909" name="Google Shape;909;p12"/>
          <p:cNvPicPr preferRelativeResize="0"/>
          <p:nvPr/>
        </p:nvPicPr>
        <p:blipFill rotWithShape="1">
          <a:blip r:embed="rId9">
            <a:alphaModFix/>
          </a:blip>
          <a:srcRect b="-59665" l="1405" r="12923" t="45867"/>
          <a:stretch/>
        </p:blipFill>
        <p:spPr>
          <a:xfrm>
            <a:off x="1442771" y="2787303"/>
            <a:ext cx="8310829" cy="7804497"/>
          </a:xfrm>
          <a:prstGeom prst="flowChartInputOutput">
            <a:avLst/>
          </a:prstGeom>
          <a:noFill/>
          <a:ln>
            <a:noFill/>
          </a:ln>
        </p:spPr>
      </p:pic>
      <p:grpSp>
        <p:nvGrpSpPr>
          <p:cNvPr id="910" name="Google Shape;910;p12"/>
          <p:cNvGrpSpPr/>
          <p:nvPr/>
        </p:nvGrpSpPr>
        <p:grpSpPr>
          <a:xfrm>
            <a:off x="7379973" y="2317380"/>
            <a:ext cx="372714" cy="389128"/>
            <a:chOff x="8345282" y="2625768"/>
            <a:chExt cx="372714" cy="389128"/>
          </a:xfrm>
        </p:grpSpPr>
        <p:sp>
          <p:nvSpPr>
            <p:cNvPr id="911" name="Google Shape;911;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12" name="Google Shape;912;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913" name="Google Shape;913;p12"/>
          <p:cNvGrpSpPr/>
          <p:nvPr/>
        </p:nvGrpSpPr>
        <p:grpSpPr>
          <a:xfrm>
            <a:off x="8644377" y="3983277"/>
            <a:ext cx="372714" cy="389128"/>
            <a:chOff x="8345282" y="2625768"/>
            <a:chExt cx="372714" cy="389128"/>
          </a:xfrm>
        </p:grpSpPr>
        <p:sp>
          <p:nvSpPr>
            <p:cNvPr id="914" name="Google Shape;914;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15" name="Google Shape;915;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grpSp>
      <p:grpSp>
        <p:nvGrpSpPr>
          <p:cNvPr id="916" name="Google Shape;916;p12"/>
          <p:cNvGrpSpPr/>
          <p:nvPr/>
        </p:nvGrpSpPr>
        <p:grpSpPr>
          <a:xfrm>
            <a:off x="6433730" y="1792233"/>
            <a:ext cx="372714" cy="389128"/>
            <a:chOff x="8345282" y="2625768"/>
            <a:chExt cx="372714" cy="389128"/>
          </a:xfrm>
        </p:grpSpPr>
        <p:sp>
          <p:nvSpPr>
            <p:cNvPr id="917" name="Google Shape;917;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18" name="Google Shape;918;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4</a:t>
              </a:r>
              <a:endParaRPr b="1" i="0" sz="2000" u="none" cap="none" strike="noStrike">
                <a:solidFill>
                  <a:srgbClr val="FFFFFF"/>
                </a:solidFill>
                <a:latin typeface="Calibri"/>
                <a:ea typeface="Calibri"/>
                <a:cs typeface="Calibri"/>
                <a:sym typeface="Calibri"/>
              </a:endParaRPr>
            </a:p>
          </p:txBody>
        </p:sp>
      </p:grpSp>
      <p:grpSp>
        <p:nvGrpSpPr>
          <p:cNvPr id="919" name="Google Shape;919;p12"/>
          <p:cNvGrpSpPr/>
          <p:nvPr/>
        </p:nvGrpSpPr>
        <p:grpSpPr>
          <a:xfrm>
            <a:off x="5258920" y="2258835"/>
            <a:ext cx="372714" cy="389128"/>
            <a:chOff x="8345282" y="2625768"/>
            <a:chExt cx="372714" cy="389128"/>
          </a:xfrm>
        </p:grpSpPr>
        <p:sp>
          <p:nvSpPr>
            <p:cNvPr id="920" name="Google Shape;920;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21" name="Google Shape;921;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5</a:t>
              </a:r>
              <a:endParaRPr b="1" i="0" sz="2000" u="none" cap="none" strike="noStrike">
                <a:solidFill>
                  <a:srgbClr val="FFFFFF"/>
                </a:solidFill>
                <a:latin typeface="Calibri"/>
                <a:ea typeface="Calibri"/>
                <a:cs typeface="Calibri"/>
                <a:sym typeface="Calibri"/>
              </a:endParaRPr>
            </a:p>
          </p:txBody>
        </p:sp>
      </p:grpSp>
      <p:sp>
        <p:nvSpPr>
          <p:cNvPr id="922" name="Google Shape;922;p12"/>
          <p:cNvSpPr txBox="1"/>
          <p:nvPr/>
        </p:nvSpPr>
        <p:spPr>
          <a:xfrm>
            <a:off x="8979113" y="2360296"/>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Lumière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515"/>
              </a:buClr>
              <a:buSzPts val="1800"/>
              <a:buFont typeface="Arial"/>
              <a:buNone/>
            </a:pPr>
            <a:r>
              <a:rPr b="0" i="0" lang="fr-FR" sz="1800" u="none" cap="none" strike="noStrike">
                <a:solidFill>
                  <a:srgbClr val="FFC515"/>
                </a:solidFill>
                <a:latin typeface="Arial"/>
                <a:ea typeface="Arial"/>
                <a:cs typeface="Arial"/>
                <a:sym typeface="Arial"/>
              </a:rPr>
              <a:t>(insolation)</a:t>
            </a:r>
            <a:endParaRPr b="0" i="0" sz="1400" u="none" cap="none" strike="noStrike">
              <a:solidFill>
                <a:srgbClr val="000000"/>
              </a:solidFill>
              <a:latin typeface="Arial"/>
              <a:ea typeface="Arial"/>
              <a:cs typeface="Arial"/>
              <a:sym typeface="Arial"/>
            </a:endParaRPr>
          </a:p>
        </p:txBody>
      </p:sp>
      <p:sp>
        <p:nvSpPr>
          <p:cNvPr id="923" name="Google Shape;923;p12"/>
          <p:cNvSpPr txBox="1"/>
          <p:nvPr/>
        </p:nvSpPr>
        <p:spPr>
          <a:xfrm>
            <a:off x="7225297" y="1748295"/>
            <a:ext cx="161565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515"/>
              </a:buClr>
              <a:buSzPts val="2400"/>
              <a:buFont typeface="Arial"/>
              <a:buNone/>
            </a:pPr>
            <a:r>
              <a:rPr b="1" i="0" lang="fr-FR" sz="2400" u="none" cap="none" strike="noStrike">
                <a:solidFill>
                  <a:srgbClr val="FFC515"/>
                </a:solidFill>
                <a:latin typeface="Arial"/>
                <a:ea typeface="Arial"/>
                <a:cs typeface="Arial"/>
                <a:sym typeface="Arial"/>
              </a:rPr>
              <a:t>Réflexion</a:t>
            </a:r>
            <a:endParaRPr b="0" i="0" sz="1800" u="none" cap="none" strike="noStrike">
              <a:solidFill>
                <a:srgbClr val="FFC515"/>
              </a:solidFill>
              <a:latin typeface="Arial"/>
              <a:ea typeface="Arial"/>
              <a:cs typeface="Arial"/>
              <a:sym typeface="Arial"/>
            </a:endParaRPr>
          </a:p>
        </p:txBody>
      </p:sp>
      <p:sp>
        <p:nvSpPr>
          <p:cNvPr id="924" name="Google Shape;924;p12"/>
          <p:cNvSpPr txBox="1"/>
          <p:nvPr/>
        </p:nvSpPr>
        <p:spPr>
          <a:xfrm>
            <a:off x="5550813" y="987427"/>
            <a:ext cx="1899459"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C4B78"/>
              </a:buClr>
              <a:buSzPts val="2400"/>
              <a:buFont typeface="Arial"/>
              <a:buNone/>
            </a:pPr>
            <a:r>
              <a:rPr b="1" i="0" lang="fr-FR" sz="2400" u="none" cap="none" strike="noStrike">
                <a:solidFill>
                  <a:srgbClr val="DC4B78"/>
                </a:solidFill>
                <a:latin typeface="Arial"/>
                <a:ea typeface="Arial"/>
                <a:cs typeface="Arial"/>
                <a:sym typeface="Arial"/>
              </a:rPr>
              <a:t>Chaleur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DC4B78"/>
              </a:buClr>
              <a:buSzPts val="1800"/>
              <a:buFont typeface="Arial"/>
              <a:buNone/>
            </a:pPr>
            <a:r>
              <a:rPr b="0" i="0" lang="fr-FR" sz="1800" u="none" cap="none" strike="noStrike">
                <a:solidFill>
                  <a:srgbClr val="DC4B78"/>
                </a:solidFill>
                <a:latin typeface="Arial"/>
                <a:ea typeface="Arial"/>
                <a:cs typeface="Arial"/>
                <a:sym typeface="Arial"/>
              </a:rPr>
              <a:t>(infrarouge)</a:t>
            </a:r>
            <a:endParaRPr b="0" i="0" sz="1400" u="none" cap="none" strike="noStrike">
              <a:solidFill>
                <a:srgbClr val="000000"/>
              </a:solidFill>
              <a:latin typeface="Arial"/>
              <a:ea typeface="Arial"/>
              <a:cs typeface="Arial"/>
              <a:sym typeface="Arial"/>
            </a:endParaRPr>
          </a:p>
        </p:txBody>
      </p:sp>
      <p:grpSp>
        <p:nvGrpSpPr>
          <p:cNvPr id="925" name="Google Shape;925;p12"/>
          <p:cNvGrpSpPr/>
          <p:nvPr/>
        </p:nvGrpSpPr>
        <p:grpSpPr>
          <a:xfrm>
            <a:off x="5548411" y="5337760"/>
            <a:ext cx="1670647" cy="966688"/>
            <a:chOff x="9464060" y="3493241"/>
            <a:chExt cx="1670647" cy="966688"/>
          </a:xfrm>
        </p:grpSpPr>
        <p:sp>
          <p:nvSpPr>
            <p:cNvPr id="926" name="Google Shape;926;p12"/>
            <p:cNvSpPr/>
            <p:nvPr/>
          </p:nvSpPr>
          <p:spPr>
            <a:xfrm>
              <a:off x="9464060" y="3493241"/>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927" name="Google Shape;927;p12"/>
            <p:cNvPicPr preferRelativeResize="0"/>
            <p:nvPr/>
          </p:nvPicPr>
          <p:blipFill rotWithShape="1">
            <a:blip r:embed="rId7">
              <a:alphaModFix/>
            </a:blip>
            <a:srcRect b="0" l="0" r="0" t="0"/>
            <a:stretch/>
          </p:blipFill>
          <p:spPr>
            <a:xfrm>
              <a:off x="9639192" y="3649265"/>
              <a:ext cx="332821" cy="654639"/>
            </a:xfrm>
            <a:prstGeom prst="rect">
              <a:avLst/>
            </a:prstGeom>
            <a:noFill/>
            <a:ln>
              <a:noFill/>
            </a:ln>
          </p:spPr>
        </p:pic>
        <p:sp>
          <p:nvSpPr>
            <p:cNvPr id="928" name="Google Shape;928;p12"/>
            <p:cNvSpPr txBox="1"/>
            <p:nvPr/>
          </p:nvSpPr>
          <p:spPr>
            <a:xfrm>
              <a:off x="10043896" y="3770869"/>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  °C</a:t>
              </a:r>
              <a:endParaRPr b="0" i="0" sz="1400" u="none" cap="none" strike="noStrike">
                <a:solidFill>
                  <a:srgbClr val="000000"/>
                </a:solidFill>
                <a:latin typeface="Arial"/>
                <a:ea typeface="Arial"/>
                <a:cs typeface="Arial"/>
                <a:sym typeface="Arial"/>
              </a:endParaRPr>
            </a:p>
          </p:txBody>
        </p:sp>
      </p:grpSp>
      <p:sp>
        <p:nvSpPr>
          <p:cNvPr id="929" name="Google Shape;929;p12"/>
          <p:cNvSpPr/>
          <p:nvPr/>
        </p:nvSpPr>
        <p:spPr>
          <a:xfrm rot="-10625578">
            <a:off x="6217697" y="2261057"/>
            <a:ext cx="697094" cy="1743346"/>
          </a:xfrm>
          <a:prstGeom prst="downArrow">
            <a:avLst>
              <a:gd fmla="val 50000" name="adj1"/>
              <a:gd fmla="val 62297" name="adj2"/>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0" name="Google Shape;930;p12"/>
          <p:cNvSpPr/>
          <p:nvPr/>
        </p:nvSpPr>
        <p:spPr>
          <a:xfrm rot="-5914997">
            <a:off x="5568750" y="3605530"/>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931" name="Google Shape;931;p12"/>
          <p:cNvPicPr preferRelativeResize="0"/>
          <p:nvPr/>
        </p:nvPicPr>
        <p:blipFill rotWithShape="1">
          <a:blip r:embed="rId10">
            <a:alphaModFix/>
          </a:blip>
          <a:srcRect b="0" l="0" r="0" t="0"/>
          <a:stretch/>
        </p:blipFill>
        <p:spPr>
          <a:xfrm rot="-492642">
            <a:off x="5101205" y="2758455"/>
            <a:ext cx="910663" cy="654760"/>
          </a:xfrm>
          <a:prstGeom prst="rect">
            <a:avLst/>
          </a:prstGeom>
          <a:noFill/>
          <a:ln>
            <a:noFill/>
          </a:ln>
        </p:spPr>
      </p:pic>
      <p:sp>
        <p:nvSpPr>
          <p:cNvPr id="932" name="Google Shape;932;p12"/>
          <p:cNvSpPr/>
          <p:nvPr/>
        </p:nvSpPr>
        <p:spPr>
          <a:xfrm rot="4769354">
            <a:off x="5257215" y="3679944"/>
            <a:ext cx="524907" cy="26181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3" name="Google Shape;933;p12"/>
          <p:cNvSpPr/>
          <p:nvPr/>
        </p:nvSpPr>
        <p:spPr>
          <a:xfrm rot="-5894286">
            <a:off x="5632864" y="3510920"/>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34" name="Google Shape;934;p12"/>
          <p:cNvSpPr/>
          <p:nvPr/>
        </p:nvSpPr>
        <p:spPr>
          <a:xfrm rot="4761552">
            <a:off x="5209921" y="3593128"/>
            <a:ext cx="524907" cy="450607"/>
          </a:xfrm>
          <a:prstGeom prst="rightArrow">
            <a:avLst>
              <a:gd fmla="val 50000" name="adj1"/>
              <a:gd fmla="val 50000" name="adj2"/>
            </a:avLst>
          </a:prstGeom>
          <a:solidFill>
            <a:schemeClr val="accent4"/>
          </a:solidFill>
          <a:ln cap="flat" cmpd="sng" w="254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935" name="Google Shape;935;p12"/>
          <p:cNvGrpSpPr/>
          <p:nvPr/>
        </p:nvGrpSpPr>
        <p:grpSpPr>
          <a:xfrm>
            <a:off x="10278039" y="5819720"/>
            <a:ext cx="372714" cy="389128"/>
            <a:chOff x="8345282" y="2625768"/>
            <a:chExt cx="372714" cy="389128"/>
          </a:xfrm>
        </p:grpSpPr>
        <p:sp>
          <p:nvSpPr>
            <p:cNvPr id="936" name="Google Shape;936;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37" name="Google Shape;937;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3</a:t>
              </a:r>
              <a:endParaRPr b="1" i="0" sz="2000" u="none" cap="none" strike="noStrike">
                <a:solidFill>
                  <a:srgbClr val="FFFFFF"/>
                </a:solidFill>
                <a:latin typeface="Calibri"/>
                <a:ea typeface="Calibri"/>
                <a:cs typeface="Calibri"/>
                <a:sym typeface="Calibri"/>
              </a:endParaRPr>
            </a:p>
          </p:txBody>
        </p:sp>
      </p:grpSp>
      <p:grpSp>
        <p:nvGrpSpPr>
          <p:cNvPr id="938" name="Google Shape;938;p12"/>
          <p:cNvGrpSpPr/>
          <p:nvPr/>
        </p:nvGrpSpPr>
        <p:grpSpPr>
          <a:xfrm>
            <a:off x="10602236" y="842932"/>
            <a:ext cx="372714" cy="389128"/>
            <a:chOff x="8345282" y="2625768"/>
            <a:chExt cx="372714" cy="389128"/>
          </a:xfrm>
        </p:grpSpPr>
        <p:sp>
          <p:nvSpPr>
            <p:cNvPr id="939" name="Google Shape;939;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40" name="Google Shape;940;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0</a:t>
              </a:r>
              <a:endParaRPr b="1" i="0" sz="2000" u="none" cap="none" strike="noStrike">
                <a:solidFill>
                  <a:srgbClr val="FFFFFF"/>
                </a:solidFill>
                <a:latin typeface="Calibri"/>
                <a:ea typeface="Calibri"/>
                <a:cs typeface="Calibri"/>
                <a:sym typeface="Calibri"/>
              </a:endParaRPr>
            </a:p>
          </p:txBody>
        </p:sp>
      </p:grpSp>
      <p:grpSp>
        <p:nvGrpSpPr>
          <p:cNvPr id="941" name="Google Shape;941;p12"/>
          <p:cNvGrpSpPr/>
          <p:nvPr/>
        </p:nvGrpSpPr>
        <p:grpSpPr>
          <a:xfrm>
            <a:off x="4694362" y="3585597"/>
            <a:ext cx="372714" cy="389128"/>
            <a:chOff x="8345282" y="2625768"/>
            <a:chExt cx="372714" cy="389128"/>
          </a:xfrm>
        </p:grpSpPr>
        <p:sp>
          <p:nvSpPr>
            <p:cNvPr id="942" name="Google Shape;942;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43" name="Google Shape;943;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6</a:t>
              </a:r>
              <a:endParaRPr b="1" i="0" sz="2000" u="none" cap="none" strike="noStrike">
                <a:solidFill>
                  <a:srgbClr val="FFFFFF"/>
                </a:solidFill>
                <a:latin typeface="Calibri"/>
                <a:ea typeface="Calibri"/>
                <a:cs typeface="Calibri"/>
                <a:sym typeface="Calibri"/>
              </a:endParaRPr>
            </a:p>
          </p:txBody>
        </p:sp>
      </p:grpSp>
      <p:grpSp>
        <p:nvGrpSpPr>
          <p:cNvPr id="944" name="Google Shape;944;p12"/>
          <p:cNvGrpSpPr/>
          <p:nvPr/>
        </p:nvGrpSpPr>
        <p:grpSpPr>
          <a:xfrm>
            <a:off x="9372970" y="5508499"/>
            <a:ext cx="814312" cy="634520"/>
            <a:chOff x="9372970" y="5508499"/>
            <a:chExt cx="814312" cy="634520"/>
          </a:xfrm>
        </p:grpSpPr>
        <p:cxnSp>
          <p:nvCxnSpPr>
            <p:cNvPr id="945" name="Google Shape;945;p12"/>
            <p:cNvCxnSpPr/>
            <p:nvPr/>
          </p:nvCxnSpPr>
          <p:spPr>
            <a:xfrm flipH="1" rot="10800000">
              <a:off x="9372970" y="5508499"/>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946" name="Google Shape;946;p12"/>
            <p:cNvCxnSpPr/>
            <p:nvPr/>
          </p:nvCxnSpPr>
          <p:spPr>
            <a:xfrm flipH="1" rot="10800000">
              <a:off x="9441555" y="5672993"/>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cxnSp>
          <p:nvCxnSpPr>
            <p:cNvPr id="947" name="Google Shape;947;p12"/>
            <p:cNvCxnSpPr/>
            <p:nvPr/>
          </p:nvCxnSpPr>
          <p:spPr>
            <a:xfrm flipH="1" rot="10800000">
              <a:off x="9524753" y="5814031"/>
              <a:ext cx="662529" cy="328988"/>
            </a:xfrm>
            <a:prstGeom prst="curvedConnector3">
              <a:avLst>
                <a:gd fmla="val 50000" name="adj1"/>
              </a:avLst>
            </a:prstGeom>
            <a:noFill/>
            <a:ln cap="flat" cmpd="sng" w="19050">
              <a:solidFill>
                <a:schemeClr val="accent2"/>
              </a:solidFill>
              <a:prstDash val="solid"/>
              <a:round/>
              <a:headEnd len="sm" w="sm" type="none"/>
              <a:tailEnd len="med" w="med" type="triangle"/>
            </a:ln>
          </p:spPr>
        </p:cxnSp>
      </p:grpSp>
      <p:sp>
        <p:nvSpPr>
          <p:cNvPr id="948" name="Google Shape;948;p12"/>
          <p:cNvSpPr/>
          <p:nvPr/>
        </p:nvSpPr>
        <p:spPr>
          <a:xfrm rot="2033536">
            <a:off x="7762717" y="3227389"/>
            <a:ext cx="558353" cy="301297"/>
          </a:xfrm>
          <a:prstGeom prst="cloud">
            <a:avLst/>
          </a:prstGeom>
          <a:solidFill>
            <a:srgbClr val="F1F7F7"/>
          </a:solidFill>
          <a:ln>
            <a:noFill/>
          </a:ln>
          <a:effectLst>
            <a:outerShdw blurRad="355248" sx="89000" rotWithShape="0" algn="ctr" sy="89000">
              <a:srgbClr val="7F7F7F">
                <a:alpha val="9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9" name="Google Shape;949;p12"/>
          <p:cNvSpPr txBox="1"/>
          <p:nvPr/>
        </p:nvSpPr>
        <p:spPr>
          <a:xfrm>
            <a:off x="9932678" y="5030683"/>
            <a:ext cx="210726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Humidité</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788C"/>
              </a:buClr>
              <a:buSzPts val="2000"/>
              <a:buFont typeface="Arial"/>
              <a:buNone/>
            </a:pPr>
            <a:r>
              <a:rPr b="1" i="0" lang="fr-FR" sz="2000" u="none" cap="none" strike="noStrike">
                <a:solidFill>
                  <a:srgbClr val="00788C"/>
                </a:solidFill>
                <a:latin typeface="Arial"/>
                <a:ea typeface="Arial"/>
                <a:cs typeface="Arial"/>
                <a:sym typeface="Arial"/>
              </a:rPr>
              <a:t>Température</a:t>
            </a:r>
            <a:endParaRPr b="0" i="0" sz="1600" u="none" cap="none" strike="noStrike">
              <a:solidFill>
                <a:srgbClr val="00788C"/>
              </a:solidFill>
              <a:latin typeface="Arial"/>
              <a:ea typeface="Arial"/>
              <a:cs typeface="Arial"/>
              <a:sym typeface="Arial"/>
            </a:endParaRPr>
          </a:p>
        </p:txBody>
      </p:sp>
      <p:grpSp>
        <p:nvGrpSpPr>
          <p:cNvPr id="950" name="Google Shape;950;p12"/>
          <p:cNvGrpSpPr/>
          <p:nvPr/>
        </p:nvGrpSpPr>
        <p:grpSpPr>
          <a:xfrm>
            <a:off x="9635828" y="4815722"/>
            <a:ext cx="372714" cy="389128"/>
            <a:chOff x="8345282" y="2625768"/>
            <a:chExt cx="372714" cy="389128"/>
          </a:xfrm>
        </p:grpSpPr>
        <p:sp>
          <p:nvSpPr>
            <p:cNvPr id="951" name="Google Shape;951;p12"/>
            <p:cNvSpPr/>
            <p:nvPr/>
          </p:nvSpPr>
          <p:spPr>
            <a:xfrm>
              <a:off x="8345282" y="2637032"/>
              <a:ext cx="372714" cy="377864"/>
            </a:xfrm>
            <a:prstGeom prst="roundRect">
              <a:avLst>
                <a:gd fmla="val 16667" name="adj"/>
              </a:avLst>
            </a:prstGeom>
            <a:solidFill>
              <a:srgbClr val="0123A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52" name="Google Shape;952;p12"/>
            <p:cNvSpPr txBox="1"/>
            <p:nvPr/>
          </p:nvSpPr>
          <p:spPr>
            <a:xfrm>
              <a:off x="8345282" y="2625768"/>
              <a:ext cx="372712" cy="3584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000"/>
                <a:buFont typeface="Calibri"/>
                <a:buNone/>
              </a:pPr>
              <a:r>
                <a:rPr b="1" i="0" lang="fr-FR" sz="2000" u="none" cap="none" strike="noStrike">
                  <a:solidFill>
                    <a:srgbClr val="FFFFFF"/>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pSp>
      <p:grpSp>
        <p:nvGrpSpPr>
          <p:cNvPr id="953" name="Google Shape;953;p12"/>
          <p:cNvGrpSpPr/>
          <p:nvPr/>
        </p:nvGrpSpPr>
        <p:grpSpPr>
          <a:xfrm>
            <a:off x="9279203" y="5350718"/>
            <a:ext cx="963304" cy="947592"/>
            <a:chOff x="9279203" y="5350718"/>
            <a:chExt cx="963304" cy="947592"/>
          </a:xfrm>
        </p:grpSpPr>
        <p:cxnSp>
          <p:nvCxnSpPr>
            <p:cNvPr id="954" name="Google Shape;954;p12"/>
            <p:cNvCxnSpPr/>
            <p:nvPr/>
          </p:nvCxnSpPr>
          <p:spPr>
            <a:xfrm flipH="1" rot="10800000">
              <a:off x="9579978" y="596932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955" name="Google Shape;955;p12"/>
            <p:cNvCxnSpPr/>
            <p:nvPr/>
          </p:nvCxnSpPr>
          <p:spPr>
            <a:xfrm flipH="1" rot="10800000">
              <a:off x="9279203" y="5350718"/>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956" name="Google Shape;956;p12"/>
            <p:cNvCxnSpPr/>
            <p:nvPr/>
          </p:nvCxnSpPr>
          <p:spPr>
            <a:xfrm flipH="1" rot="10800000">
              <a:off x="9376989" y="5505812"/>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957" name="Google Shape;957;p12"/>
            <p:cNvCxnSpPr/>
            <p:nvPr/>
          </p:nvCxnSpPr>
          <p:spPr>
            <a:xfrm flipH="1" rot="10800000">
              <a:off x="9445574" y="5670306"/>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cxnSp>
          <p:nvCxnSpPr>
            <p:cNvPr id="958" name="Google Shape;958;p12"/>
            <p:cNvCxnSpPr/>
            <p:nvPr/>
          </p:nvCxnSpPr>
          <p:spPr>
            <a:xfrm flipH="1" rot="10800000">
              <a:off x="9528772" y="5811344"/>
              <a:ext cx="662529" cy="328988"/>
            </a:xfrm>
            <a:prstGeom prst="curvedConnector3">
              <a:avLst>
                <a:gd fmla="val 50000" name="adj1"/>
              </a:avLst>
            </a:prstGeom>
            <a:noFill/>
            <a:ln cap="flat" cmpd="sng" w="50800">
              <a:solidFill>
                <a:schemeClr val="accent2"/>
              </a:solidFill>
              <a:prstDash val="solid"/>
              <a:round/>
              <a:headEnd len="sm" w="sm" type="none"/>
              <a:tailEnd len="med" w="med" type="triangle"/>
            </a:ln>
          </p:spPr>
        </p:cxnSp>
      </p:grpSp>
      <p:sp>
        <p:nvSpPr>
          <p:cNvPr id="959" name="Google Shape;959;p12"/>
          <p:cNvSpPr txBox="1"/>
          <p:nvPr/>
        </p:nvSpPr>
        <p:spPr>
          <a:xfrm>
            <a:off x="-3172008" y="1599834"/>
            <a:ext cx="3248332"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sng" cap="none" strike="noStrike">
                <a:solidFill>
                  <a:srgbClr val="000000"/>
                </a:solidFill>
                <a:latin typeface="Arial"/>
                <a:ea typeface="Arial"/>
                <a:cs typeface="Arial"/>
                <a:sym typeface="Arial"/>
                <a:hlinkClick r:id="rId11">
                  <a:extLst>
                    <a:ext uri="{A12FA001-AC4F-418D-AE19-62706E023703}">
                      <ahyp:hlinkClr val="tx"/>
                    </a:ext>
                  </a:extLst>
                </a:hlinkClick>
              </a:rPr>
              <a:t>Evolution de la concentration de CO2 dans l’atmosphère</a:t>
            </a:r>
            <a:endParaRPr b="0" i="0" sz="2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1000"/>
                                        <p:tgtEl>
                                          <p:spTgt spid="908"/>
                                        </p:tgtEl>
                                      </p:cBhvr>
                                    </p:animEffect>
                                  </p:childTnLst>
                                </p:cTn>
                              </p:par>
                              <p:par>
                                <p:cTn fill="hold" nodeType="with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500"/>
                                        <p:tgtEl>
                                          <p:spTgt spid="935"/>
                                        </p:tgtEl>
                                      </p:cBhvr>
                                    </p:animEffect>
                                  </p:childTnLst>
                                </p:cTn>
                              </p:par>
                              <p:par>
                                <p:cTn fill="hold" nodeType="with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par>
                                <p:cTn fill="hold" nodeType="with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1000"/>
                                        <p:tgtEl>
                                          <p:spTgt spid="929"/>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5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par>
                                <p:cTn fill="hold" nodeType="with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1000"/>
                                        <p:tgtEl>
                                          <p:spTgt spid="9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1000"/>
                                        <p:tgtEl>
                                          <p:spTgt spid="934"/>
                                        </p:tgtEl>
                                      </p:cBhvr>
                                    </p:animEffect>
                                  </p:childTnLst>
                                </p:cTn>
                              </p:par>
                              <p:par>
                                <p:cTn fill="hold" nodeType="withEffect" presetClass="exit" presetID="10" presetSubtype="0">
                                  <p:stCondLst>
                                    <p:cond delay="0"/>
                                  </p:stCondLst>
                                  <p:childTnLst>
                                    <p:animEffect filter="fade" transition="out">
                                      <p:cBhvr>
                                        <p:cTn dur="500"/>
                                        <p:tgtEl>
                                          <p:spTgt spid="932"/>
                                        </p:tgtEl>
                                      </p:cBhvr>
                                    </p:animEffect>
                                    <p:set>
                                      <p:cBhvr>
                                        <p:cTn dur="1" fill="hold">
                                          <p:stCondLst>
                                            <p:cond delay="500"/>
                                          </p:stCondLst>
                                        </p:cTn>
                                        <p:tgtEl>
                                          <p:spTgt spid="932"/>
                                        </p:tgtEl>
                                        <p:attrNameLst>
                                          <p:attrName>style.visibility</p:attrName>
                                        </p:attrNameLst>
                                      </p:cBhvr>
                                      <p:to>
                                        <p:strVal val="hidden"/>
                                      </p:to>
                                    </p:se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1000"/>
                                        <p:tgtEl>
                                          <p:spTgt spid="933"/>
                                        </p:tgtEl>
                                      </p:cBhvr>
                                    </p:animEffect>
                                  </p:childTnLst>
                                </p:cTn>
                              </p:par>
                              <p:par>
                                <p:cTn fill="hold" nodeType="withEffect" presetClass="exit" presetID="10" presetSubtype="0">
                                  <p:stCondLst>
                                    <p:cond delay="0"/>
                                  </p:stCondLst>
                                  <p:childTnLst>
                                    <p:animEffect filter="fade" transition="out">
                                      <p:cBhvr>
                                        <p:cTn dur="500"/>
                                        <p:tgtEl>
                                          <p:spTgt spid="930"/>
                                        </p:tgtEl>
                                      </p:cBhvr>
                                    </p:animEffect>
                                    <p:set>
                                      <p:cBhvr>
                                        <p:cTn dur="1" fill="hold">
                                          <p:stCondLst>
                                            <p:cond delay="500"/>
                                          </p:stCondLst>
                                        </p:cTn>
                                        <p:tgtEl>
                                          <p:spTgt spid="93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par>
                                <p:cTn fill="hold" nodeType="withEffect" presetClass="exit" presetID="10" presetSubtype="0">
                                  <p:stCondLst>
                                    <p:cond delay="0"/>
                                  </p:stCondLst>
                                  <p:childTnLst>
                                    <p:animEffect filter="fade" transition="out">
                                      <p:cBhvr>
                                        <p:cTn dur="500"/>
                                        <p:tgtEl>
                                          <p:spTgt spid="944"/>
                                        </p:tgtEl>
                                      </p:cBhvr>
                                    </p:animEffect>
                                    <p:set>
                                      <p:cBhvr>
                                        <p:cTn dur="1" fill="hold">
                                          <p:stCondLst>
                                            <p:cond delay="500"/>
                                          </p:stCondLst>
                                        </p:cTn>
                                        <p:tgtEl>
                                          <p:spTgt spid="944"/>
                                        </p:tgtEl>
                                        <p:attrNameLst>
                                          <p:attrName>style.visibility</p:attrName>
                                        </p:attrNameLst>
                                      </p:cBhvr>
                                      <p:to>
                                        <p:strVal val="hidden"/>
                                      </p:to>
                                    </p:se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500"/>
                                        <p:tgtEl>
                                          <p:spTgt spid="950"/>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1000"/>
                                        <p:tgtEl>
                                          <p:spTgt spid="901"/>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par>
                                <p:cTn fill="hold" nodeType="withEffect" presetClass="exit" presetID="10" presetSubtype="0">
                                  <p:stCondLst>
                                    <p:cond delay="0"/>
                                  </p:stCondLst>
                                  <p:childTnLst>
                                    <p:animEffect filter="fade" transition="out">
                                      <p:cBhvr>
                                        <p:cTn dur="500"/>
                                        <p:tgtEl>
                                          <p:spTgt spid="904"/>
                                        </p:tgtEl>
                                      </p:cBhvr>
                                    </p:animEffect>
                                    <p:set>
                                      <p:cBhvr>
                                        <p:cTn dur="1" fill="hold">
                                          <p:stCondLst>
                                            <p:cond delay="500"/>
                                          </p:stCondLst>
                                        </p:cTn>
                                        <p:tgtEl>
                                          <p:spTgt spid="9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3"/>
          <p:cNvSpPr txBox="1"/>
          <p:nvPr>
            <p:ph idx="1" type="body"/>
          </p:nvPr>
        </p:nvSpPr>
        <p:spPr>
          <a:xfrm>
            <a:off x="6816724" y="728663"/>
            <a:ext cx="4156076"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Quelques degrés</a:t>
            </a:r>
            <a:br>
              <a:rPr lang="fr-FR"/>
            </a:br>
            <a:r>
              <a:rPr lang="fr-FR"/>
              <a:t>de plus en moyenne, ça fait quoi ?</a:t>
            </a:r>
            <a:endParaRPr/>
          </a:p>
        </p:txBody>
      </p:sp>
      <p:pic>
        <p:nvPicPr>
          <p:cNvPr id="965" name="Google Shape;965;p13"/>
          <p:cNvPicPr preferRelativeResize="0"/>
          <p:nvPr>
            <p:ph idx="2" type="pic"/>
          </p:nvPr>
        </p:nvPicPr>
        <p:blipFill rotWithShape="1">
          <a:blip r:embed="rId3">
            <a:alphaModFix/>
          </a:blip>
          <a:srcRect b="0" l="18768" r="18769" t="0"/>
          <a:stretch/>
        </p:blipFill>
        <p:spPr>
          <a:xfrm>
            <a:off x="0" y="0"/>
            <a:ext cx="6096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sp>
        <p:nvSpPr>
          <p:cNvPr id="971" name="Google Shape;971;p1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972" name="Google Shape;972;p1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pic>
        <p:nvPicPr>
          <p:cNvPr id="973" name="Google Shape;973;p14"/>
          <p:cNvPicPr preferRelativeResize="0"/>
          <p:nvPr/>
        </p:nvPicPr>
        <p:blipFill rotWithShape="1">
          <a:blip r:embed="rId3">
            <a:alphaModFix/>
          </a:blip>
          <a:srcRect b="0" l="0" r="0" t="0"/>
          <a:stretch/>
        </p:blipFill>
        <p:spPr>
          <a:xfrm>
            <a:off x="0" y="-368300"/>
            <a:ext cx="12192000" cy="6858000"/>
          </a:xfrm>
          <a:prstGeom prst="rect">
            <a:avLst/>
          </a:prstGeom>
          <a:noFill/>
          <a:ln>
            <a:noFill/>
          </a:ln>
        </p:spPr>
      </p:pic>
      <p:sp>
        <p:nvSpPr>
          <p:cNvPr id="974" name="Google Shape;974;p14"/>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fr-FR"/>
              <a:t>Imaginez, il y a 20 000 ans…</a:t>
            </a:r>
            <a:endParaRPr/>
          </a:p>
        </p:txBody>
      </p:sp>
      <p:sp>
        <p:nvSpPr>
          <p:cNvPr id="975" name="Google Shape;975;p14"/>
          <p:cNvSpPr/>
          <p:nvPr/>
        </p:nvSpPr>
        <p:spPr>
          <a:xfrm>
            <a:off x="3560618" y="1112885"/>
            <a:ext cx="5271872" cy="5288953"/>
          </a:xfrm>
          <a:custGeom>
            <a:rect b="b" l="l" r="r" t="t"/>
            <a:pathLst>
              <a:path extrusionOk="0" h="5288953" w="5271872">
                <a:moveTo>
                  <a:pt x="5" y="2642544"/>
                </a:moveTo>
                <a:cubicBezTo>
                  <a:pt x="1514" y="1787746"/>
                  <a:pt x="375801" y="1156914"/>
                  <a:pt x="816801" y="715914"/>
                </a:cubicBezTo>
                <a:cubicBezTo>
                  <a:pt x="1257801" y="274914"/>
                  <a:pt x="1998561" y="-20112"/>
                  <a:pt x="2636952" y="1071"/>
                </a:cubicBezTo>
                <a:cubicBezTo>
                  <a:pt x="3275343" y="22254"/>
                  <a:pt x="3864582" y="210890"/>
                  <a:pt x="4433659" y="757625"/>
                </a:cubicBezTo>
                <a:cubicBezTo>
                  <a:pt x="5112346" y="1406854"/>
                  <a:pt x="5255855" y="2083306"/>
                  <a:pt x="5271825" y="2645943"/>
                </a:cubicBezTo>
                <a:cubicBezTo>
                  <a:pt x="5277163" y="3535682"/>
                  <a:pt x="4832897" y="4180311"/>
                  <a:pt x="4634043" y="4390448"/>
                </a:cubicBezTo>
                <a:cubicBezTo>
                  <a:pt x="4471404" y="4577951"/>
                  <a:pt x="3781662" y="5308718"/>
                  <a:pt x="2646005" y="5288544"/>
                </a:cubicBezTo>
                <a:cubicBezTo>
                  <a:pt x="1510348" y="5268370"/>
                  <a:pt x="909242" y="4628919"/>
                  <a:pt x="617624" y="4323721"/>
                </a:cubicBezTo>
                <a:cubicBezTo>
                  <a:pt x="419249" y="4117357"/>
                  <a:pt x="-1504" y="3497342"/>
                  <a:pt x="5" y="2642544"/>
                </a:cubicBezTo>
                <a:close/>
              </a:path>
            </a:pathLst>
          </a:custGeom>
          <a:solidFill>
            <a:srgbClr val="FF0000">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73"/>
                                        </p:tgtEl>
                                        <p:attrNameLst>
                                          <p:attrName>style.visibility</p:attrName>
                                        </p:attrNameLst>
                                      </p:cBhvr>
                                      <p:to>
                                        <p:strVal val="visible"/>
                                      </p:to>
                                    </p:set>
                                    <p:anim calcmode="lin" valueType="num">
                                      <p:cBhvr additive="base">
                                        <p:cTn dur="1000"/>
                                        <p:tgtEl>
                                          <p:spTgt spid="973"/>
                                        </p:tgtEl>
                                        <p:attrNameLst>
                                          <p:attrName>ppt_w</p:attrName>
                                        </p:attrNameLst>
                                      </p:cBhvr>
                                      <p:tavLst>
                                        <p:tav fmla="" tm="0">
                                          <p:val>
                                            <p:strVal val="0"/>
                                          </p:val>
                                        </p:tav>
                                        <p:tav fmla="" tm="100000">
                                          <p:val>
                                            <p:strVal val="#ppt_w"/>
                                          </p:val>
                                        </p:tav>
                                      </p:tavLst>
                                    </p:anim>
                                    <p:anim calcmode="lin" valueType="num">
                                      <p:cBhvr additive="base">
                                        <p:cTn dur="1000"/>
                                        <p:tgtEl>
                                          <p:spTgt spid="97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2000"/>
                                        <p:tgtEl>
                                          <p:spTgt spid="9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178"/>
          <p:cNvPicPr preferRelativeResize="0"/>
          <p:nvPr/>
        </p:nvPicPr>
        <p:blipFill rotWithShape="1">
          <a:blip r:embed="rId3">
            <a:alphaModFix/>
          </a:blip>
          <a:srcRect b="0" l="0" r="0" t="0"/>
          <a:stretch/>
        </p:blipFill>
        <p:spPr>
          <a:xfrm>
            <a:off x="-8" y="-368300"/>
            <a:ext cx="12192000" cy="6858000"/>
          </a:xfrm>
          <a:prstGeom prst="rect">
            <a:avLst/>
          </a:prstGeom>
          <a:noFill/>
          <a:ln>
            <a:noFill/>
          </a:ln>
        </p:spPr>
      </p:pic>
      <p:sp>
        <p:nvSpPr>
          <p:cNvPr id="982" name="Google Shape;982;p17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983" name="Google Shape;983;p17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984" name="Google Shape;984;p178"/>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fr-FR"/>
              <a:t>Aujourd’hui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pic>
        <p:nvPicPr>
          <p:cNvPr id="990" name="Google Shape;990;p15"/>
          <p:cNvPicPr preferRelativeResize="0"/>
          <p:nvPr/>
        </p:nvPicPr>
        <p:blipFill rotWithShape="1">
          <a:blip r:embed="rId3">
            <a:alphaModFix/>
          </a:blip>
          <a:srcRect b="0" l="0" r="0" t="0"/>
          <a:stretch/>
        </p:blipFill>
        <p:spPr>
          <a:xfrm>
            <a:off x="-8" y="-368300"/>
            <a:ext cx="12192000" cy="6858000"/>
          </a:xfrm>
          <a:prstGeom prst="rect">
            <a:avLst/>
          </a:prstGeom>
          <a:noFill/>
          <a:ln>
            <a:noFill/>
          </a:ln>
        </p:spPr>
      </p:pic>
      <p:sp>
        <p:nvSpPr>
          <p:cNvPr id="991" name="Google Shape;991;p1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992" name="Google Shape;992;p1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pSp>
        <p:nvGrpSpPr>
          <p:cNvPr id="993" name="Google Shape;993;p15"/>
          <p:cNvGrpSpPr/>
          <p:nvPr/>
        </p:nvGrpSpPr>
        <p:grpSpPr>
          <a:xfrm>
            <a:off x="5590391" y="3780000"/>
            <a:ext cx="1598931" cy="966688"/>
            <a:chOff x="2881411" y="5330467"/>
            <a:chExt cx="1598931" cy="966688"/>
          </a:xfrm>
        </p:grpSpPr>
        <p:sp>
          <p:nvSpPr>
            <p:cNvPr id="994" name="Google Shape;994;p15"/>
            <p:cNvSpPr/>
            <p:nvPr/>
          </p:nvSpPr>
          <p:spPr>
            <a:xfrm>
              <a:off x="2881411" y="5330467"/>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95" name="Google Shape;995;p15"/>
            <p:cNvPicPr preferRelativeResize="0"/>
            <p:nvPr/>
          </p:nvPicPr>
          <p:blipFill rotWithShape="1">
            <a:blip r:embed="rId4">
              <a:alphaModFix/>
            </a:blip>
            <a:srcRect b="0" l="0" r="0" t="0"/>
            <a:stretch/>
          </p:blipFill>
          <p:spPr>
            <a:xfrm>
              <a:off x="3056543" y="5486491"/>
              <a:ext cx="332821" cy="654639"/>
            </a:xfrm>
            <a:prstGeom prst="rect">
              <a:avLst/>
            </a:prstGeom>
            <a:noFill/>
            <a:ln>
              <a:noFill/>
            </a:ln>
          </p:spPr>
        </p:pic>
        <p:sp>
          <p:nvSpPr>
            <p:cNvPr id="996" name="Google Shape;996;p15"/>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+ 5°C</a:t>
              </a:r>
              <a:endParaRPr b="0" i="0" sz="1400" u="none" cap="none" strike="noStrike">
                <a:solidFill>
                  <a:srgbClr val="000000"/>
                </a:solidFill>
                <a:latin typeface="Arial"/>
                <a:ea typeface="Arial"/>
                <a:cs typeface="Arial"/>
                <a:sym typeface="Arial"/>
              </a:endParaRPr>
            </a:p>
          </p:txBody>
        </p:sp>
      </p:grpSp>
      <p:sp>
        <p:nvSpPr>
          <p:cNvPr id="997" name="Google Shape;997;p15"/>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fr-FR"/>
              <a:t>D'après vous, depuis la dernière ère glaciaire, la température moyenne à la surface de la Terre a varié de :</a:t>
            </a:r>
            <a:endParaRPr/>
          </a:p>
        </p:txBody>
      </p:sp>
      <p:pic>
        <p:nvPicPr>
          <p:cNvPr descr="Point d’interrogation avec un remplissage uni" id="998" name="Google Shape;998;p15"/>
          <p:cNvPicPr preferRelativeResize="0"/>
          <p:nvPr/>
        </p:nvPicPr>
        <p:blipFill rotWithShape="1">
          <a:blip r:embed="rId5">
            <a:alphaModFix/>
          </a:blip>
          <a:srcRect b="0" l="0" r="0" t="0"/>
          <a:stretch/>
        </p:blipFill>
        <p:spPr>
          <a:xfrm>
            <a:off x="8603771" y="2231257"/>
            <a:ext cx="3074742" cy="3074742"/>
          </a:xfrm>
          <a:prstGeom prst="rect">
            <a:avLst/>
          </a:prstGeom>
          <a:noFill/>
          <a:ln>
            <a:noFill/>
          </a:ln>
        </p:spPr>
      </p:pic>
      <p:grpSp>
        <p:nvGrpSpPr>
          <p:cNvPr id="999" name="Google Shape;999;p15"/>
          <p:cNvGrpSpPr/>
          <p:nvPr/>
        </p:nvGrpSpPr>
        <p:grpSpPr>
          <a:xfrm>
            <a:off x="5590391" y="3394460"/>
            <a:ext cx="1488022" cy="1632857"/>
            <a:chOff x="2881411" y="4992979"/>
            <a:chExt cx="1488022" cy="1632857"/>
          </a:xfrm>
        </p:grpSpPr>
        <p:sp>
          <p:nvSpPr>
            <p:cNvPr id="1000" name="Google Shape;1000;p15"/>
            <p:cNvSpPr/>
            <p:nvPr/>
          </p:nvSpPr>
          <p:spPr>
            <a:xfrm>
              <a:off x="2881411" y="4992979"/>
              <a:ext cx="1382639" cy="1632857"/>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01" name="Google Shape;1001;p15"/>
            <p:cNvPicPr preferRelativeResize="0"/>
            <p:nvPr/>
          </p:nvPicPr>
          <p:blipFill rotWithShape="1">
            <a:blip r:embed="rId4">
              <a:alphaModFix/>
            </a:blip>
            <a:srcRect b="0" l="0" r="0" t="0"/>
            <a:stretch/>
          </p:blipFill>
          <p:spPr>
            <a:xfrm>
              <a:off x="2984701" y="5486491"/>
              <a:ext cx="332821" cy="654639"/>
            </a:xfrm>
            <a:prstGeom prst="rect">
              <a:avLst/>
            </a:prstGeom>
            <a:noFill/>
            <a:ln>
              <a:noFill/>
            </a:ln>
          </p:spPr>
        </p:pic>
        <p:sp>
          <p:nvSpPr>
            <p:cNvPr id="1002" name="Google Shape;1002;p15"/>
            <p:cNvSpPr txBox="1"/>
            <p:nvPr/>
          </p:nvSpPr>
          <p:spPr>
            <a:xfrm>
              <a:off x="3278622" y="517040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+ 2°C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+ 5°C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+ 10°C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+ 20°C ?</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1000"/>
                                        <p:tgtEl>
                                          <p:spTgt spid="993"/>
                                        </p:tgtEl>
                                      </p:cBhvr>
                                    </p:animEffect>
                                  </p:childTnLst>
                                </p:cTn>
                              </p:par>
                              <p:par>
                                <p:cTn fill="hold" nodeType="withEffect" presetClass="exit" presetID="1" presetSubtype="0">
                                  <p:stCondLst>
                                    <p:cond delay="0"/>
                                  </p:stCondLst>
                                  <p:childTnLst>
                                    <p:set>
                                      <p:cBhvr>
                                        <p:cTn dur="1" fill="hold">
                                          <p:stCondLst>
                                            <p:cond delay="1"/>
                                          </p:stCondLst>
                                        </p:cTn>
                                        <p:tgtEl>
                                          <p:spTgt spid="99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6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009" name="Google Shape;1009;p16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pSp>
        <p:nvGrpSpPr>
          <p:cNvPr id="1010" name="Google Shape;1010;p164"/>
          <p:cNvGrpSpPr/>
          <p:nvPr/>
        </p:nvGrpSpPr>
        <p:grpSpPr>
          <a:xfrm>
            <a:off x="5590391" y="3780000"/>
            <a:ext cx="1598931" cy="966688"/>
            <a:chOff x="2881411" y="5330467"/>
            <a:chExt cx="1598931" cy="966688"/>
          </a:xfrm>
        </p:grpSpPr>
        <p:sp>
          <p:nvSpPr>
            <p:cNvPr id="1011" name="Google Shape;1011;p164"/>
            <p:cNvSpPr/>
            <p:nvPr/>
          </p:nvSpPr>
          <p:spPr>
            <a:xfrm>
              <a:off x="2881411" y="5330467"/>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12" name="Google Shape;1012;p164"/>
            <p:cNvPicPr preferRelativeResize="0"/>
            <p:nvPr/>
          </p:nvPicPr>
          <p:blipFill rotWithShape="1">
            <a:blip r:embed="rId3">
              <a:alphaModFix/>
            </a:blip>
            <a:srcRect b="0" l="0" r="0" t="0"/>
            <a:stretch/>
          </p:blipFill>
          <p:spPr>
            <a:xfrm>
              <a:off x="3056543" y="5486491"/>
              <a:ext cx="332821" cy="654639"/>
            </a:xfrm>
            <a:prstGeom prst="rect">
              <a:avLst/>
            </a:prstGeom>
            <a:noFill/>
            <a:ln>
              <a:noFill/>
            </a:ln>
          </p:spPr>
        </p:pic>
        <p:sp>
          <p:nvSpPr>
            <p:cNvPr id="1013" name="Google Shape;1013;p164"/>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+ 5°C</a:t>
              </a:r>
              <a:endParaRPr b="0" i="0" sz="1400" u="none" cap="none" strike="noStrike">
                <a:solidFill>
                  <a:srgbClr val="000000"/>
                </a:solidFill>
                <a:latin typeface="Arial"/>
                <a:ea typeface="Arial"/>
                <a:cs typeface="Arial"/>
                <a:sym typeface="Arial"/>
              </a:endParaRPr>
            </a:p>
          </p:txBody>
        </p:sp>
      </p:grpSp>
      <p:sp>
        <p:nvSpPr>
          <p:cNvPr id="1014" name="Google Shape;1014;p164"/>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1"/>
              </a:buClr>
              <a:buSzPts val="2400"/>
              <a:buFont typeface="Arial"/>
              <a:buNone/>
            </a:pPr>
            <a:r>
              <a:rPr lang="fr-FR"/>
              <a:t>Un coup de chaud qui jette un froid</a:t>
            </a:r>
            <a:endParaRPr/>
          </a:p>
        </p:txBody>
      </p:sp>
      <p:pic>
        <p:nvPicPr>
          <p:cNvPr descr="Point d’interrogation avec un remplissage uni" id="1015" name="Google Shape;1015;p164"/>
          <p:cNvPicPr preferRelativeResize="0"/>
          <p:nvPr/>
        </p:nvPicPr>
        <p:blipFill rotWithShape="1">
          <a:blip r:embed="rId4">
            <a:alphaModFix/>
          </a:blip>
          <a:srcRect b="0" l="0" r="0" t="0"/>
          <a:stretch/>
        </p:blipFill>
        <p:spPr>
          <a:xfrm>
            <a:off x="8603771" y="2231257"/>
            <a:ext cx="3074742" cy="3074742"/>
          </a:xfrm>
          <a:prstGeom prst="rect">
            <a:avLst/>
          </a:prstGeom>
          <a:noFill/>
          <a:ln>
            <a:noFill/>
          </a:ln>
        </p:spPr>
      </p:pic>
      <p:pic>
        <p:nvPicPr>
          <p:cNvPr id="1016" name="Google Shape;1016;p164"/>
          <p:cNvPicPr preferRelativeResize="0"/>
          <p:nvPr/>
        </p:nvPicPr>
        <p:blipFill rotWithShape="1">
          <a:blip r:embed="rId5">
            <a:alphaModFix/>
          </a:blip>
          <a:srcRect b="0" l="0" r="0" t="0"/>
          <a:stretch/>
        </p:blipFill>
        <p:spPr>
          <a:xfrm>
            <a:off x="-8" y="-368300"/>
            <a:ext cx="12192000" cy="6858000"/>
          </a:xfrm>
          <a:prstGeom prst="rect">
            <a:avLst/>
          </a:prstGeom>
          <a:noFill/>
          <a:ln>
            <a:noFill/>
          </a:ln>
        </p:spPr>
      </p:pic>
      <p:pic>
        <p:nvPicPr>
          <p:cNvPr id="1017" name="Google Shape;1017;p164"/>
          <p:cNvPicPr preferRelativeResize="0"/>
          <p:nvPr/>
        </p:nvPicPr>
        <p:blipFill rotWithShape="1">
          <a:blip r:embed="rId6">
            <a:alphaModFix/>
          </a:blip>
          <a:srcRect b="0" l="0" r="0" t="0"/>
          <a:stretch/>
        </p:blipFill>
        <p:spPr>
          <a:xfrm>
            <a:off x="2511" y="-654050"/>
            <a:ext cx="12192000" cy="6858000"/>
          </a:xfrm>
          <a:prstGeom prst="rect">
            <a:avLst/>
          </a:prstGeom>
          <a:noFill/>
          <a:ln>
            <a:noFill/>
          </a:ln>
        </p:spPr>
      </p:pic>
      <p:grpSp>
        <p:nvGrpSpPr>
          <p:cNvPr id="1018" name="Google Shape;1018;p164"/>
          <p:cNvGrpSpPr/>
          <p:nvPr/>
        </p:nvGrpSpPr>
        <p:grpSpPr>
          <a:xfrm>
            <a:off x="5590391" y="3220649"/>
            <a:ext cx="1598931" cy="966688"/>
            <a:chOff x="2881411" y="5330467"/>
            <a:chExt cx="1598931" cy="966688"/>
          </a:xfrm>
        </p:grpSpPr>
        <p:sp>
          <p:nvSpPr>
            <p:cNvPr id="1019" name="Google Shape;1019;p164"/>
            <p:cNvSpPr/>
            <p:nvPr/>
          </p:nvSpPr>
          <p:spPr>
            <a:xfrm>
              <a:off x="2881411" y="5330467"/>
              <a:ext cx="1382639" cy="966688"/>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20" name="Google Shape;1020;p164"/>
            <p:cNvPicPr preferRelativeResize="0"/>
            <p:nvPr/>
          </p:nvPicPr>
          <p:blipFill rotWithShape="1">
            <a:blip r:embed="rId3">
              <a:alphaModFix/>
            </a:blip>
            <a:srcRect b="0" l="0" r="0" t="0"/>
            <a:stretch/>
          </p:blipFill>
          <p:spPr>
            <a:xfrm>
              <a:off x="3056543" y="5486491"/>
              <a:ext cx="332821" cy="654639"/>
            </a:xfrm>
            <a:prstGeom prst="rect">
              <a:avLst/>
            </a:prstGeom>
            <a:noFill/>
            <a:ln>
              <a:noFill/>
            </a:ln>
          </p:spPr>
        </p:pic>
        <p:sp>
          <p:nvSpPr>
            <p:cNvPr id="1021" name="Google Shape;1021;p164"/>
            <p:cNvSpPr txBox="1"/>
            <p:nvPr/>
          </p:nvSpPr>
          <p:spPr>
            <a:xfrm>
              <a:off x="3389531" y="5608095"/>
              <a:ext cx="1090811"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Calibri"/>
                  <a:ea typeface="Calibri"/>
                  <a:cs typeface="Calibri"/>
                  <a:sym typeface="Calibri"/>
                </a:rPr>
                <a:t>+ 5°C</a:t>
              </a:r>
              <a:endParaRPr b="0" i="0" sz="1400" u="none" cap="none" strike="noStrike">
                <a:solidFill>
                  <a:srgbClr val="000000"/>
                </a:solidFill>
                <a:latin typeface="Arial"/>
                <a:ea typeface="Arial"/>
                <a:cs typeface="Arial"/>
                <a:sym typeface="Arial"/>
              </a:endParaRPr>
            </a:p>
          </p:txBody>
        </p:sp>
      </p:grpSp>
      <p:sp>
        <p:nvSpPr>
          <p:cNvPr id="1022" name="Google Shape;1022;p164"/>
          <p:cNvSpPr/>
          <p:nvPr/>
        </p:nvSpPr>
        <p:spPr>
          <a:xfrm>
            <a:off x="3513221" y="808522"/>
            <a:ext cx="5361272" cy="5642678"/>
          </a:xfrm>
          <a:custGeom>
            <a:rect b="b" l="l" r="r" t="t"/>
            <a:pathLst>
              <a:path extrusionOk="0" h="5288953" w="5271872">
                <a:moveTo>
                  <a:pt x="5" y="2642544"/>
                </a:moveTo>
                <a:cubicBezTo>
                  <a:pt x="1514" y="1787746"/>
                  <a:pt x="375801" y="1156914"/>
                  <a:pt x="816801" y="715914"/>
                </a:cubicBezTo>
                <a:cubicBezTo>
                  <a:pt x="1257801" y="274914"/>
                  <a:pt x="1998561" y="-20112"/>
                  <a:pt x="2636952" y="1071"/>
                </a:cubicBezTo>
                <a:cubicBezTo>
                  <a:pt x="3275343" y="22254"/>
                  <a:pt x="3864582" y="210890"/>
                  <a:pt x="4433659" y="757625"/>
                </a:cubicBezTo>
                <a:cubicBezTo>
                  <a:pt x="5112346" y="1406854"/>
                  <a:pt x="5255855" y="2083306"/>
                  <a:pt x="5271825" y="2645943"/>
                </a:cubicBezTo>
                <a:cubicBezTo>
                  <a:pt x="5277163" y="3535682"/>
                  <a:pt x="4832897" y="4180311"/>
                  <a:pt x="4634043" y="4390448"/>
                </a:cubicBezTo>
                <a:cubicBezTo>
                  <a:pt x="4471404" y="4577951"/>
                  <a:pt x="3781662" y="5308718"/>
                  <a:pt x="2646005" y="5288544"/>
                </a:cubicBezTo>
                <a:cubicBezTo>
                  <a:pt x="1510348" y="5268370"/>
                  <a:pt x="909242" y="4628919"/>
                  <a:pt x="617624" y="4323721"/>
                </a:cubicBezTo>
                <a:cubicBezTo>
                  <a:pt x="419249" y="4117357"/>
                  <a:pt x="-1504" y="3497342"/>
                  <a:pt x="5" y="2642544"/>
                </a:cubicBezTo>
                <a:close/>
              </a:path>
            </a:pathLst>
          </a:custGeom>
          <a:solidFill>
            <a:srgbClr val="FF0000">
              <a:alpha val="2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1000"/>
                                        <p:tgtEl>
                                          <p:spTgt spid="1017"/>
                                        </p:tgtEl>
                                      </p:cBhvr>
                                    </p:animEffect>
                                    <p:set>
                                      <p:cBhvr>
                                        <p:cTn dur="1" fill="hold">
                                          <p:stCondLst>
                                            <p:cond delay="1000"/>
                                          </p:stCondLst>
                                        </p:cTn>
                                        <p:tgtEl>
                                          <p:spTgt spid="10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1000"/>
                                        <p:tgtEl>
                                          <p:spTgt spid="1018"/>
                                        </p:tgtEl>
                                      </p:cBhvr>
                                    </p:animEffect>
                                  </p:childTnLst>
                                </p:cTn>
                              </p:par>
                              <p:par>
                                <p:cTn fill="hold" nodeType="withEffect" presetClass="entr" presetID="10" presetSubtype="0">
                                  <p:stCondLst>
                                    <p:cond delay="0"/>
                                  </p:stCondLst>
                                  <p:childTnLst>
                                    <p:set>
                                      <p:cBhvr>
                                        <p:cTn dur="1" fill="hold">
                                          <p:stCondLst>
                                            <p:cond delay="0"/>
                                          </p:stCondLst>
                                        </p:cTn>
                                        <p:tgtEl>
                                          <p:spTgt spid="1022"/>
                                        </p:tgtEl>
                                        <p:attrNameLst>
                                          <p:attrName>style.visibility</p:attrName>
                                        </p:attrNameLst>
                                      </p:cBhvr>
                                      <p:to>
                                        <p:strVal val="visible"/>
                                      </p:to>
                                    </p:set>
                                    <p:animEffect filter="fade" transition="in">
                                      <p:cBhvr>
                                        <p:cTn dur="1000"/>
                                        <p:tgtEl>
                                          <p:spTgt spid="1022"/>
                                        </p:tgtEl>
                                      </p:cBhvr>
                                    </p:animEffect>
                                  </p:childTnLst>
                                </p:cTn>
                              </p:par>
                              <p:par>
                                <p:cTn fill="hold" nodeType="with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79"/>
          <p:cNvSpPr txBox="1"/>
          <p:nvPr/>
        </p:nvSpPr>
        <p:spPr>
          <a:xfrm>
            <a:off x="695325" y="350008"/>
            <a:ext cx="10801350" cy="332489"/>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2"/>
              </a:buClr>
              <a:buSzPts val="1800"/>
              <a:buFont typeface="Arial"/>
              <a:buNone/>
            </a:pPr>
            <a:r>
              <a:rPr b="0" i="0" lang="fr-FR" sz="2400" u="none" cap="none" strike="noStrike">
                <a:solidFill>
                  <a:schemeClr val="lt2"/>
                </a:solidFill>
                <a:latin typeface="Arial"/>
                <a:ea typeface="Arial"/>
                <a:cs typeface="Arial"/>
                <a:sym typeface="Arial"/>
              </a:rPr>
              <a:t>UN AUTRE PROBLÈME : LES ÉVÈNEMENTS </a:t>
            </a:r>
            <a:r>
              <a:rPr b="1" i="0" lang="fr-FR" sz="2400" u="none" cap="none" strike="noStrike">
                <a:solidFill>
                  <a:schemeClr val="lt2"/>
                </a:solidFill>
                <a:latin typeface="Arial"/>
                <a:ea typeface="Arial"/>
                <a:cs typeface="Arial"/>
                <a:sym typeface="Arial"/>
              </a:rPr>
              <a:t>EXTRÊMES</a:t>
            </a:r>
            <a:endParaRPr b="0" i="0" sz="1400" u="none" cap="none" strike="noStrike">
              <a:solidFill>
                <a:srgbClr val="000000"/>
              </a:solidFill>
              <a:latin typeface="Arial"/>
              <a:ea typeface="Arial"/>
              <a:cs typeface="Arial"/>
              <a:sym typeface="Arial"/>
            </a:endParaRPr>
          </a:p>
        </p:txBody>
      </p:sp>
      <p:sp>
        <p:nvSpPr>
          <p:cNvPr id="1028" name="Google Shape;1028;p17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pic>
        <p:nvPicPr>
          <p:cNvPr descr="Une image contenant signe, chemise&#10;&#10;Description générée automatiquement" id="1029" name="Google Shape;1029;p179"/>
          <p:cNvPicPr preferRelativeResize="0"/>
          <p:nvPr/>
        </p:nvPicPr>
        <p:blipFill rotWithShape="1">
          <a:blip r:embed="rId3">
            <a:alphaModFix/>
          </a:blip>
          <a:srcRect b="0" l="0" r="0" t="0"/>
          <a:stretch/>
        </p:blipFill>
        <p:spPr>
          <a:xfrm>
            <a:off x="4514120" y="2374830"/>
            <a:ext cx="1681733" cy="1614464"/>
          </a:xfrm>
          <a:prstGeom prst="rect">
            <a:avLst/>
          </a:prstGeom>
          <a:noFill/>
          <a:ln>
            <a:noFill/>
          </a:ln>
        </p:spPr>
      </p:pic>
      <p:pic>
        <p:nvPicPr>
          <p:cNvPr descr="Une image contenant ordinateur, signe, table&#10;&#10;Description générée automatiquement" id="1030" name="Google Shape;1030;p179"/>
          <p:cNvPicPr preferRelativeResize="0"/>
          <p:nvPr/>
        </p:nvPicPr>
        <p:blipFill rotWithShape="1">
          <a:blip r:embed="rId4">
            <a:alphaModFix/>
          </a:blip>
          <a:srcRect b="0" l="0" r="0" t="0"/>
          <a:stretch/>
        </p:blipFill>
        <p:spPr>
          <a:xfrm>
            <a:off x="2579325" y="2374834"/>
            <a:ext cx="1681732" cy="1614463"/>
          </a:xfrm>
          <a:prstGeom prst="rect">
            <a:avLst/>
          </a:prstGeom>
          <a:noFill/>
          <a:ln>
            <a:noFill/>
          </a:ln>
        </p:spPr>
      </p:pic>
      <p:pic>
        <p:nvPicPr>
          <p:cNvPr descr="Une image contenant horloge, signe&#10;&#10;Description générée automatiquement" id="1031" name="Google Shape;1031;p179"/>
          <p:cNvPicPr preferRelativeResize="0"/>
          <p:nvPr/>
        </p:nvPicPr>
        <p:blipFill rotWithShape="1">
          <a:blip r:embed="rId5">
            <a:alphaModFix/>
          </a:blip>
          <a:srcRect b="0" l="0" r="0" t="0"/>
          <a:stretch/>
        </p:blipFill>
        <p:spPr>
          <a:xfrm>
            <a:off x="10333104" y="2365603"/>
            <a:ext cx="1691345" cy="1614466"/>
          </a:xfrm>
          <a:prstGeom prst="rect">
            <a:avLst/>
          </a:prstGeom>
          <a:noFill/>
          <a:ln>
            <a:noFill/>
          </a:ln>
        </p:spPr>
      </p:pic>
      <p:sp>
        <p:nvSpPr>
          <p:cNvPr id="1032" name="Google Shape;1032;p179"/>
          <p:cNvSpPr/>
          <p:nvPr/>
        </p:nvSpPr>
        <p:spPr>
          <a:xfrm>
            <a:off x="2527853" y="4276322"/>
            <a:ext cx="1548000" cy="792000"/>
          </a:xfrm>
          <a:prstGeom prst="roundRect">
            <a:avLst>
              <a:gd fmla="val 16667" name="adj"/>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Canicules et sécheresses</a:t>
            </a:r>
            <a:endParaRPr b="0" i="0" sz="1800" u="none" cap="none" strike="noStrike">
              <a:solidFill>
                <a:srgbClr val="FFFFFF"/>
              </a:solidFill>
              <a:latin typeface="Arial"/>
              <a:ea typeface="Arial"/>
              <a:cs typeface="Arial"/>
              <a:sym typeface="Arial"/>
            </a:endParaRPr>
          </a:p>
        </p:txBody>
      </p:sp>
      <p:sp>
        <p:nvSpPr>
          <p:cNvPr id="1033" name="Google Shape;1033;p179"/>
          <p:cNvSpPr/>
          <p:nvPr/>
        </p:nvSpPr>
        <p:spPr>
          <a:xfrm>
            <a:off x="4517074" y="4276322"/>
            <a:ext cx="1548000" cy="792000"/>
          </a:xfrm>
          <a:prstGeom prst="roundRect">
            <a:avLst>
              <a:gd fmla="val 16667" name="adj"/>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Fonte des glaces</a:t>
            </a:r>
            <a:endParaRPr b="0" i="0" sz="1800" u="none" cap="none" strike="noStrike">
              <a:solidFill>
                <a:srgbClr val="FFFFFF"/>
              </a:solidFill>
              <a:latin typeface="Arial"/>
              <a:ea typeface="Arial"/>
              <a:cs typeface="Arial"/>
              <a:sym typeface="Arial"/>
            </a:endParaRPr>
          </a:p>
        </p:txBody>
      </p:sp>
      <p:sp>
        <p:nvSpPr>
          <p:cNvPr id="1034" name="Google Shape;1034;p179"/>
          <p:cNvSpPr/>
          <p:nvPr/>
        </p:nvSpPr>
        <p:spPr>
          <a:xfrm>
            <a:off x="6506295" y="4276322"/>
            <a:ext cx="1548000" cy="792000"/>
          </a:xfrm>
          <a:prstGeom prst="roundRect">
            <a:avLst>
              <a:gd fmla="val 16667" name="adj"/>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Tempêtes</a:t>
            </a:r>
            <a:endParaRPr b="0" i="0" sz="1800" u="none" cap="none" strike="noStrike">
              <a:solidFill>
                <a:srgbClr val="FFFFFF"/>
              </a:solidFill>
              <a:latin typeface="Arial"/>
              <a:ea typeface="Arial"/>
              <a:cs typeface="Arial"/>
              <a:sym typeface="Arial"/>
            </a:endParaRPr>
          </a:p>
        </p:txBody>
      </p:sp>
      <p:sp>
        <p:nvSpPr>
          <p:cNvPr id="1035" name="Google Shape;1035;p179"/>
          <p:cNvSpPr/>
          <p:nvPr/>
        </p:nvSpPr>
        <p:spPr>
          <a:xfrm>
            <a:off x="8495516" y="4276322"/>
            <a:ext cx="1548000" cy="792000"/>
          </a:xfrm>
          <a:prstGeom prst="roundRect">
            <a:avLst>
              <a:gd fmla="val 16667" name="adj"/>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Montée des eaux</a:t>
            </a:r>
            <a:endParaRPr b="0" i="0" sz="1800" u="none" cap="none" strike="noStrike">
              <a:solidFill>
                <a:srgbClr val="FFFFFF"/>
              </a:solidFill>
              <a:latin typeface="Arial"/>
              <a:ea typeface="Arial"/>
              <a:cs typeface="Arial"/>
              <a:sym typeface="Arial"/>
            </a:endParaRPr>
          </a:p>
        </p:txBody>
      </p:sp>
      <p:sp>
        <p:nvSpPr>
          <p:cNvPr id="1036" name="Google Shape;1036;p179"/>
          <p:cNvSpPr/>
          <p:nvPr/>
        </p:nvSpPr>
        <p:spPr>
          <a:xfrm>
            <a:off x="10484739" y="4276322"/>
            <a:ext cx="1548000" cy="792000"/>
          </a:xfrm>
          <a:prstGeom prst="roundRect">
            <a:avLst>
              <a:gd fmla="val 16667" name="adj"/>
            </a:avLst>
          </a:prstGeom>
          <a:solidFill>
            <a:schemeClr val="accent3"/>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fr-FR" sz="1800" u="none" cap="none" strike="noStrike">
                <a:solidFill>
                  <a:srgbClr val="FFFFFF"/>
                </a:solidFill>
                <a:latin typeface="Arial"/>
                <a:ea typeface="Arial"/>
                <a:cs typeface="Arial"/>
                <a:sym typeface="Arial"/>
              </a:rPr>
              <a:t>Maladies</a:t>
            </a:r>
            <a:endParaRPr b="0" i="0" sz="1400" u="none" cap="none" strike="noStrike">
              <a:solidFill>
                <a:srgbClr val="000000"/>
              </a:solidFill>
              <a:latin typeface="Arial"/>
              <a:ea typeface="Arial"/>
              <a:cs typeface="Arial"/>
              <a:sym typeface="Arial"/>
            </a:endParaRPr>
          </a:p>
        </p:txBody>
      </p:sp>
      <p:pic>
        <p:nvPicPr>
          <p:cNvPr descr="Une image contenant ordinateur&#10;&#10;Description générée automatiquement" id="1037" name="Google Shape;1037;p179"/>
          <p:cNvPicPr preferRelativeResize="0"/>
          <p:nvPr/>
        </p:nvPicPr>
        <p:blipFill rotWithShape="1">
          <a:blip r:embed="rId6">
            <a:alphaModFix/>
          </a:blip>
          <a:srcRect b="0" l="0" r="0" t="0"/>
          <a:stretch/>
        </p:blipFill>
        <p:spPr>
          <a:xfrm>
            <a:off x="6442841" y="2374831"/>
            <a:ext cx="1681734" cy="1614465"/>
          </a:xfrm>
          <a:prstGeom prst="rect">
            <a:avLst/>
          </a:prstGeom>
          <a:noFill/>
          <a:ln>
            <a:noFill/>
          </a:ln>
        </p:spPr>
      </p:pic>
      <p:pic>
        <p:nvPicPr>
          <p:cNvPr descr="Une image contenant signe, horloge&#10;&#10;Description générée automatiquement" id="1038" name="Google Shape;1038;p179"/>
          <p:cNvPicPr preferRelativeResize="0"/>
          <p:nvPr/>
        </p:nvPicPr>
        <p:blipFill rotWithShape="1">
          <a:blip r:embed="rId7">
            <a:alphaModFix/>
          </a:blip>
          <a:srcRect b="0" l="0" r="0" t="0"/>
          <a:stretch/>
        </p:blipFill>
        <p:spPr>
          <a:xfrm>
            <a:off x="8371565" y="2370217"/>
            <a:ext cx="1691345" cy="1623691"/>
          </a:xfrm>
          <a:prstGeom prst="rect">
            <a:avLst/>
          </a:prstGeom>
          <a:noFill/>
          <a:ln>
            <a:noFill/>
          </a:ln>
        </p:spPr>
      </p:pic>
      <p:sp>
        <p:nvSpPr>
          <p:cNvPr id="1039" name="Google Shape;1039;p179"/>
          <p:cNvSpPr txBox="1"/>
          <p:nvPr/>
        </p:nvSpPr>
        <p:spPr>
          <a:xfrm>
            <a:off x="0" y="5132303"/>
            <a:ext cx="242125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3"/>
              </a:buClr>
              <a:buSzPts val="2000"/>
              <a:buFont typeface="Arial"/>
              <a:buNone/>
            </a:pPr>
            <a:r>
              <a:rPr b="0" i="0" lang="fr-FR" sz="2000" u="none" cap="none" strike="noStrike">
                <a:solidFill>
                  <a:schemeClr val="accent3"/>
                </a:solidFill>
                <a:latin typeface="Arial"/>
                <a:ea typeface="Arial"/>
                <a:cs typeface="Arial"/>
                <a:sym typeface="Arial"/>
              </a:rPr>
              <a:t>Différence de température par rapport à 1850</a:t>
            </a:r>
            <a:endParaRPr b="0" i="0" sz="1400" u="none" cap="none" strike="noStrike">
              <a:solidFill>
                <a:srgbClr val="000000"/>
              </a:solidFill>
              <a:latin typeface="Arial"/>
              <a:ea typeface="Arial"/>
              <a:cs typeface="Arial"/>
              <a:sym typeface="Arial"/>
            </a:endParaRPr>
          </a:p>
        </p:txBody>
      </p:sp>
      <p:pic>
        <p:nvPicPr>
          <p:cNvPr id="1040" name="Google Shape;1040;p179"/>
          <p:cNvPicPr preferRelativeResize="0"/>
          <p:nvPr/>
        </p:nvPicPr>
        <p:blipFill rotWithShape="1">
          <a:blip r:embed="rId8">
            <a:alphaModFix/>
          </a:blip>
          <a:srcRect b="0" l="0" r="0" t="0"/>
          <a:stretch/>
        </p:blipFill>
        <p:spPr>
          <a:xfrm>
            <a:off x="324891" y="1238242"/>
            <a:ext cx="2000951" cy="4017899"/>
          </a:xfrm>
          <a:prstGeom prst="rect">
            <a:avLst/>
          </a:prstGeom>
          <a:noFill/>
          <a:ln>
            <a:noFill/>
          </a:ln>
        </p:spPr>
      </p:pic>
      <p:pic>
        <p:nvPicPr>
          <p:cNvPr id="1041" name="Google Shape;1041;p179"/>
          <p:cNvPicPr preferRelativeResize="0"/>
          <p:nvPr/>
        </p:nvPicPr>
        <p:blipFill rotWithShape="1">
          <a:blip r:embed="rId9">
            <a:alphaModFix/>
          </a:blip>
          <a:srcRect b="0" l="0" r="0" t="0"/>
          <a:stretch/>
        </p:blipFill>
        <p:spPr>
          <a:xfrm>
            <a:off x="318873" y="1238241"/>
            <a:ext cx="2000951" cy="4017899"/>
          </a:xfrm>
          <a:prstGeom prst="rect">
            <a:avLst/>
          </a:prstGeom>
          <a:noFill/>
          <a:ln>
            <a:noFill/>
          </a:ln>
        </p:spPr>
      </p:pic>
      <p:sp>
        <p:nvSpPr>
          <p:cNvPr id="1042" name="Google Shape;1042;p179"/>
          <p:cNvSpPr txBox="1"/>
          <p:nvPr>
            <p:ph idx="11" type="ftr"/>
          </p:nvPr>
        </p:nvSpPr>
        <p:spPr>
          <a:xfrm>
            <a:off x="0" y="6489700"/>
            <a:ext cx="4803578"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sz="1000">
                <a:solidFill>
                  <a:srgbClr val="FFFFFF"/>
                </a:solidFill>
              </a:rPr>
              <a:t>The Shifters – </a:t>
            </a:r>
            <a:r>
              <a:rPr i="1" lang="fr-FR" sz="1000">
                <a:solidFill>
                  <a:srgbClr val="FFFFFF"/>
                </a:solidFill>
              </a:rPr>
              <a:t>Teach The Shift! – Conférence Etudiants et Entreprises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1000"/>
                                        <p:tgtEl>
                                          <p:spTgt spid="10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2000"/>
                                        <p:tgtEl>
                                          <p:spTgt spid="1030"/>
                                        </p:tgtEl>
                                      </p:cBhvr>
                                    </p:animEffect>
                                  </p:childTnLst>
                                </p:cTn>
                              </p:par>
                              <p:par>
                                <p:cTn fill="hold" nodeType="with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2000"/>
                                        <p:tgtEl>
                                          <p:spTgt spid="1032"/>
                                        </p:tgtEl>
                                      </p:cBhvr>
                                    </p:animEffect>
                                  </p:childTnLst>
                                </p:cTn>
                              </p:par>
                              <p:par>
                                <p:cTn fill="hold" nodeType="withEffect" presetClass="entr" presetID="10" presetSubtype="0">
                                  <p:stCondLst>
                                    <p:cond delay="100"/>
                                  </p:stCondLst>
                                  <p:childTnLst>
                                    <p:set>
                                      <p:cBhvr>
                                        <p:cTn dur="1" fill="hold">
                                          <p:stCondLst>
                                            <p:cond delay="0"/>
                                          </p:stCondLst>
                                        </p:cTn>
                                        <p:tgtEl>
                                          <p:spTgt spid="1029"/>
                                        </p:tgtEl>
                                        <p:attrNameLst>
                                          <p:attrName>style.visibility</p:attrName>
                                        </p:attrNameLst>
                                      </p:cBhvr>
                                      <p:to>
                                        <p:strVal val="visible"/>
                                      </p:to>
                                    </p:set>
                                    <p:animEffect filter="fade" transition="in">
                                      <p:cBhvr>
                                        <p:cTn dur="2000"/>
                                        <p:tgtEl>
                                          <p:spTgt spid="1029"/>
                                        </p:tgtEl>
                                      </p:cBhvr>
                                    </p:animEffect>
                                  </p:childTnLst>
                                </p:cTn>
                              </p:par>
                              <p:par>
                                <p:cTn fill="hold" nodeType="withEffect" presetClass="entr" presetID="10" presetSubtype="0">
                                  <p:stCondLst>
                                    <p:cond delay="100"/>
                                  </p:stCondLst>
                                  <p:childTnLst>
                                    <p:set>
                                      <p:cBhvr>
                                        <p:cTn dur="1" fill="hold">
                                          <p:stCondLst>
                                            <p:cond delay="0"/>
                                          </p:stCondLst>
                                        </p:cTn>
                                        <p:tgtEl>
                                          <p:spTgt spid="1033"/>
                                        </p:tgtEl>
                                        <p:attrNameLst>
                                          <p:attrName>style.visibility</p:attrName>
                                        </p:attrNameLst>
                                      </p:cBhvr>
                                      <p:to>
                                        <p:strVal val="visible"/>
                                      </p:to>
                                    </p:set>
                                    <p:animEffect filter="fade" transition="in">
                                      <p:cBhvr>
                                        <p:cTn dur="2000"/>
                                        <p:tgtEl>
                                          <p:spTgt spid="1033"/>
                                        </p:tgtEl>
                                      </p:cBhvr>
                                    </p:animEffect>
                                  </p:childTnLst>
                                </p:cTn>
                              </p:par>
                              <p:par>
                                <p:cTn fill="hold" nodeType="withEffect" presetClass="entr" presetID="10" presetSubtype="0">
                                  <p:stCondLst>
                                    <p:cond delay="200"/>
                                  </p:stCondLst>
                                  <p:childTnLst>
                                    <p:set>
                                      <p:cBhvr>
                                        <p:cTn dur="1" fill="hold">
                                          <p:stCondLst>
                                            <p:cond delay="0"/>
                                          </p:stCondLst>
                                        </p:cTn>
                                        <p:tgtEl>
                                          <p:spTgt spid="1037"/>
                                        </p:tgtEl>
                                        <p:attrNameLst>
                                          <p:attrName>style.visibility</p:attrName>
                                        </p:attrNameLst>
                                      </p:cBhvr>
                                      <p:to>
                                        <p:strVal val="visible"/>
                                      </p:to>
                                    </p:set>
                                    <p:animEffect filter="fade" transition="in">
                                      <p:cBhvr>
                                        <p:cTn dur="2000"/>
                                        <p:tgtEl>
                                          <p:spTgt spid="1037"/>
                                        </p:tgtEl>
                                      </p:cBhvr>
                                    </p:animEffect>
                                  </p:childTnLst>
                                </p:cTn>
                              </p:par>
                              <p:par>
                                <p:cTn fill="hold" nodeType="withEffect" presetClass="entr" presetID="10" presetSubtype="0">
                                  <p:stCondLst>
                                    <p:cond delay="200"/>
                                  </p:stCondLst>
                                  <p:childTnLst>
                                    <p:set>
                                      <p:cBhvr>
                                        <p:cTn dur="1" fill="hold">
                                          <p:stCondLst>
                                            <p:cond delay="0"/>
                                          </p:stCondLst>
                                        </p:cTn>
                                        <p:tgtEl>
                                          <p:spTgt spid="1034"/>
                                        </p:tgtEl>
                                        <p:attrNameLst>
                                          <p:attrName>style.visibility</p:attrName>
                                        </p:attrNameLst>
                                      </p:cBhvr>
                                      <p:to>
                                        <p:strVal val="visible"/>
                                      </p:to>
                                    </p:set>
                                    <p:animEffect filter="fade" transition="in">
                                      <p:cBhvr>
                                        <p:cTn dur="2000"/>
                                        <p:tgtEl>
                                          <p:spTgt spid="1034"/>
                                        </p:tgtEl>
                                      </p:cBhvr>
                                    </p:animEffect>
                                  </p:childTnLst>
                                </p:cTn>
                              </p:par>
                              <p:par>
                                <p:cTn fill="hold" nodeType="withEffect" presetClass="entr" presetID="10" presetSubtype="0">
                                  <p:stCondLst>
                                    <p:cond delay="300"/>
                                  </p:stCondLst>
                                  <p:childTnLst>
                                    <p:set>
                                      <p:cBhvr>
                                        <p:cTn dur="1" fill="hold">
                                          <p:stCondLst>
                                            <p:cond delay="0"/>
                                          </p:stCondLst>
                                        </p:cTn>
                                        <p:tgtEl>
                                          <p:spTgt spid="1038"/>
                                        </p:tgtEl>
                                        <p:attrNameLst>
                                          <p:attrName>style.visibility</p:attrName>
                                        </p:attrNameLst>
                                      </p:cBhvr>
                                      <p:to>
                                        <p:strVal val="visible"/>
                                      </p:to>
                                    </p:set>
                                    <p:animEffect filter="fade" transition="in">
                                      <p:cBhvr>
                                        <p:cTn dur="2000"/>
                                        <p:tgtEl>
                                          <p:spTgt spid="1038"/>
                                        </p:tgtEl>
                                      </p:cBhvr>
                                    </p:animEffect>
                                  </p:childTnLst>
                                </p:cTn>
                              </p:par>
                              <p:par>
                                <p:cTn fill="hold" nodeType="withEffect" presetClass="entr" presetID="10" presetSubtype="0">
                                  <p:stCondLst>
                                    <p:cond delay="300"/>
                                  </p:stCondLst>
                                  <p:childTnLst>
                                    <p:set>
                                      <p:cBhvr>
                                        <p:cTn dur="1" fill="hold">
                                          <p:stCondLst>
                                            <p:cond delay="0"/>
                                          </p:stCondLst>
                                        </p:cTn>
                                        <p:tgtEl>
                                          <p:spTgt spid="1035"/>
                                        </p:tgtEl>
                                        <p:attrNameLst>
                                          <p:attrName>style.visibility</p:attrName>
                                        </p:attrNameLst>
                                      </p:cBhvr>
                                      <p:to>
                                        <p:strVal val="visible"/>
                                      </p:to>
                                    </p:set>
                                    <p:animEffect filter="fade" transition="in">
                                      <p:cBhvr>
                                        <p:cTn dur="2000"/>
                                        <p:tgtEl>
                                          <p:spTgt spid="1035"/>
                                        </p:tgtEl>
                                      </p:cBhvr>
                                    </p:animEffect>
                                  </p:childTnLst>
                                </p:cTn>
                              </p:par>
                              <p:par>
                                <p:cTn fill="hold" nodeType="withEffect" presetClass="entr" presetID="10" presetSubtype="0">
                                  <p:stCondLst>
                                    <p:cond delay="400"/>
                                  </p:stCondLst>
                                  <p:childTnLst>
                                    <p:set>
                                      <p:cBhvr>
                                        <p:cTn dur="1" fill="hold">
                                          <p:stCondLst>
                                            <p:cond delay="0"/>
                                          </p:stCondLst>
                                        </p:cTn>
                                        <p:tgtEl>
                                          <p:spTgt spid="1031"/>
                                        </p:tgtEl>
                                        <p:attrNameLst>
                                          <p:attrName>style.visibility</p:attrName>
                                        </p:attrNameLst>
                                      </p:cBhvr>
                                      <p:to>
                                        <p:strVal val="visible"/>
                                      </p:to>
                                    </p:set>
                                    <p:animEffect filter="fade" transition="in">
                                      <p:cBhvr>
                                        <p:cTn dur="2000"/>
                                        <p:tgtEl>
                                          <p:spTgt spid="1031"/>
                                        </p:tgtEl>
                                      </p:cBhvr>
                                    </p:animEffect>
                                  </p:childTnLst>
                                </p:cTn>
                              </p:par>
                              <p:par>
                                <p:cTn fill="hold" nodeType="withEffect" presetClass="entr" presetID="10" presetSubtype="0">
                                  <p:stCondLst>
                                    <p:cond delay="400"/>
                                  </p:stCondLst>
                                  <p:childTnLst>
                                    <p:set>
                                      <p:cBhvr>
                                        <p:cTn dur="1" fill="hold">
                                          <p:stCondLst>
                                            <p:cond delay="0"/>
                                          </p:stCondLst>
                                        </p:cTn>
                                        <p:tgtEl>
                                          <p:spTgt spid="1036"/>
                                        </p:tgtEl>
                                        <p:attrNameLst>
                                          <p:attrName>style.visibility</p:attrName>
                                        </p:attrNameLst>
                                      </p:cBhvr>
                                      <p:to>
                                        <p:strVal val="visible"/>
                                      </p:to>
                                    </p:set>
                                    <p:animEffect filter="fade" transition="in">
                                      <p:cBhvr>
                                        <p:cTn dur="2000"/>
                                        <p:tgtEl>
                                          <p:spTgt spid="10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pic>
        <p:nvPicPr>
          <p:cNvPr descr="D:\Documents\Climat\Teach The Shift\Images slides 26-29\fleche.png" id="1048" name="Google Shape;1048;p16"/>
          <p:cNvPicPr preferRelativeResize="0"/>
          <p:nvPr/>
        </p:nvPicPr>
        <p:blipFill rotWithShape="1">
          <a:blip r:embed="rId3">
            <a:alphaModFix/>
          </a:blip>
          <a:srcRect b="0" l="0" r="0" t="0"/>
          <a:stretch/>
        </p:blipFill>
        <p:spPr>
          <a:xfrm>
            <a:off x="2871512" y="2529304"/>
            <a:ext cx="445714" cy="720000"/>
          </a:xfrm>
          <a:prstGeom prst="rect">
            <a:avLst/>
          </a:prstGeom>
          <a:noFill/>
          <a:ln>
            <a:noFill/>
          </a:ln>
        </p:spPr>
      </p:pic>
      <p:pic>
        <p:nvPicPr>
          <p:cNvPr descr="D:\Documents\Climat\Teach The Shift\Images slides 26-29\fleche.png" id="1049" name="Google Shape;1049;p16"/>
          <p:cNvPicPr preferRelativeResize="0"/>
          <p:nvPr/>
        </p:nvPicPr>
        <p:blipFill rotWithShape="1">
          <a:blip r:embed="rId3">
            <a:alphaModFix/>
          </a:blip>
          <a:srcRect b="0" l="0" r="0" t="0"/>
          <a:stretch/>
        </p:blipFill>
        <p:spPr>
          <a:xfrm>
            <a:off x="5879060" y="2529304"/>
            <a:ext cx="445714" cy="720000"/>
          </a:xfrm>
          <a:prstGeom prst="rect">
            <a:avLst/>
          </a:prstGeom>
          <a:noFill/>
          <a:ln>
            <a:noFill/>
          </a:ln>
        </p:spPr>
      </p:pic>
      <p:pic>
        <p:nvPicPr>
          <p:cNvPr descr="D:\Documents\Climat\Teach The Shift\Images slides 26-29\fleche.png" id="1050" name="Google Shape;1050;p16"/>
          <p:cNvPicPr preferRelativeResize="0"/>
          <p:nvPr/>
        </p:nvPicPr>
        <p:blipFill rotWithShape="1">
          <a:blip r:embed="rId3">
            <a:alphaModFix/>
          </a:blip>
          <a:srcRect b="0" l="0" r="0" t="0"/>
          <a:stretch/>
        </p:blipFill>
        <p:spPr>
          <a:xfrm>
            <a:off x="8890822" y="2529304"/>
            <a:ext cx="445714" cy="720000"/>
          </a:xfrm>
          <a:prstGeom prst="rect">
            <a:avLst/>
          </a:prstGeom>
          <a:noFill/>
          <a:ln>
            <a:noFill/>
          </a:ln>
        </p:spPr>
      </p:pic>
      <p:sp>
        <p:nvSpPr>
          <p:cNvPr id="1051" name="Google Shape;1051;p1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052" name="Google Shape;1052;p1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1053" name="Google Shape;1053;p16"/>
          <p:cNvPicPr preferRelativeResize="0"/>
          <p:nvPr/>
        </p:nvPicPr>
        <p:blipFill rotWithShape="1">
          <a:blip r:embed="rId4">
            <a:alphaModFix/>
          </a:blip>
          <a:srcRect b="0" l="0" r="0" t="0"/>
          <a:stretch/>
        </p:blipFill>
        <p:spPr>
          <a:xfrm>
            <a:off x="393327" y="1629304"/>
            <a:ext cx="2383161" cy="2376000"/>
          </a:xfrm>
          <a:prstGeom prst="ellipse">
            <a:avLst/>
          </a:prstGeom>
          <a:noFill/>
          <a:ln>
            <a:noFill/>
          </a:ln>
        </p:spPr>
      </p:pic>
      <p:pic>
        <p:nvPicPr>
          <p:cNvPr descr="Résultat de recherche d'images pour &quot;sécheresse blé&quot;" id="1054" name="Google Shape;1054;p16"/>
          <p:cNvPicPr preferRelativeResize="0"/>
          <p:nvPr/>
        </p:nvPicPr>
        <p:blipFill rotWithShape="1">
          <a:blip r:embed="rId5">
            <a:alphaModFix/>
          </a:blip>
          <a:srcRect b="0" l="0" r="0" t="0"/>
          <a:stretch/>
        </p:blipFill>
        <p:spPr>
          <a:xfrm>
            <a:off x="3412250" y="1629304"/>
            <a:ext cx="2371786" cy="2376000"/>
          </a:xfrm>
          <a:prstGeom prst="ellipse">
            <a:avLst/>
          </a:prstGeom>
          <a:noFill/>
          <a:ln>
            <a:noFill/>
          </a:ln>
        </p:spPr>
      </p:pic>
      <p:pic>
        <p:nvPicPr>
          <p:cNvPr id="1055" name="Google Shape;1055;p16"/>
          <p:cNvPicPr preferRelativeResize="0"/>
          <p:nvPr/>
        </p:nvPicPr>
        <p:blipFill rotWithShape="1">
          <a:blip r:embed="rId6">
            <a:alphaModFix/>
          </a:blip>
          <a:srcRect b="0" l="0" r="0" t="0"/>
          <a:stretch/>
        </p:blipFill>
        <p:spPr>
          <a:xfrm>
            <a:off x="6419798" y="1629304"/>
            <a:ext cx="2376000" cy="2376000"/>
          </a:xfrm>
          <a:prstGeom prst="ellipse">
            <a:avLst/>
          </a:prstGeom>
          <a:noFill/>
          <a:ln>
            <a:noFill/>
          </a:ln>
        </p:spPr>
      </p:pic>
      <p:pic>
        <p:nvPicPr>
          <p:cNvPr id="1056" name="Google Shape;1056;p16"/>
          <p:cNvPicPr preferRelativeResize="0"/>
          <p:nvPr/>
        </p:nvPicPr>
        <p:blipFill rotWithShape="1">
          <a:blip r:embed="rId7">
            <a:alphaModFix/>
          </a:blip>
          <a:srcRect b="0" l="0" r="0" t="0"/>
          <a:stretch/>
        </p:blipFill>
        <p:spPr>
          <a:xfrm>
            <a:off x="9431559" y="1629304"/>
            <a:ext cx="2371288" cy="2376000"/>
          </a:xfrm>
          <a:prstGeom prst="ellipse">
            <a:avLst/>
          </a:prstGeom>
          <a:noFill/>
          <a:ln>
            <a:noFill/>
          </a:ln>
        </p:spPr>
      </p:pic>
      <p:sp>
        <p:nvSpPr>
          <p:cNvPr id="1057" name="Google Shape;1057;p16"/>
          <p:cNvSpPr txBox="1"/>
          <p:nvPr/>
        </p:nvSpPr>
        <p:spPr>
          <a:xfrm>
            <a:off x="144907" y="4212000"/>
            <a:ext cx="2880000"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Sécheresses et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vagues de chaleur</a:t>
            </a:r>
            <a:endParaRPr b="0" i="0" sz="1800" u="none" cap="none" strike="noStrike">
              <a:solidFill>
                <a:srgbClr val="282828"/>
              </a:solidFill>
              <a:latin typeface="Arial"/>
              <a:ea typeface="Arial"/>
              <a:cs typeface="Arial"/>
              <a:sym typeface="Arial"/>
            </a:endParaRPr>
          </a:p>
        </p:txBody>
      </p:sp>
      <p:sp>
        <p:nvSpPr>
          <p:cNvPr id="1058" name="Google Shape;1058;p16"/>
          <p:cNvSpPr txBox="1"/>
          <p:nvPr/>
        </p:nvSpPr>
        <p:spPr>
          <a:xfrm>
            <a:off x="3159956" y="4212000"/>
            <a:ext cx="2880000"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Baisses des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rendements agricoles</a:t>
            </a:r>
            <a:endParaRPr b="0" i="0" sz="1800" u="none" cap="none" strike="noStrike">
              <a:solidFill>
                <a:srgbClr val="282828"/>
              </a:solidFill>
              <a:latin typeface="Arial"/>
              <a:ea typeface="Arial"/>
              <a:cs typeface="Arial"/>
              <a:sym typeface="Arial"/>
            </a:endParaRPr>
          </a:p>
        </p:txBody>
      </p:sp>
      <p:sp>
        <p:nvSpPr>
          <p:cNvPr id="1059" name="Google Shape;1059;p16"/>
          <p:cNvSpPr txBox="1"/>
          <p:nvPr/>
        </p:nvSpPr>
        <p:spPr>
          <a:xfrm>
            <a:off x="6125980" y="4212000"/>
            <a:ext cx="2955434"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Ruptures d’approvisionnement et tensions sociales</a:t>
            </a:r>
            <a:endParaRPr b="0" i="0" sz="1800" u="none" cap="none" strike="noStrike">
              <a:solidFill>
                <a:srgbClr val="282828"/>
              </a:solidFill>
              <a:latin typeface="Arial"/>
              <a:ea typeface="Arial"/>
              <a:cs typeface="Arial"/>
              <a:sym typeface="Arial"/>
            </a:endParaRPr>
          </a:p>
        </p:txBody>
      </p:sp>
      <p:sp>
        <p:nvSpPr>
          <p:cNvPr id="1060" name="Google Shape;1060;p16"/>
          <p:cNvSpPr txBox="1"/>
          <p:nvPr/>
        </p:nvSpPr>
        <p:spPr>
          <a:xfrm>
            <a:off x="9177203" y="4212000"/>
            <a:ext cx="2880000"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Mouvements migratoires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et conflits armés</a:t>
            </a:r>
            <a:endParaRPr b="0" i="0" sz="1800" u="none" cap="none" strike="noStrike">
              <a:solidFill>
                <a:srgbClr val="282828"/>
              </a:solidFill>
              <a:latin typeface="Arial"/>
              <a:ea typeface="Arial"/>
              <a:cs typeface="Arial"/>
              <a:sym typeface="Arial"/>
            </a:endParaRPr>
          </a:p>
        </p:txBody>
      </p:sp>
      <p:sp>
        <p:nvSpPr>
          <p:cNvPr id="1061" name="Google Shape;1061;p16"/>
          <p:cNvSpPr txBox="1"/>
          <p:nvPr/>
        </p:nvSpPr>
        <p:spPr>
          <a:xfrm>
            <a:off x="695325" y="406370"/>
            <a:ext cx="6561509" cy="7998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23AA"/>
              </a:buClr>
              <a:buSzPts val="2400"/>
              <a:buFont typeface="Arial"/>
              <a:buNone/>
            </a:pPr>
            <a:r>
              <a:rPr b="1" i="0" lang="fr-FR" sz="2400" u="none" cap="none" strike="noStrike">
                <a:solidFill>
                  <a:srgbClr val="0023AA"/>
                </a:solidFill>
                <a:latin typeface="Arial"/>
                <a:ea typeface="Arial"/>
                <a:cs typeface="Arial"/>
                <a:sym typeface="Arial"/>
              </a:rPr>
              <a:t>D’un battement d’aile de papillon…</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0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500"/>
                                        <p:tgtEl>
                                          <p:spTgt spid="1050"/>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180"/>
          <p:cNvSpPr txBox="1"/>
          <p:nvPr/>
        </p:nvSpPr>
        <p:spPr>
          <a:xfrm>
            <a:off x="695325" y="350008"/>
            <a:ext cx="10801350" cy="332489"/>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2"/>
              </a:buClr>
              <a:buSzPts val="1800"/>
              <a:buFont typeface="Arial"/>
              <a:buNone/>
            </a:pPr>
            <a:r>
              <a:rPr b="0" i="0" lang="fr-FR" sz="2400" u="none" cap="none" strike="noStrike">
                <a:solidFill>
                  <a:schemeClr val="lt2"/>
                </a:solidFill>
                <a:latin typeface="Arial"/>
                <a:ea typeface="Arial"/>
                <a:cs typeface="Arial"/>
                <a:sym typeface="Arial"/>
              </a:rPr>
              <a:t>UN AUTRE PROBLÈME : LES ÉVÈNEMENTS </a:t>
            </a:r>
            <a:r>
              <a:rPr b="1" i="0" lang="fr-FR" sz="2400" u="none" cap="none" strike="noStrike">
                <a:solidFill>
                  <a:schemeClr val="lt2"/>
                </a:solidFill>
                <a:latin typeface="Arial"/>
                <a:ea typeface="Arial"/>
                <a:cs typeface="Arial"/>
                <a:sym typeface="Arial"/>
              </a:rPr>
              <a:t>EXTRÊMES</a:t>
            </a:r>
            <a:endParaRPr b="0" i="0" sz="1400" u="none" cap="none" strike="noStrike">
              <a:solidFill>
                <a:srgbClr val="000000"/>
              </a:solidFill>
              <a:latin typeface="Arial"/>
              <a:ea typeface="Arial"/>
              <a:cs typeface="Arial"/>
              <a:sym typeface="Arial"/>
            </a:endParaRPr>
          </a:p>
        </p:txBody>
      </p:sp>
      <p:sp>
        <p:nvSpPr>
          <p:cNvPr id="1067" name="Google Shape;1067;p18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pic>
        <p:nvPicPr>
          <p:cNvPr id="1068" name="Google Shape;1068;p180"/>
          <p:cNvPicPr preferRelativeResize="0"/>
          <p:nvPr/>
        </p:nvPicPr>
        <p:blipFill rotWithShape="1">
          <a:blip r:embed="rId3">
            <a:alphaModFix/>
          </a:blip>
          <a:srcRect b="0" l="0" r="0" t="0"/>
          <a:stretch/>
        </p:blipFill>
        <p:spPr>
          <a:xfrm>
            <a:off x="3720855" y="1853982"/>
            <a:ext cx="6485182" cy="4023709"/>
          </a:xfrm>
          <a:prstGeom prst="rect">
            <a:avLst/>
          </a:prstGeom>
          <a:noFill/>
          <a:ln>
            <a:noFill/>
          </a:ln>
        </p:spPr>
      </p:pic>
      <p:sp>
        <p:nvSpPr>
          <p:cNvPr id="1069" name="Google Shape;1069;p180"/>
          <p:cNvSpPr/>
          <p:nvPr/>
        </p:nvSpPr>
        <p:spPr>
          <a:xfrm>
            <a:off x="4062477" y="1238244"/>
            <a:ext cx="5863188" cy="482539"/>
          </a:xfrm>
          <a:prstGeom prst="rect">
            <a:avLst/>
          </a:prstGeom>
          <a:solidFill>
            <a:srgbClr val="FFFFFF"/>
          </a:solidFill>
          <a:ln>
            <a:noFill/>
          </a:ln>
          <a:effectLst>
            <a:outerShdw blurRad="241300" sx="103000" rotWithShape="0" algn="ctr" sy="103000">
              <a:srgbClr val="000000">
                <a:alpha val="30588"/>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accent3"/>
              </a:solidFill>
              <a:latin typeface="Arial"/>
              <a:ea typeface="Arial"/>
              <a:cs typeface="Arial"/>
              <a:sym typeface="Arial"/>
            </a:endParaRPr>
          </a:p>
        </p:txBody>
      </p:sp>
      <p:sp>
        <p:nvSpPr>
          <p:cNvPr id="1070" name="Google Shape;1070;p180"/>
          <p:cNvSpPr txBox="1"/>
          <p:nvPr/>
        </p:nvSpPr>
        <p:spPr>
          <a:xfrm>
            <a:off x="4077226" y="1260823"/>
            <a:ext cx="5833690" cy="40446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45877"/>
              </a:buClr>
              <a:buSzPts val="2000"/>
              <a:buFont typeface="Arial"/>
              <a:buNone/>
            </a:pPr>
            <a:r>
              <a:rPr b="0" i="0" lang="fr-FR" sz="2000" u="none" cap="none" strike="noStrike">
                <a:solidFill>
                  <a:srgbClr val="245877"/>
                </a:solidFill>
                <a:latin typeface="Arial"/>
                <a:ea typeface="Arial"/>
                <a:cs typeface="Arial"/>
                <a:sym typeface="Arial"/>
              </a:rPr>
              <a:t>Le monde en 2100 dans le scénario +4 à +6°C</a:t>
            </a:r>
            <a:endParaRPr b="0" i="0" sz="1400" u="none" cap="none" strike="noStrike">
              <a:solidFill>
                <a:srgbClr val="000000"/>
              </a:solidFill>
              <a:latin typeface="Arial"/>
              <a:ea typeface="Arial"/>
              <a:cs typeface="Arial"/>
              <a:sym typeface="Arial"/>
            </a:endParaRPr>
          </a:p>
        </p:txBody>
      </p:sp>
      <p:sp>
        <p:nvSpPr>
          <p:cNvPr id="1071" name="Google Shape;1071;p180"/>
          <p:cNvSpPr txBox="1"/>
          <p:nvPr/>
        </p:nvSpPr>
        <p:spPr>
          <a:xfrm>
            <a:off x="3530785" y="5931876"/>
            <a:ext cx="6926571" cy="83143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3"/>
              </a:buClr>
              <a:buSzPts val="1600"/>
              <a:buFont typeface="Arial"/>
              <a:buNone/>
            </a:pPr>
            <a:r>
              <a:rPr b="0" i="0" lang="fr-FR" sz="1600" u="none" cap="none" strike="noStrike">
                <a:solidFill>
                  <a:schemeClr val="accent3"/>
                </a:solidFill>
                <a:latin typeface="Arial"/>
                <a:ea typeface="Arial"/>
                <a:cs typeface="Arial"/>
                <a:sym typeface="Arial"/>
              </a:rPr>
              <a:t>Nombre de jours par an où les conditions de chaleur et d’humidité seraient mortelles pour les humains</a:t>
            </a:r>
            <a:endParaRPr b="0" i="0" sz="1400" u="none" cap="none" strike="noStrike">
              <a:solidFill>
                <a:srgbClr val="000000"/>
              </a:solidFill>
              <a:latin typeface="Arial"/>
              <a:ea typeface="Arial"/>
              <a:cs typeface="Arial"/>
              <a:sym typeface="Arial"/>
            </a:endParaRPr>
          </a:p>
        </p:txBody>
      </p:sp>
      <p:sp>
        <p:nvSpPr>
          <p:cNvPr id="1072" name="Google Shape;1072;p180"/>
          <p:cNvSpPr txBox="1"/>
          <p:nvPr/>
        </p:nvSpPr>
        <p:spPr>
          <a:xfrm>
            <a:off x="0" y="5132303"/>
            <a:ext cx="2421250" cy="14183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3"/>
              </a:buClr>
              <a:buSzPts val="2000"/>
              <a:buFont typeface="Arial"/>
              <a:buNone/>
            </a:pPr>
            <a:r>
              <a:rPr b="0" i="0" lang="fr-FR" sz="2000" u="none" cap="none" strike="noStrike">
                <a:solidFill>
                  <a:schemeClr val="accent3"/>
                </a:solidFill>
                <a:latin typeface="Arial"/>
                <a:ea typeface="Arial"/>
                <a:cs typeface="Arial"/>
                <a:sym typeface="Arial"/>
              </a:rPr>
              <a:t>Différence de température par rapport à 1850</a:t>
            </a:r>
            <a:endParaRPr b="0" i="0" sz="1400" u="none" cap="none" strike="noStrike">
              <a:solidFill>
                <a:srgbClr val="000000"/>
              </a:solidFill>
              <a:latin typeface="Arial"/>
              <a:ea typeface="Arial"/>
              <a:cs typeface="Arial"/>
              <a:sym typeface="Arial"/>
            </a:endParaRPr>
          </a:p>
        </p:txBody>
      </p:sp>
      <p:sp>
        <p:nvSpPr>
          <p:cNvPr id="1073" name="Google Shape;1073;p180"/>
          <p:cNvSpPr txBox="1"/>
          <p:nvPr/>
        </p:nvSpPr>
        <p:spPr>
          <a:xfrm>
            <a:off x="3860918" y="6552732"/>
            <a:ext cx="6926571" cy="24622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000"/>
              <a:buFont typeface="Arial"/>
              <a:buNone/>
            </a:pPr>
            <a:r>
              <a:rPr b="0" i="1" lang="fr-FR" sz="1000" u="none" cap="none" strike="noStrike">
                <a:solidFill>
                  <a:schemeClr val="lt1"/>
                </a:solidFill>
                <a:latin typeface="Arial"/>
                <a:ea typeface="Arial"/>
                <a:cs typeface="Arial"/>
                <a:sym typeface="Arial"/>
              </a:rPr>
              <a:t>Source: Camilo Mora et al., Global risk of deadly heat, Nature Climate Change 7.7 (2017), pp. 501-506</a:t>
            </a:r>
            <a:endParaRPr b="0" i="1" sz="1000" u="none" cap="none" strike="noStrike">
              <a:solidFill>
                <a:schemeClr val="lt1"/>
              </a:solidFill>
              <a:latin typeface="Arial"/>
              <a:ea typeface="Arial"/>
              <a:cs typeface="Arial"/>
              <a:sym typeface="Arial"/>
            </a:endParaRPr>
          </a:p>
        </p:txBody>
      </p:sp>
      <p:pic>
        <p:nvPicPr>
          <p:cNvPr id="1074" name="Google Shape;1074;p180"/>
          <p:cNvPicPr preferRelativeResize="0"/>
          <p:nvPr/>
        </p:nvPicPr>
        <p:blipFill rotWithShape="1">
          <a:blip r:embed="rId4">
            <a:alphaModFix/>
          </a:blip>
          <a:srcRect b="0" l="0" r="0" t="0"/>
          <a:stretch/>
        </p:blipFill>
        <p:spPr>
          <a:xfrm>
            <a:off x="324891" y="1238242"/>
            <a:ext cx="2000951" cy="4017899"/>
          </a:xfrm>
          <a:prstGeom prst="rect">
            <a:avLst/>
          </a:prstGeom>
          <a:noFill/>
          <a:ln>
            <a:noFill/>
          </a:ln>
        </p:spPr>
      </p:pic>
      <p:pic>
        <p:nvPicPr>
          <p:cNvPr id="1075" name="Google Shape;1075;p180"/>
          <p:cNvPicPr preferRelativeResize="0"/>
          <p:nvPr/>
        </p:nvPicPr>
        <p:blipFill rotWithShape="1">
          <a:blip r:embed="rId5">
            <a:alphaModFix/>
          </a:blip>
          <a:srcRect b="0" l="0" r="0" t="0"/>
          <a:stretch/>
        </p:blipFill>
        <p:spPr>
          <a:xfrm>
            <a:off x="318873" y="1238241"/>
            <a:ext cx="2000951" cy="4017899"/>
          </a:xfrm>
          <a:prstGeom prst="rect">
            <a:avLst/>
          </a:prstGeom>
          <a:noFill/>
          <a:ln>
            <a:noFill/>
          </a:ln>
        </p:spPr>
      </p:pic>
      <p:pic>
        <p:nvPicPr>
          <p:cNvPr id="1076" name="Google Shape;1076;p180"/>
          <p:cNvPicPr preferRelativeResize="0"/>
          <p:nvPr/>
        </p:nvPicPr>
        <p:blipFill rotWithShape="1">
          <a:blip r:embed="rId6">
            <a:alphaModFix/>
          </a:blip>
          <a:srcRect b="0" l="0" r="0" t="0"/>
          <a:stretch/>
        </p:blipFill>
        <p:spPr>
          <a:xfrm>
            <a:off x="319400" y="1238241"/>
            <a:ext cx="2000951" cy="4017898"/>
          </a:xfrm>
          <a:prstGeom prst="rect">
            <a:avLst/>
          </a:prstGeom>
          <a:noFill/>
          <a:ln>
            <a:noFill/>
          </a:ln>
        </p:spPr>
      </p:pic>
      <p:sp>
        <p:nvSpPr>
          <p:cNvPr id="1077" name="Google Shape;1077;p180"/>
          <p:cNvSpPr txBox="1"/>
          <p:nvPr>
            <p:ph idx="11" type="ftr"/>
          </p:nvPr>
        </p:nvSpPr>
        <p:spPr>
          <a:xfrm>
            <a:off x="0" y="6489700"/>
            <a:ext cx="4803578"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sz="1000">
                <a:solidFill>
                  <a:srgbClr val="FFFFFF"/>
                </a:solidFill>
              </a:rPr>
              <a:t>The Shifters – </a:t>
            </a:r>
            <a:r>
              <a:rPr i="1" lang="fr-FR" sz="1000">
                <a:solidFill>
                  <a:srgbClr val="FFFFFF"/>
                </a:solidFill>
              </a:rPr>
              <a:t>Teach The Shift! – Conférence Etudiants et Entreprises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500"/>
                                        <p:tgtEl>
                                          <p:spTgt spid="1068"/>
                                        </p:tgtEl>
                                      </p:cBhvr>
                                    </p:animEffect>
                                  </p:childTnLst>
                                </p:cTn>
                              </p:par>
                              <p:par>
                                <p:cTn fill="hold" nodeType="withEffect" presetClass="entr" presetID="1" presetSubtype="0">
                                  <p:stCondLst>
                                    <p:cond delay="0"/>
                                  </p:stCondLst>
                                  <p:childTnLst>
                                    <p:set>
                                      <p:cBhvr>
                                        <p:cTn dur="1" fill="hold">
                                          <p:stCondLst>
                                            <p:cond delay="0"/>
                                          </p:stCondLst>
                                        </p:cTn>
                                        <p:tgtEl>
                                          <p:spTgt spid="10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181"/>
          <p:cNvSpPr txBox="1"/>
          <p:nvPr/>
        </p:nvSpPr>
        <p:spPr>
          <a:xfrm>
            <a:off x="694121" y="350008"/>
            <a:ext cx="10801350" cy="332489"/>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2"/>
              </a:buClr>
              <a:buSzPts val="1800"/>
              <a:buFont typeface="Arial"/>
              <a:buNone/>
            </a:pPr>
            <a:r>
              <a:rPr b="0" i="0" lang="fr-FR" sz="2400" u="none" cap="none" strike="noStrike">
                <a:solidFill>
                  <a:schemeClr val="lt2"/>
                </a:solidFill>
                <a:latin typeface="Arial"/>
                <a:ea typeface="Arial"/>
                <a:cs typeface="Arial"/>
                <a:sym typeface="Arial"/>
              </a:rPr>
              <a:t>Qu’est-ce que l’ </a:t>
            </a:r>
            <a:r>
              <a:rPr b="1" i="0" lang="fr-FR" sz="2400" u="none" cap="none" strike="noStrike">
                <a:solidFill>
                  <a:schemeClr val="lt2"/>
                </a:solidFill>
                <a:latin typeface="Arial"/>
                <a:ea typeface="Arial"/>
                <a:cs typeface="Arial"/>
                <a:sym typeface="Arial"/>
              </a:rPr>
              <a:t>EFFET de SEUIL </a:t>
            </a:r>
            <a:r>
              <a:rPr b="0" i="0" lang="fr-FR" sz="2400" u="none" cap="none" strike="noStrike">
                <a:solidFill>
                  <a:schemeClr val="lt2"/>
                </a:solidFill>
                <a:latin typeface="Arial"/>
                <a:ea typeface="Arial"/>
                <a:cs typeface="Arial"/>
                <a:sym typeface="Arial"/>
              </a:rPr>
              <a:t>?</a:t>
            </a:r>
            <a:endParaRPr b="1" i="0" sz="2400" u="none" cap="none" strike="noStrike">
              <a:solidFill>
                <a:schemeClr val="lt2"/>
              </a:solidFill>
              <a:latin typeface="Arial"/>
              <a:ea typeface="Arial"/>
              <a:cs typeface="Arial"/>
              <a:sym typeface="Arial"/>
            </a:endParaRPr>
          </a:p>
        </p:txBody>
      </p:sp>
      <p:sp>
        <p:nvSpPr>
          <p:cNvPr id="1083" name="Google Shape;1083;p18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sz="900">
                <a:solidFill>
                  <a:schemeClr val="lt1"/>
                </a:solidFill>
                <a:latin typeface="Arial"/>
                <a:ea typeface="Arial"/>
                <a:cs typeface="Arial"/>
                <a:sym typeface="Arial"/>
              </a:rPr>
              <a:t>‹#›</a:t>
            </a:fld>
            <a:endParaRPr sz="900">
              <a:solidFill>
                <a:schemeClr val="lt1"/>
              </a:solidFill>
              <a:latin typeface="Arial"/>
              <a:ea typeface="Arial"/>
              <a:cs typeface="Arial"/>
              <a:sym typeface="Arial"/>
            </a:endParaRPr>
          </a:p>
        </p:txBody>
      </p:sp>
      <p:pic>
        <p:nvPicPr>
          <p:cNvPr id="1084" name="Google Shape;1084;p181"/>
          <p:cNvPicPr preferRelativeResize="0"/>
          <p:nvPr/>
        </p:nvPicPr>
        <p:blipFill rotWithShape="1">
          <a:blip r:embed="rId3">
            <a:alphaModFix/>
          </a:blip>
          <a:srcRect b="0" l="0" r="0" t="0"/>
          <a:stretch/>
        </p:blipFill>
        <p:spPr>
          <a:xfrm>
            <a:off x="-694121" y="353573"/>
            <a:ext cx="12192000" cy="6855968"/>
          </a:xfrm>
          <a:prstGeom prst="rect">
            <a:avLst/>
          </a:prstGeom>
          <a:noFill/>
          <a:ln>
            <a:noFill/>
          </a:ln>
        </p:spPr>
      </p:pic>
      <p:sp>
        <p:nvSpPr>
          <p:cNvPr id="1085" name="Google Shape;1085;p181"/>
          <p:cNvSpPr/>
          <p:nvPr/>
        </p:nvSpPr>
        <p:spPr>
          <a:xfrm>
            <a:off x="4350948" y="3351166"/>
            <a:ext cx="2296180" cy="673100"/>
          </a:xfrm>
          <a:prstGeom prst="rect">
            <a:avLst/>
          </a:prstGeom>
          <a:solidFill>
            <a:srgbClr val="F331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Arial"/>
              <a:buNone/>
            </a:pPr>
            <a:r>
              <a:rPr b="0" i="0" lang="fr-FR" sz="2800" u="none" cap="none" strike="noStrike">
                <a:solidFill>
                  <a:srgbClr val="FFFFFF"/>
                </a:solidFill>
                <a:latin typeface="Arial"/>
                <a:ea typeface="Arial"/>
                <a:cs typeface="Arial"/>
                <a:sym typeface="Arial"/>
              </a:rPr>
              <a:t>Effet de seuil</a:t>
            </a:r>
            <a:endParaRPr b="0" i="0" sz="1400" u="none" cap="none" strike="noStrike">
              <a:solidFill>
                <a:srgbClr val="000000"/>
              </a:solidFill>
              <a:latin typeface="Arial"/>
              <a:ea typeface="Arial"/>
              <a:cs typeface="Arial"/>
              <a:sym typeface="Arial"/>
            </a:endParaRPr>
          </a:p>
        </p:txBody>
      </p:sp>
      <p:sp>
        <p:nvSpPr>
          <p:cNvPr id="1086" name="Google Shape;1086;p181"/>
          <p:cNvSpPr/>
          <p:nvPr/>
        </p:nvSpPr>
        <p:spPr>
          <a:xfrm>
            <a:off x="957201" y="1382172"/>
            <a:ext cx="7335164" cy="4689476"/>
          </a:xfrm>
          <a:custGeom>
            <a:rect b="b" l="l" r="r" t="t"/>
            <a:pathLst>
              <a:path extrusionOk="0" h="4689476" w="7335164">
                <a:moveTo>
                  <a:pt x="-26" y="4689362"/>
                </a:moveTo>
                <a:cubicBezTo>
                  <a:pt x="564936" y="4652827"/>
                  <a:pt x="1694845" y="4579757"/>
                  <a:pt x="2007326" y="4321181"/>
                </a:cubicBezTo>
                <a:cubicBezTo>
                  <a:pt x="2290607" y="4086768"/>
                  <a:pt x="2350652" y="3093292"/>
                  <a:pt x="2613024" y="2260581"/>
                </a:cubicBezTo>
                <a:cubicBezTo>
                  <a:pt x="2821447" y="1599090"/>
                  <a:pt x="3134903" y="894833"/>
                  <a:pt x="3519164" y="691832"/>
                </a:cubicBezTo>
                <a:cubicBezTo>
                  <a:pt x="4370501" y="242060"/>
                  <a:pt x="6653697" y="79378"/>
                  <a:pt x="7335139" y="-115"/>
                </a:cubicBezTo>
              </a:path>
            </a:pathLst>
          </a:custGeom>
          <a:noFill/>
          <a:ln cap="rnd" cmpd="sng" w="25375">
            <a:solidFill>
              <a:srgbClr val="F20F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087" name="Google Shape;1087;p181"/>
          <p:cNvSpPr txBox="1"/>
          <p:nvPr/>
        </p:nvSpPr>
        <p:spPr>
          <a:xfrm>
            <a:off x="913706" y="1164308"/>
            <a:ext cx="163178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3"/>
              </a:buClr>
              <a:buSzPts val="2800"/>
              <a:buFont typeface="Arial"/>
              <a:buNone/>
            </a:pPr>
            <a:r>
              <a:rPr b="0" i="0" lang="fr-FR" sz="2800" u="none" cap="none" strike="noStrike">
                <a:solidFill>
                  <a:schemeClr val="accent3"/>
                </a:solidFill>
                <a:latin typeface="Arial"/>
                <a:ea typeface="Arial"/>
                <a:cs typeface="Arial"/>
                <a:sym typeface="Arial"/>
              </a:rPr>
              <a:t>Réponse</a:t>
            </a:r>
            <a:endParaRPr b="0" i="0" sz="1400" u="none" cap="none" strike="noStrike">
              <a:solidFill>
                <a:srgbClr val="000000"/>
              </a:solidFill>
              <a:latin typeface="Arial"/>
              <a:ea typeface="Arial"/>
              <a:cs typeface="Arial"/>
              <a:sym typeface="Arial"/>
            </a:endParaRPr>
          </a:p>
        </p:txBody>
      </p:sp>
      <p:sp>
        <p:nvSpPr>
          <p:cNvPr id="1088" name="Google Shape;1088;p181"/>
          <p:cNvSpPr txBox="1"/>
          <p:nvPr/>
        </p:nvSpPr>
        <p:spPr>
          <a:xfrm>
            <a:off x="8523276" y="5635997"/>
            <a:ext cx="240169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3"/>
              </a:buClr>
              <a:buSzPts val="2800"/>
              <a:buFont typeface="Arial"/>
              <a:buNone/>
            </a:pPr>
            <a:r>
              <a:rPr b="0" i="0" lang="fr-FR" sz="2800" u="none" cap="none" strike="noStrike">
                <a:solidFill>
                  <a:schemeClr val="accent3"/>
                </a:solidFill>
                <a:latin typeface="Arial"/>
                <a:ea typeface="Arial"/>
                <a:cs typeface="Arial"/>
                <a:sym typeface="Arial"/>
              </a:rPr>
              <a:t>Perturbation</a:t>
            </a:r>
            <a:endParaRPr b="0" i="0" sz="1400" u="none" cap="none" strike="noStrike">
              <a:solidFill>
                <a:srgbClr val="000000"/>
              </a:solidFill>
              <a:latin typeface="Arial"/>
              <a:ea typeface="Arial"/>
              <a:cs typeface="Arial"/>
              <a:sym typeface="Arial"/>
            </a:endParaRPr>
          </a:p>
        </p:txBody>
      </p:sp>
      <p:sp>
        <p:nvSpPr>
          <p:cNvPr id="1089" name="Google Shape;1089;p181"/>
          <p:cNvSpPr txBox="1"/>
          <p:nvPr>
            <p:ph idx="11" type="ftr"/>
          </p:nvPr>
        </p:nvSpPr>
        <p:spPr>
          <a:xfrm>
            <a:off x="0" y="6489700"/>
            <a:ext cx="4803578"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sz="1000">
                <a:solidFill>
                  <a:srgbClr val="FFFFFF"/>
                </a:solidFill>
              </a:rPr>
              <a:t>The Shifters – </a:t>
            </a:r>
            <a:r>
              <a:rPr i="1" lang="fr-FR" sz="1000">
                <a:solidFill>
                  <a:srgbClr val="FFFFFF"/>
                </a:solidFill>
              </a:rPr>
              <a:t>Teach The Shift! – Conférence Etudiants et Entreprises</a:t>
            </a:r>
            <a:endParaRPr/>
          </a:p>
        </p:txBody>
      </p:sp>
      <p:pic>
        <p:nvPicPr>
          <p:cNvPr id="1090" name="Google Shape;1090;p181"/>
          <p:cNvPicPr preferRelativeResize="0"/>
          <p:nvPr/>
        </p:nvPicPr>
        <p:blipFill rotWithShape="1">
          <a:blip r:embed="rId4">
            <a:alphaModFix/>
          </a:blip>
          <a:srcRect b="14500" l="0" r="0" t="10859"/>
          <a:stretch/>
        </p:blipFill>
        <p:spPr>
          <a:xfrm>
            <a:off x="9724121" y="868908"/>
            <a:ext cx="1952824" cy="1457603"/>
          </a:xfrm>
          <a:prstGeom prst="rect">
            <a:avLst/>
          </a:prstGeom>
          <a:noFill/>
          <a:ln>
            <a:noFill/>
          </a:ln>
        </p:spPr>
      </p:pic>
      <p:pic>
        <p:nvPicPr>
          <p:cNvPr id="1091" name="Google Shape;1091;p181"/>
          <p:cNvPicPr preferRelativeResize="0"/>
          <p:nvPr/>
        </p:nvPicPr>
        <p:blipFill rotWithShape="1">
          <a:blip r:embed="rId5">
            <a:alphaModFix/>
          </a:blip>
          <a:srcRect b="0" l="0" r="18719" t="0"/>
          <a:stretch/>
        </p:blipFill>
        <p:spPr>
          <a:xfrm>
            <a:off x="9733289" y="3047044"/>
            <a:ext cx="1952823" cy="2402541"/>
          </a:xfrm>
          <a:prstGeom prst="rect">
            <a:avLst/>
          </a:prstGeom>
          <a:noFill/>
          <a:ln>
            <a:noFill/>
          </a:ln>
        </p:spPr>
      </p:pic>
      <p:sp>
        <p:nvSpPr>
          <p:cNvPr id="1092" name="Google Shape;1092;p181"/>
          <p:cNvSpPr/>
          <p:nvPr/>
        </p:nvSpPr>
        <p:spPr>
          <a:xfrm>
            <a:off x="10271522" y="2421659"/>
            <a:ext cx="300942" cy="523220"/>
          </a:xfrm>
          <a:prstGeom prst="downArrow">
            <a:avLst>
              <a:gd fmla="val 50000" name="adj1"/>
              <a:gd fmla="val 50000" name="adj2"/>
            </a:avLst>
          </a:prstGeom>
          <a:solidFill>
            <a:schemeClr val="accent1"/>
          </a:solidFill>
          <a:ln cap="flat" cmpd="sng" w="25400">
            <a:solidFill>
              <a:srgbClr val="1F58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3" name="Google Shape;1093;p181"/>
          <p:cNvSpPr/>
          <p:nvPr/>
        </p:nvSpPr>
        <p:spPr>
          <a:xfrm rot="10800000">
            <a:off x="10734229" y="2416986"/>
            <a:ext cx="300942" cy="523220"/>
          </a:xfrm>
          <a:prstGeom prst="downArrow">
            <a:avLst>
              <a:gd fmla="val 50000" name="adj1"/>
              <a:gd fmla="val 50000" name="adj2"/>
            </a:avLst>
          </a:prstGeom>
          <a:solidFill>
            <a:schemeClr val="accent1"/>
          </a:solidFill>
          <a:ln cap="flat" cmpd="sng" w="25400">
            <a:solidFill>
              <a:srgbClr val="1F58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4" name="Google Shape;1094;p181"/>
          <p:cNvSpPr/>
          <p:nvPr/>
        </p:nvSpPr>
        <p:spPr>
          <a:xfrm rot="7968759">
            <a:off x="10719842" y="2579237"/>
            <a:ext cx="329717" cy="340969"/>
          </a:xfrm>
          <a:prstGeom prst="plus">
            <a:avLst>
              <a:gd fmla="val 40573" name="adj"/>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3000"/>
                                        <p:tgtEl>
                                          <p:spTgt spid="1086"/>
                                        </p:tgtEl>
                                      </p:cBhvr>
                                    </p:animEffect>
                                  </p:childTnLst>
                                </p:cTn>
                              </p:par>
                              <p:par>
                                <p:cTn fill="hold" nodeType="withEffect" presetClass="entr" presetID="10" presetSubtype="0">
                                  <p:stCondLst>
                                    <p:cond delay="2000"/>
                                  </p:stCondLst>
                                  <p:childTnLst>
                                    <p:set>
                                      <p:cBhvr>
                                        <p:cTn dur="1" fill="hold">
                                          <p:stCondLst>
                                            <p:cond delay="0"/>
                                          </p:stCondLst>
                                        </p:cTn>
                                        <p:tgtEl>
                                          <p:spTgt spid="1085"/>
                                        </p:tgtEl>
                                        <p:attrNameLst>
                                          <p:attrName>style.visibility</p:attrName>
                                        </p:attrNameLst>
                                      </p:cBhvr>
                                      <p:to>
                                        <p:strVal val="visible"/>
                                      </p:to>
                                    </p:set>
                                    <p:animEffect filter="fade" transition="in">
                                      <p:cBhvr>
                                        <p:cTn dur="500"/>
                                        <p:tgtEl>
                                          <p:spTgt spid="1085"/>
                                        </p:tgtEl>
                                      </p:cBhvr>
                                    </p:animEffect>
                                  </p:childTnLst>
                                </p:cTn>
                              </p:par>
                              <p:par>
                                <p:cTn fill="hold" nodeType="withEffect" presetClass="entr" presetID="10" presetSubtype="0">
                                  <p:stCondLst>
                                    <p:cond delay="2000"/>
                                  </p:stCondLst>
                                  <p:childTnLst>
                                    <p:set>
                                      <p:cBhvr>
                                        <p:cTn dur="1" fill="hold">
                                          <p:stCondLst>
                                            <p:cond delay="0"/>
                                          </p:stCondLst>
                                        </p:cTn>
                                        <p:tgtEl>
                                          <p:spTgt spid="1090"/>
                                        </p:tgtEl>
                                        <p:attrNameLst>
                                          <p:attrName>style.visibility</p:attrName>
                                        </p:attrNameLst>
                                      </p:cBhvr>
                                      <p:to>
                                        <p:strVal val="visible"/>
                                      </p:to>
                                    </p:set>
                                    <p:animEffect filter="fade" transition="in">
                                      <p:cBhvr>
                                        <p:cTn dur="500"/>
                                        <p:tgtEl>
                                          <p:spTgt spid="10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4" name="Shape 404"/>
        <p:cNvGrpSpPr/>
        <p:nvPr/>
      </p:nvGrpSpPr>
      <p:grpSpPr>
        <a:xfrm>
          <a:off x="0" y="0"/>
          <a:ext cx="0" cy="0"/>
          <a:chOff x="0" y="0"/>
          <a:chExt cx="0" cy="0"/>
        </a:xfrm>
      </p:grpSpPr>
      <p:sp>
        <p:nvSpPr>
          <p:cNvPr id="405" name="Google Shape;405;p162"/>
          <p:cNvSpPr/>
          <p:nvPr/>
        </p:nvSpPr>
        <p:spPr>
          <a:xfrm>
            <a:off x="695326" y="710008"/>
            <a:ext cx="11056176" cy="5797984"/>
          </a:xfrm>
          <a:prstGeom prst="rect">
            <a:avLst/>
          </a:prstGeom>
          <a:solidFill>
            <a:schemeClr val="dk2"/>
          </a:solidFill>
          <a:ln>
            <a:noFill/>
          </a:ln>
          <a:effectLst>
            <a:outerShdw blurRad="241300" sx="103000" rotWithShape="0" algn="ctr" sy="103000">
              <a:srgbClr val="000000">
                <a:alpha val="2941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6" name="Google Shape;406;p16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graphicFrame>
        <p:nvGraphicFramePr>
          <p:cNvPr id="407" name="Google Shape;407;p162"/>
          <p:cNvGraphicFramePr/>
          <p:nvPr/>
        </p:nvGraphicFramePr>
        <p:xfrm>
          <a:off x="1142607" y="1169198"/>
          <a:ext cx="3000000" cy="3000000"/>
        </p:xfrm>
        <a:graphic>
          <a:graphicData uri="http://schemas.openxmlformats.org/drawingml/2006/table">
            <a:tbl>
              <a:tblPr>
                <a:noFill/>
                <a:tableStyleId>{7B09C1C1-B069-4482-B051-81762ADB0F29}</a:tableStyleId>
              </a:tblPr>
              <a:tblGrid>
                <a:gridCol w="1128025"/>
                <a:gridCol w="9023225"/>
              </a:tblGrid>
              <a:tr h="298275">
                <a:tc>
                  <a:txBody>
                    <a:bodyPr/>
                    <a:lstStyle/>
                    <a:p>
                      <a:pPr indent="0" lvl="0" marL="0" marR="0" rtl="0" algn="l">
                        <a:lnSpc>
                          <a:spcPct val="100000"/>
                        </a:lnSpc>
                        <a:spcBef>
                          <a:spcPts val="0"/>
                        </a:spcBef>
                        <a:spcAft>
                          <a:spcPts val="0"/>
                        </a:spcAft>
                        <a:buClr>
                          <a:srgbClr val="000000"/>
                        </a:buClr>
                        <a:buSzPts val="1600"/>
                        <a:buFont typeface="Arial"/>
                        <a:buNone/>
                      </a:pPr>
                      <a:r>
                        <a:rPr lang="fr-FR" sz="1600" u="none" cap="none" strike="noStrike">
                          <a:solidFill>
                            <a:schemeClr val="dk2"/>
                          </a:solidFill>
                          <a:latin typeface="Arial"/>
                          <a:ea typeface="Arial"/>
                          <a:cs typeface="Arial"/>
                          <a:sym typeface="Arial"/>
                        </a:rPr>
                        <a:t>Slides</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fr-FR" sz="1600" u="none" cap="none" strike="noStrike">
                          <a:solidFill>
                            <a:schemeClr val="dk2"/>
                          </a:solidFill>
                          <a:latin typeface="Arial"/>
                          <a:ea typeface="Arial"/>
                          <a:cs typeface="Arial"/>
                          <a:sym typeface="Arial"/>
                        </a:rPr>
                        <a:t>Modifications par rapport à la version précédente</a:t>
                      </a:r>
                      <a:endParaRPr sz="1400" u="none" cap="none" strike="noStrike"/>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r>
              <a:tr h="276125">
                <a:tc>
                  <a:txBody>
                    <a:bodyPr/>
                    <a:lstStyle/>
                    <a:p>
                      <a:pPr indent="0" lvl="0" marL="0" marR="0" rtl="0" algn="ctr">
                        <a:lnSpc>
                          <a:spcPct val="100000"/>
                        </a:lnSpc>
                        <a:spcBef>
                          <a:spcPts val="0"/>
                        </a:spcBef>
                        <a:spcAft>
                          <a:spcPts val="0"/>
                        </a:spcAft>
                        <a:buClr>
                          <a:srgbClr val="000000"/>
                        </a:buClr>
                        <a:buSzPts val="1100"/>
                        <a:buFont typeface="Arial"/>
                        <a:buNone/>
                      </a:pPr>
                      <a:r>
                        <a:rPr i="1" lang="fr-FR" sz="1000" u="none" cap="none" strike="noStrike">
                          <a:solidFill>
                            <a:schemeClr val="lt1"/>
                          </a:solidFill>
                        </a:rPr>
                        <a:t>Général</a:t>
                      </a:r>
                      <a:endParaRPr i="1"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Des modifications ont été apportées à la présentation afin de rendre les exemples plus proches du public Suisse. </a:t>
                      </a:r>
                      <a:endParaRPr sz="14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462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20</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Fusion des diapos 19-21 pour qller un peu plus vite. Les Diapos 19-21 existent toujours en masqué.</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722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24</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Couleur + position des légendes courbes pour que le déroulement des scénarios soient le plus fluide possible.</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462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25</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Carte de la Suisse à la place de la France</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462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28</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Empreinte Carbone d’un habitant en Suisse en 2019 (données OFEV 2020) + répartition en différents secteurs =&gt; données du graphique + objectif en 2050 de 3t CO2e</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72850">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29-37-50-60-69</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Choix d’un secteur émetteur</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52450">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31</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Nombre de kms parcourus par un habitant en Suisse en un an</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393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32</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Répartition en kms par type de déplacement ald court/long trajet car données non trouvées pour la Suisse</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3937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33</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latin typeface="Arial"/>
                          <a:ea typeface="Arial"/>
                          <a:cs typeface="Arial"/>
                          <a:sym typeface="Arial"/>
                        </a:rPr>
                        <a:t>Part de la voiture, de l’avion et des TC en émissions de GES en Suisse</a:t>
                      </a:r>
                      <a:endParaRPr sz="10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52475">
                <a:tc>
                  <a:txBody>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35</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Genève – Bangkok / Barcelone ald Paris-NY/Londres</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63650">
                <a:tc>
                  <a:txBody>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36-49-59-68</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Empreinte Carbone d’un habitant en Suisse</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93925">
                <a:tc>
                  <a:txBody>
                    <a:bodyPr/>
                    <a:lstStyle/>
                    <a:p>
                      <a:pPr indent="0" lvl="0" marL="0" marR="0" rtl="0" algn="ctr">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52</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Zones de texte refaite pour les 3R</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57050">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55</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 supprimer les MAJ » effacé au profit de « arrêter les services inutiles »</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02500">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63</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Certificat Energétique Cantonal des Bâtiments </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29392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68</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0" i="0" lang="fr-FR" sz="1000" u="none" cap="none" strike="noStrike">
                          <a:solidFill>
                            <a:schemeClr val="lt1"/>
                          </a:solidFill>
                          <a:latin typeface="Arial"/>
                          <a:ea typeface="Arial"/>
                          <a:cs typeface="Arial"/>
                          <a:sym typeface="Arial"/>
                        </a:rPr>
                        <a:t>Empreinte Carbone d'un habitant en Suisse et réduction de 27% sur le graphe de droite. </a:t>
                      </a:r>
                      <a:endParaRPr b="0" i="0" sz="1000" u="none" cap="none" strike="noStrike">
                        <a:solidFill>
                          <a:schemeClr val="lt1"/>
                        </a:solidFill>
                        <a:latin typeface="Arial"/>
                        <a:ea typeface="Arial"/>
                        <a:cs typeface="Arial"/>
                        <a:sym typeface="Aria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356625">
                <a:tc>
                  <a:txBody>
                    <a:bodyPr/>
                    <a:lstStyle/>
                    <a:p>
                      <a:pPr indent="0" lvl="0" marL="0" marR="0" rtl="0" algn="ctr">
                        <a:lnSpc>
                          <a:spcPct val="100000"/>
                        </a:lnSpc>
                        <a:spcBef>
                          <a:spcPts val="0"/>
                        </a:spcBef>
                        <a:spcAft>
                          <a:spcPts val="0"/>
                        </a:spcAft>
                        <a:buClr>
                          <a:srgbClr val="000000"/>
                        </a:buClr>
                        <a:buSzPts val="1100"/>
                        <a:buFont typeface="Arial"/>
                        <a:buNone/>
                      </a:pPr>
                      <a:r>
                        <a:rPr lang="fr-FR" sz="1000" u="none" cap="none" strike="noStrike">
                          <a:solidFill>
                            <a:schemeClr val="lt1"/>
                          </a:solidFill>
                        </a:rPr>
                        <a:t>70</a:t>
                      </a:r>
                      <a:endParaRPr sz="1000" u="none" cap="none" strike="noStrike">
                        <a:solidFill>
                          <a:schemeClr val="lt1"/>
                        </a:solidFill>
                      </a:endParaRPr>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fr-FR" sz="1000" u="none" cap="none" strike="noStrike">
                          <a:solidFill>
                            <a:schemeClr val="lt1"/>
                          </a:solidFill>
                        </a:rPr>
                        <a:t>Slide masqué</a:t>
                      </a:r>
                      <a:endParaRPr sz="1000" u="none" cap="none" strike="noStrike"/>
                    </a:p>
                  </a:txBody>
                  <a:tcPr marT="45725" marB="45725" marR="91450" marL="9145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
        <p:nvSpPr>
          <p:cNvPr id="408" name="Google Shape;408;p162"/>
          <p:cNvSpPr txBox="1"/>
          <p:nvPr/>
        </p:nvSpPr>
        <p:spPr>
          <a:xfrm>
            <a:off x="292105" y="732454"/>
            <a:ext cx="5855109"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400"/>
              <a:buFont typeface="Arial"/>
              <a:buNone/>
            </a:pPr>
            <a:r>
              <a:rPr b="0" i="1" lang="fr-FR" sz="1800" u="none" cap="none" strike="noStrike">
                <a:solidFill>
                  <a:srgbClr val="FFFFFF"/>
                </a:solidFill>
                <a:latin typeface="Arial"/>
                <a:ea typeface="Arial"/>
                <a:cs typeface="Arial"/>
                <a:sym typeface="Arial"/>
              </a:rPr>
              <a:t>Version Précédente: TTS_GP_FR_2022.04</a:t>
            </a:r>
            <a:endParaRPr b="0" i="0" sz="1800" u="none" cap="none" strike="noStrike">
              <a:solidFill>
                <a:schemeClr val="dk1"/>
              </a:solidFill>
              <a:latin typeface="Arial"/>
              <a:ea typeface="Arial"/>
              <a:cs typeface="Arial"/>
              <a:sym typeface="Arial"/>
            </a:endParaRPr>
          </a:p>
        </p:txBody>
      </p:sp>
      <p:sp>
        <p:nvSpPr>
          <p:cNvPr id="409" name="Google Shape;409;p162"/>
          <p:cNvSpPr txBox="1"/>
          <p:nvPr>
            <p:ph type="title"/>
          </p:nvPr>
        </p:nvSpPr>
        <p:spPr>
          <a:xfrm>
            <a:off x="695325" y="350008"/>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1800"/>
              <a:buNone/>
            </a:pPr>
            <a:r>
              <a:rPr lang="fr-FR"/>
              <a:t>Version AVRIL</a:t>
            </a:r>
            <a:r>
              <a:rPr lang="fr-FR" u="sng"/>
              <a:t> 2022</a:t>
            </a:r>
            <a:r>
              <a:rPr lang="fr-FR"/>
              <a:t> - TTS_GP_CH_2022.04</a:t>
            </a:r>
            <a:endParaRPr/>
          </a:p>
        </p:txBody>
      </p:sp>
      <p:sp>
        <p:nvSpPr>
          <p:cNvPr id="410" name="Google Shape;410;p162"/>
          <p:cNvSpPr txBox="1"/>
          <p:nvPr>
            <p:ph idx="11" type="ftr"/>
          </p:nvPr>
        </p:nvSpPr>
        <p:spPr>
          <a:xfrm>
            <a:off x="0" y="6489700"/>
            <a:ext cx="4803578"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sz="1000">
                <a:solidFill>
                  <a:srgbClr val="FFFFFF"/>
                </a:solidFill>
              </a:rPr>
              <a:t>The Shifters – </a:t>
            </a:r>
            <a:r>
              <a:rPr i="1" lang="fr-FR" sz="1000">
                <a:solidFill>
                  <a:srgbClr val="FFFFFF"/>
                </a:solidFill>
              </a:rPr>
              <a:t>Teach The Shift! – Conférence Grand Public</a:t>
            </a:r>
            <a:endParaRPr/>
          </a:p>
        </p:txBody>
      </p:sp>
      <p:grpSp>
        <p:nvGrpSpPr>
          <p:cNvPr id="411" name="Google Shape;411;p162"/>
          <p:cNvGrpSpPr/>
          <p:nvPr/>
        </p:nvGrpSpPr>
        <p:grpSpPr>
          <a:xfrm>
            <a:off x="9868522" y="-131777"/>
            <a:ext cx="2461590" cy="2980592"/>
            <a:chOff x="9868524" y="-131777"/>
            <a:chExt cx="2461590" cy="2980592"/>
          </a:xfrm>
        </p:grpSpPr>
        <p:sp>
          <p:nvSpPr>
            <p:cNvPr id="412" name="Google Shape;412;p162"/>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D67234"/>
                </a:solidFill>
                <a:latin typeface="Arial"/>
                <a:ea typeface="Arial"/>
                <a:cs typeface="Arial"/>
                <a:sym typeface="Arial"/>
              </a:endParaRPr>
            </a:p>
          </p:txBody>
        </p:sp>
        <p:sp>
          <p:nvSpPr>
            <p:cNvPr id="413" name="Google Shape;413;p162"/>
            <p:cNvSpPr txBox="1"/>
            <p:nvPr/>
          </p:nvSpPr>
          <p:spPr>
            <a:xfrm rot="2991046">
              <a:off x="9909295" y="862040"/>
              <a:ext cx="2772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Diapo hors conférence</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9" name="Shape 1099"/>
        <p:cNvGrpSpPr/>
        <p:nvPr/>
      </p:nvGrpSpPr>
      <p:grpSpPr>
        <a:xfrm>
          <a:off x="0" y="0"/>
          <a:ext cx="0" cy="0"/>
          <a:chOff x="0" y="0"/>
          <a:chExt cx="0" cy="0"/>
        </a:xfrm>
      </p:grpSpPr>
      <p:sp>
        <p:nvSpPr>
          <p:cNvPr id="1100" name="Google Shape;1100;p1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101" name="Google Shape;1101;p1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102" name="Google Shape;1102;p17"/>
          <p:cNvSpPr txBox="1"/>
          <p:nvPr/>
        </p:nvSpPr>
        <p:spPr>
          <a:xfrm>
            <a:off x="3607130" y="1397979"/>
            <a:ext cx="2247158" cy="720000"/>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Dommages sur nos infrastructures</a:t>
            </a:r>
            <a:endParaRPr b="0" i="0" sz="1800" u="none" cap="none" strike="noStrike">
              <a:solidFill>
                <a:srgbClr val="282828"/>
              </a:solidFill>
              <a:latin typeface="Arial"/>
              <a:ea typeface="Arial"/>
              <a:cs typeface="Arial"/>
              <a:sym typeface="Arial"/>
            </a:endParaRPr>
          </a:p>
        </p:txBody>
      </p:sp>
      <p:pic>
        <p:nvPicPr>
          <p:cNvPr id="1103" name="Google Shape;1103;p17"/>
          <p:cNvPicPr preferRelativeResize="0"/>
          <p:nvPr/>
        </p:nvPicPr>
        <p:blipFill rotWithShape="1">
          <a:blip r:embed="rId3">
            <a:alphaModFix/>
          </a:blip>
          <a:srcRect b="0" l="0" r="0" t="0"/>
          <a:stretch/>
        </p:blipFill>
        <p:spPr>
          <a:xfrm>
            <a:off x="240019" y="1277735"/>
            <a:ext cx="3352267" cy="1994835"/>
          </a:xfrm>
          <a:prstGeom prst="flowChartAlternateProcess">
            <a:avLst/>
          </a:prstGeom>
          <a:noFill/>
          <a:ln>
            <a:noFill/>
          </a:ln>
        </p:spPr>
      </p:pic>
      <p:sp>
        <p:nvSpPr>
          <p:cNvPr id="1104" name="Google Shape;1104;p17"/>
          <p:cNvSpPr txBox="1"/>
          <p:nvPr/>
        </p:nvSpPr>
        <p:spPr>
          <a:xfrm>
            <a:off x="6750257" y="5161000"/>
            <a:ext cx="1824759" cy="720000"/>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Multiplication des méga-feux</a:t>
            </a:r>
            <a:endParaRPr b="0" i="0" sz="1800" u="none" cap="none" strike="noStrike">
              <a:solidFill>
                <a:srgbClr val="282828"/>
              </a:solidFill>
              <a:latin typeface="Arial"/>
              <a:ea typeface="Arial"/>
              <a:cs typeface="Arial"/>
              <a:sym typeface="Arial"/>
            </a:endParaRPr>
          </a:p>
        </p:txBody>
      </p:sp>
      <p:pic>
        <p:nvPicPr>
          <p:cNvPr id="1105" name="Google Shape;1105;p17"/>
          <p:cNvPicPr preferRelativeResize="0"/>
          <p:nvPr/>
        </p:nvPicPr>
        <p:blipFill rotWithShape="1">
          <a:blip r:embed="rId4">
            <a:alphaModFix/>
          </a:blip>
          <a:srcRect b="0" l="0" r="0" t="0"/>
          <a:stretch/>
        </p:blipFill>
        <p:spPr>
          <a:xfrm>
            <a:off x="8569018" y="4105797"/>
            <a:ext cx="3352268" cy="2025685"/>
          </a:xfrm>
          <a:prstGeom prst="flowChartAlternateProcess">
            <a:avLst/>
          </a:prstGeom>
          <a:noFill/>
          <a:ln>
            <a:noFill/>
          </a:ln>
        </p:spPr>
      </p:pic>
      <p:sp>
        <p:nvSpPr>
          <p:cNvPr id="1106" name="Google Shape;1106;p17"/>
          <p:cNvSpPr txBox="1"/>
          <p:nvPr/>
        </p:nvSpPr>
        <p:spPr>
          <a:xfrm>
            <a:off x="6750257" y="1272899"/>
            <a:ext cx="1803917" cy="720000"/>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Dépérissement de forêts</a:t>
            </a:r>
            <a:endParaRPr b="0" i="0" sz="1800" u="none" cap="none" strike="noStrike">
              <a:solidFill>
                <a:srgbClr val="282828"/>
              </a:solidFill>
              <a:latin typeface="Arial"/>
              <a:ea typeface="Arial"/>
              <a:cs typeface="Arial"/>
              <a:sym typeface="Arial"/>
            </a:endParaRPr>
          </a:p>
        </p:txBody>
      </p:sp>
      <p:pic>
        <p:nvPicPr>
          <p:cNvPr id="1107" name="Google Shape;1107;p17"/>
          <p:cNvPicPr preferRelativeResize="0"/>
          <p:nvPr/>
        </p:nvPicPr>
        <p:blipFill rotWithShape="1">
          <a:blip r:embed="rId5">
            <a:alphaModFix/>
          </a:blip>
          <a:srcRect b="0" l="0" r="0" t="0"/>
          <a:stretch/>
        </p:blipFill>
        <p:spPr>
          <a:xfrm>
            <a:off x="8569018" y="1148573"/>
            <a:ext cx="3352268" cy="2253158"/>
          </a:xfrm>
          <a:prstGeom prst="flowChartAlternateProcess">
            <a:avLst/>
          </a:prstGeom>
          <a:noFill/>
          <a:ln>
            <a:noFill/>
          </a:ln>
        </p:spPr>
      </p:pic>
      <p:sp>
        <p:nvSpPr>
          <p:cNvPr id="1108" name="Google Shape;1108;p17"/>
          <p:cNvSpPr txBox="1"/>
          <p:nvPr/>
        </p:nvSpPr>
        <p:spPr>
          <a:xfrm>
            <a:off x="3607130" y="5411482"/>
            <a:ext cx="2268000" cy="720000"/>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Effets de la chaleur sur la santé</a:t>
            </a:r>
            <a:endParaRPr b="0" i="0" sz="1800" u="none" cap="none" strike="noStrike">
              <a:solidFill>
                <a:srgbClr val="282828"/>
              </a:solidFill>
              <a:latin typeface="Arial"/>
              <a:ea typeface="Arial"/>
              <a:cs typeface="Arial"/>
              <a:sym typeface="Arial"/>
            </a:endParaRPr>
          </a:p>
        </p:txBody>
      </p:sp>
      <p:pic>
        <p:nvPicPr>
          <p:cNvPr id="1109" name="Google Shape;1109;p17"/>
          <p:cNvPicPr preferRelativeResize="0"/>
          <p:nvPr/>
        </p:nvPicPr>
        <p:blipFill rotWithShape="1">
          <a:blip r:embed="rId6">
            <a:alphaModFix/>
          </a:blip>
          <a:srcRect b="0" l="0" r="0" t="0"/>
          <a:stretch/>
        </p:blipFill>
        <p:spPr>
          <a:xfrm>
            <a:off x="242202" y="3994042"/>
            <a:ext cx="3350084" cy="2237335"/>
          </a:xfrm>
          <a:prstGeom prst="flowChartAlternateProcess">
            <a:avLst/>
          </a:prstGeom>
          <a:noFill/>
          <a:ln>
            <a:noFill/>
          </a:ln>
        </p:spPr>
      </p:pic>
      <p:sp>
        <p:nvSpPr>
          <p:cNvPr id="1110" name="Google Shape;1110;p17"/>
          <p:cNvSpPr txBox="1"/>
          <p:nvPr>
            <p:ph idx="1" type="body"/>
          </p:nvPr>
        </p:nvSpPr>
        <p:spPr>
          <a:xfrm>
            <a:off x="695325" y="406371"/>
            <a:ext cx="7826105" cy="48857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 surgit un prodigieux tourbillon</a:t>
            </a:r>
            <a:endParaRPr/>
          </a:p>
        </p:txBody>
      </p:sp>
      <p:pic>
        <p:nvPicPr>
          <p:cNvPr id="1111" name="Google Shape;1111;p17"/>
          <p:cNvPicPr preferRelativeResize="0"/>
          <p:nvPr/>
        </p:nvPicPr>
        <p:blipFill rotWithShape="1">
          <a:blip r:embed="rId7">
            <a:alphaModFix/>
          </a:blip>
          <a:srcRect b="0" l="33899" r="5950" t="0"/>
          <a:stretch/>
        </p:blipFill>
        <p:spPr>
          <a:xfrm>
            <a:off x="4416614" y="2769039"/>
            <a:ext cx="3350084" cy="2037821"/>
          </a:xfrm>
          <a:prstGeom prst="flowChartAlternateProcess">
            <a:avLst/>
          </a:prstGeom>
          <a:noFill/>
          <a:ln>
            <a:noFill/>
          </a:ln>
        </p:spPr>
      </p:pic>
      <p:sp>
        <p:nvSpPr>
          <p:cNvPr id="1112" name="Google Shape;1112;p17"/>
          <p:cNvSpPr txBox="1"/>
          <p:nvPr/>
        </p:nvSpPr>
        <p:spPr>
          <a:xfrm>
            <a:off x="4506191" y="2349213"/>
            <a:ext cx="3179618" cy="400069"/>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Gel des cultures fruitières</a:t>
            </a:r>
            <a:endParaRPr b="0" i="0" sz="1800" u="none" cap="none" strike="noStrike">
              <a:solidFill>
                <a:srgbClr val="28282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500"/>
                                        <p:tgtEl>
                                          <p:spTgt spid="1111"/>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7" name="Shape 1117"/>
        <p:cNvGrpSpPr/>
        <p:nvPr/>
      </p:nvGrpSpPr>
      <p:grpSpPr>
        <a:xfrm>
          <a:off x="0" y="0"/>
          <a:ext cx="0" cy="0"/>
          <a:chOff x="0" y="0"/>
          <a:chExt cx="0" cy="0"/>
        </a:xfrm>
      </p:grpSpPr>
      <p:sp>
        <p:nvSpPr>
          <p:cNvPr id="1118" name="Google Shape;1118;p1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119" name="Google Shape;1119;p1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1120" name="Google Shape;1120;p18"/>
          <p:cNvPicPr preferRelativeResize="0"/>
          <p:nvPr/>
        </p:nvPicPr>
        <p:blipFill rotWithShape="1">
          <a:blip r:embed="rId3">
            <a:alphaModFix/>
          </a:blip>
          <a:srcRect b="0" l="0" r="0" t="0"/>
          <a:stretch/>
        </p:blipFill>
        <p:spPr>
          <a:xfrm>
            <a:off x="491707" y="837285"/>
            <a:ext cx="1836000" cy="1427201"/>
          </a:xfrm>
          <a:prstGeom prst="ellipse">
            <a:avLst/>
          </a:prstGeom>
          <a:noFill/>
          <a:ln>
            <a:noFill/>
          </a:ln>
        </p:spPr>
      </p:pic>
      <p:sp>
        <p:nvSpPr>
          <p:cNvPr id="1121" name="Google Shape;1121;p18"/>
          <p:cNvSpPr txBox="1"/>
          <p:nvPr/>
        </p:nvSpPr>
        <p:spPr>
          <a:xfrm>
            <a:off x="2603294" y="1342471"/>
            <a:ext cx="2880000"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Montée du niveau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des océans</a:t>
            </a:r>
            <a:endParaRPr b="0" i="0" sz="1400" u="none" cap="none" strike="noStrike">
              <a:solidFill>
                <a:srgbClr val="000000"/>
              </a:solidFill>
              <a:latin typeface="Arial"/>
              <a:ea typeface="Arial"/>
              <a:cs typeface="Arial"/>
              <a:sym typeface="Arial"/>
            </a:endParaRPr>
          </a:p>
        </p:txBody>
      </p:sp>
      <p:pic>
        <p:nvPicPr>
          <p:cNvPr descr="Résultat de recherche d'images pour &quot;sécheresse blé&quot;" id="1122" name="Google Shape;1122;p18"/>
          <p:cNvPicPr preferRelativeResize="0"/>
          <p:nvPr/>
        </p:nvPicPr>
        <p:blipFill rotWithShape="1">
          <a:blip r:embed="rId4">
            <a:alphaModFix/>
          </a:blip>
          <a:srcRect b="0" l="0" r="0" t="0"/>
          <a:stretch/>
        </p:blipFill>
        <p:spPr>
          <a:xfrm>
            <a:off x="491707" y="2449192"/>
            <a:ext cx="1836000" cy="1725778"/>
          </a:xfrm>
          <a:prstGeom prst="ellipse">
            <a:avLst/>
          </a:prstGeom>
          <a:noFill/>
          <a:ln>
            <a:noFill/>
          </a:ln>
        </p:spPr>
      </p:pic>
      <p:sp>
        <p:nvSpPr>
          <p:cNvPr id="1123" name="Google Shape;1123;p18"/>
          <p:cNvSpPr txBox="1"/>
          <p:nvPr/>
        </p:nvSpPr>
        <p:spPr>
          <a:xfrm>
            <a:off x="2740231" y="3121230"/>
            <a:ext cx="2880000"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Zones côtières submergées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et moins « assurables »</a:t>
            </a:r>
            <a:endParaRPr b="0" i="0" sz="1800" u="none" cap="none" strike="noStrike">
              <a:solidFill>
                <a:srgbClr val="282828"/>
              </a:solidFill>
              <a:latin typeface="Arial"/>
              <a:ea typeface="Arial"/>
              <a:cs typeface="Arial"/>
              <a:sym typeface="Arial"/>
            </a:endParaRPr>
          </a:p>
        </p:txBody>
      </p:sp>
      <p:pic>
        <p:nvPicPr>
          <p:cNvPr id="1124" name="Google Shape;1124;p18"/>
          <p:cNvPicPr preferRelativeResize="0"/>
          <p:nvPr/>
        </p:nvPicPr>
        <p:blipFill rotWithShape="1">
          <a:blip r:embed="rId5">
            <a:alphaModFix/>
          </a:blip>
          <a:srcRect b="0" l="0" r="0" t="0"/>
          <a:stretch/>
        </p:blipFill>
        <p:spPr>
          <a:xfrm>
            <a:off x="491707" y="4394805"/>
            <a:ext cx="1836000" cy="1860009"/>
          </a:xfrm>
          <a:prstGeom prst="ellipse">
            <a:avLst/>
          </a:prstGeom>
          <a:noFill/>
          <a:ln>
            <a:noFill/>
          </a:ln>
        </p:spPr>
      </p:pic>
      <p:sp>
        <p:nvSpPr>
          <p:cNvPr id="1125" name="Google Shape;1125;p18"/>
          <p:cNvSpPr txBox="1"/>
          <p:nvPr/>
        </p:nvSpPr>
        <p:spPr>
          <a:xfrm>
            <a:off x="2588301" y="5141854"/>
            <a:ext cx="2955434" cy="584735"/>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1600"/>
              <a:buFont typeface="Arial"/>
              <a:buNone/>
            </a:pPr>
            <a:r>
              <a:rPr b="0" i="0" lang="fr-FR" sz="1600" u="none" cap="none" strike="noStrike">
                <a:solidFill>
                  <a:srgbClr val="282828"/>
                </a:solidFill>
                <a:latin typeface="Arial"/>
                <a:ea typeface="Arial"/>
                <a:cs typeface="Arial"/>
                <a:sym typeface="Arial"/>
              </a:rPr>
              <a:t>Des territoires et un mode de vie fragiles et vulnérables</a:t>
            </a:r>
            <a:endParaRPr b="0" i="0" sz="1800" u="none" cap="none" strike="noStrike">
              <a:solidFill>
                <a:srgbClr val="282828"/>
              </a:solidFill>
              <a:latin typeface="Arial"/>
              <a:ea typeface="Arial"/>
              <a:cs typeface="Arial"/>
              <a:sym typeface="Arial"/>
            </a:endParaRPr>
          </a:p>
        </p:txBody>
      </p:sp>
      <p:sp>
        <p:nvSpPr>
          <p:cNvPr id="1126" name="Google Shape;1126;p18"/>
          <p:cNvSpPr txBox="1"/>
          <p:nvPr/>
        </p:nvSpPr>
        <p:spPr>
          <a:xfrm>
            <a:off x="695325" y="406370"/>
            <a:ext cx="6561509" cy="79985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23AA"/>
              </a:buClr>
              <a:buSzPts val="2400"/>
              <a:buFont typeface="Arial"/>
              <a:buNone/>
            </a:pPr>
            <a:r>
              <a:rPr b="1" i="0" lang="fr-FR" sz="2400" u="none" cap="none" strike="noStrike">
                <a:solidFill>
                  <a:srgbClr val="0023AA"/>
                </a:solidFill>
                <a:latin typeface="Arial"/>
                <a:ea typeface="Arial"/>
                <a:cs typeface="Arial"/>
                <a:sym typeface="Arial"/>
              </a:rPr>
              <a:t>La goutte d’eau qui fait déborder le vase</a:t>
            </a:r>
            <a:endParaRPr b="0" i="0" sz="1400" u="none" cap="none" strike="noStrike">
              <a:solidFill>
                <a:srgbClr val="000000"/>
              </a:solidFill>
              <a:latin typeface="Arial"/>
              <a:ea typeface="Arial"/>
              <a:cs typeface="Arial"/>
              <a:sym typeface="Arial"/>
            </a:endParaRPr>
          </a:p>
        </p:txBody>
      </p:sp>
      <p:pic>
        <p:nvPicPr>
          <p:cNvPr descr="D:\Documents\Climat\Teach The Shift\Images slides 26-29\29D - North_Sea_Sea_Level_RisksFr.png" id="1127" name="Google Shape;1127;p18"/>
          <p:cNvPicPr preferRelativeResize="0"/>
          <p:nvPr/>
        </p:nvPicPr>
        <p:blipFill rotWithShape="1">
          <a:blip r:embed="rId6">
            <a:alphaModFix/>
          </a:blip>
          <a:srcRect b="0" l="0" r="0" t="7048"/>
          <a:stretch/>
        </p:blipFill>
        <p:spPr>
          <a:xfrm>
            <a:off x="6066020" y="1177664"/>
            <a:ext cx="5791200" cy="53121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127"/>
                                        </p:tgtEl>
                                        <p:attrNameLst>
                                          <p:attrName>style.visibility</p:attrName>
                                        </p:attrNameLst>
                                      </p:cBhvr>
                                      <p:to>
                                        <p:strVal val="visible"/>
                                      </p:to>
                                    </p:set>
                                    <p:anim calcmode="lin" valueType="num">
                                      <p:cBhvr additive="base">
                                        <p:cTn dur="500"/>
                                        <p:tgtEl>
                                          <p:spTgt spid="1127"/>
                                        </p:tgtEl>
                                        <p:attrNameLst>
                                          <p:attrName>ppt_w</p:attrName>
                                        </p:attrNameLst>
                                      </p:cBhvr>
                                      <p:tavLst>
                                        <p:tav fmla="" tm="0">
                                          <p:val>
                                            <p:strVal val="0"/>
                                          </p:val>
                                        </p:tav>
                                        <p:tav fmla="" tm="100000">
                                          <p:val>
                                            <p:strVal val="#ppt_w"/>
                                          </p:val>
                                        </p:tav>
                                      </p:tavLst>
                                    </p:anim>
                                    <p:anim calcmode="lin" valueType="num">
                                      <p:cBhvr additive="base">
                                        <p:cTn dur="500"/>
                                        <p:tgtEl>
                                          <p:spTgt spid="112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2" name="Shape 1132"/>
        <p:cNvGrpSpPr/>
        <p:nvPr/>
      </p:nvGrpSpPr>
      <p:grpSpPr>
        <a:xfrm>
          <a:off x="0" y="0"/>
          <a:ext cx="0" cy="0"/>
          <a:chOff x="0" y="0"/>
          <a:chExt cx="0" cy="0"/>
        </a:xfrm>
      </p:grpSpPr>
      <p:sp>
        <p:nvSpPr>
          <p:cNvPr id="1133" name="Google Shape;1133;p16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134" name="Google Shape;1134;p16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135" name="Google Shape;1135;p165"/>
          <p:cNvSpPr txBox="1"/>
          <p:nvPr/>
        </p:nvSpPr>
        <p:spPr>
          <a:xfrm>
            <a:off x="3610804" y="1948082"/>
            <a:ext cx="1824759" cy="720000"/>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Multiplication des méga-feux</a:t>
            </a:r>
            <a:endParaRPr b="0" i="0" sz="1800" u="none" cap="none" strike="noStrike">
              <a:solidFill>
                <a:srgbClr val="282828"/>
              </a:solidFill>
              <a:latin typeface="Arial"/>
              <a:ea typeface="Arial"/>
              <a:cs typeface="Arial"/>
              <a:sym typeface="Arial"/>
            </a:endParaRPr>
          </a:p>
        </p:txBody>
      </p:sp>
      <p:pic>
        <p:nvPicPr>
          <p:cNvPr id="1136" name="Google Shape;1136;p165"/>
          <p:cNvPicPr preferRelativeResize="0"/>
          <p:nvPr/>
        </p:nvPicPr>
        <p:blipFill rotWithShape="1">
          <a:blip r:embed="rId3">
            <a:alphaModFix/>
          </a:blip>
          <a:srcRect b="0" l="0" r="0" t="0"/>
          <a:stretch/>
        </p:blipFill>
        <p:spPr>
          <a:xfrm>
            <a:off x="254862" y="1277757"/>
            <a:ext cx="3352268" cy="2025685"/>
          </a:xfrm>
          <a:prstGeom prst="flowChartAlternateProcess">
            <a:avLst/>
          </a:prstGeom>
          <a:noFill/>
          <a:ln>
            <a:noFill/>
          </a:ln>
        </p:spPr>
      </p:pic>
      <p:sp>
        <p:nvSpPr>
          <p:cNvPr id="1137" name="Google Shape;1137;p165"/>
          <p:cNvSpPr txBox="1"/>
          <p:nvPr/>
        </p:nvSpPr>
        <p:spPr>
          <a:xfrm>
            <a:off x="3145632" y="5869666"/>
            <a:ext cx="3350083" cy="400069"/>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Effets de la chaleur sur la santé</a:t>
            </a:r>
            <a:endParaRPr b="0" i="0" sz="1800" u="none" cap="none" strike="noStrike">
              <a:solidFill>
                <a:srgbClr val="282828"/>
              </a:solidFill>
              <a:latin typeface="Arial"/>
              <a:ea typeface="Arial"/>
              <a:cs typeface="Arial"/>
              <a:sym typeface="Arial"/>
            </a:endParaRPr>
          </a:p>
        </p:txBody>
      </p:sp>
      <p:pic>
        <p:nvPicPr>
          <p:cNvPr id="1138" name="Google Shape;1138;p165"/>
          <p:cNvPicPr preferRelativeResize="0"/>
          <p:nvPr/>
        </p:nvPicPr>
        <p:blipFill rotWithShape="1">
          <a:blip r:embed="rId4">
            <a:alphaModFix/>
          </a:blip>
          <a:srcRect b="0" l="0" r="0" t="0"/>
          <a:stretch/>
        </p:blipFill>
        <p:spPr>
          <a:xfrm>
            <a:off x="2839281" y="3576631"/>
            <a:ext cx="3350084" cy="2237335"/>
          </a:xfrm>
          <a:prstGeom prst="flowChartAlternateProcess">
            <a:avLst/>
          </a:prstGeom>
          <a:noFill/>
          <a:ln>
            <a:noFill/>
          </a:ln>
        </p:spPr>
      </p:pic>
      <p:sp>
        <p:nvSpPr>
          <p:cNvPr id="1139" name="Google Shape;1139;p165"/>
          <p:cNvSpPr txBox="1"/>
          <p:nvPr>
            <p:ph idx="1" type="body"/>
          </p:nvPr>
        </p:nvSpPr>
        <p:spPr>
          <a:xfrm>
            <a:off x="695325" y="406371"/>
            <a:ext cx="7826105" cy="48857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 surgit un prodigieux tourbillon</a:t>
            </a:r>
            <a:endParaRPr/>
          </a:p>
        </p:txBody>
      </p:sp>
      <p:pic>
        <p:nvPicPr>
          <p:cNvPr id="1140" name="Google Shape;1140;p165"/>
          <p:cNvPicPr preferRelativeResize="0"/>
          <p:nvPr/>
        </p:nvPicPr>
        <p:blipFill rotWithShape="1">
          <a:blip r:embed="rId5">
            <a:alphaModFix/>
          </a:blip>
          <a:srcRect b="0" l="0" r="0" t="0"/>
          <a:stretch/>
        </p:blipFill>
        <p:spPr>
          <a:xfrm>
            <a:off x="9814680" y="3242323"/>
            <a:ext cx="2050051" cy="1732011"/>
          </a:xfrm>
          <a:prstGeom prst="ellipse">
            <a:avLst/>
          </a:prstGeom>
          <a:noFill/>
          <a:ln>
            <a:noFill/>
          </a:ln>
        </p:spPr>
      </p:pic>
      <p:pic>
        <p:nvPicPr>
          <p:cNvPr id="1141" name="Google Shape;1141;p165"/>
          <p:cNvPicPr preferRelativeResize="0"/>
          <p:nvPr/>
        </p:nvPicPr>
        <p:blipFill rotWithShape="1">
          <a:blip r:embed="rId6">
            <a:alphaModFix/>
          </a:blip>
          <a:srcRect b="7988" l="14060" r="22960" t="0"/>
          <a:stretch/>
        </p:blipFill>
        <p:spPr>
          <a:xfrm>
            <a:off x="254862" y="3534521"/>
            <a:ext cx="1907339" cy="1850424"/>
          </a:xfrm>
          <a:prstGeom prst="ellipse">
            <a:avLst/>
          </a:prstGeom>
          <a:noFill/>
          <a:ln>
            <a:noFill/>
          </a:ln>
          <a:effectLst>
            <a:outerShdw blurRad="381000" sx="-80000" rotWithShape="0" dir="5400000" dist="292100" sy="-18000">
              <a:srgbClr val="000000">
                <a:alpha val="21176"/>
              </a:srgbClr>
            </a:outerShdw>
          </a:effectLst>
        </p:spPr>
      </p:pic>
      <p:sp>
        <p:nvSpPr>
          <p:cNvPr id="1142" name="Google Shape;1142;p165"/>
          <p:cNvSpPr txBox="1"/>
          <p:nvPr/>
        </p:nvSpPr>
        <p:spPr>
          <a:xfrm>
            <a:off x="470157" y="5429511"/>
            <a:ext cx="1824759" cy="1015622"/>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Fonte des glaciers et des banquises</a:t>
            </a:r>
            <a:endParaRPr b="0" i="0" sz="1800" u="none" cap="none" strike="noStrike">
              <a:solidFill>
                <a:srgbClr val="282828"/>
              </a:solidFill>
              <a:latin typeface="Arial"/>
              <a:ea typeface="Arial"/>
              <a:cs typeface="Arial"/>
              <a:sym typeface="Arial"/>
            </a:endParaRPr>
          </a:p>
        </p:txBody>
      </p:sp>
      <p:sp>
        <p:nvSpPr>
          <p:cNvPr id="1143" name="Google Shape;1143;p165"/>
          <p:cNvSpPr txBox="1"/>
          <p:nvPr/>
        </p:nvSpPr>
        <p:spPr>
          <a:xfrm>
            <a:off x="6890673" y="3639674"/>
            <a:ext cx="2774177" cy="707846"/>
          </a:xfrm>
          <a:prstGeom prst="rect">
            <a:avLst/>
          </a:prstGeom>
          <a:noFill/>
          <a:ln>
            <a:noFill/>
          </a:ln>
        </p:spPr>
        <p:txBody>
          <a:bodyPr anchorCtr="0" anchor="t" bIns="45700" lIns="36000" spcFirstLastPara="1" rIns="91425" wrap="square" tIns="45700">
            <a:spAutoFit/>
          </a:bodyPr>
          <a:lstStyle/>
          <a:p>
            <a:pPr indent="0" lvl="0" marL="0" marR="0" rtl="0" algn="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Montée du niveau des océans</a:t>
            </a:r>
            <a:endParaRPr b="0" i="0" sz="1800" u="none" cap="none" strike="noStrike">
              <a:solidFill>
                <a:srgbClr val="282828"/>
              </a:solidFill>
              <a:latin typeface="Arial"/>
              <a:ea typeface="Arial"/>
              <a:cs typeface="Arial"/>
              <a:sym typeface="Arial"/>
            </a:endParaRPr>
          </a:p>
        </p:txBody>
      </p:sp>
      <p:pic>
        <p:nvPicPr>
          <p:cNvPr id="1144" name="Google Shape;1144;p165"/>
          <p:cNvPicPr preferRelativeResize="0"/>
          <p:nvPr/>
        </p:nvPicPr>
        <p:blipFill rotWithShape="1">
          <a:blip r:embed="rId7">
            <a:alphaModFix/>
          </a:blip>
          <a:srcRect b="0" l="33899" r="5950" t="0"/>
          <a:stretch/>
        </p:blipFill>
        <p:spPr>
          <a:xfrm>
            <a:off x="5959089" y="961134"/>
            <a:ext cx="3350084" cy="2037821"/>
          </a:xfrm>
          <a:prstGeom prst="flowChartAlternateProcess">
            <a:avLst/>
          </a:prstGeom>
          <a:noFill/>
          <a:ln>
            <a:noFill/>
          </a:ln>
        </p:spPr>
      </p:pic>
      <p:sp>
        <p:nvSpPr>
          <p:cNvPr id="1145" name="Google Shape;1145;p165"/>
          <p:cNvSpPr txBox="1"/>
          <p:nvPr/>
        </p:nvSpPr>
        <p:spPr>
          <a:xfrm>
            <a:off x="9581316" y="1172926"/>
            <a:ext cx="2050051" cy="1323399"/>
          </a:xfrm>
          <a:prstGeom prst="rect">
            <a:avLst/>
          </a:prstGeom>
          <a:solidFill>
            <a:srgbClr val="FFFFFF">
              <a:alpha val="48235"/>
            </a:srgbClr>
          </a:solidFill>
          <a:ln>
            <a:noFill/>
          </a:ln>
        </p:spPr>
        <p:txBody>
          <a:bodyPr anchorCtr="0" anchor="t" bIns="45700" lIns="36000" spcFirstLastPara="1" rIns="91425" wrap="square" tIns="45700">
            <a:spAutoFit/>
          </a:bodyPr>
          <a:lstStyle/>
          <a:p>
            <a:pPr indent="0" lvl="0" marL="0" marR="0" rtl="0" algn="l">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Floraison précoce =&gt; vulnérabilité des cultures fruitières au gel</a:t>
            </a:r>
            <a:endParaRPr b="0" i="0" sz="1800" u="none" cap="none" strike="noStrike">
              <a:solidFill>
                <a:srgbClr val="282828"/>
              </a:solidFill>
              <a:latin typeface="Arial"/>
              <a:ea typeface="Arial"/>
              <a:cs typeface="Arial"/>
              <a:sym typeface="Arial"/>
            </a:endParaRPr>
          </a:p>
        </p:txBody>
      </p:sp>
      <p:pic>
        <p:nvPicPr>
          <p:cNvPr descr="Résultat de recherche d'images pour &quot;sécheresse blé&quot;" id="1146" name="Google Shape;1146;p165"/>
          <p:cNvPicPr preferRelativeResize="0"/>
          <p:nvPr/>
        </p:nvPicPr>
        <p:blipFill rotWithShape="1">
          <a:blip r:embed="rId8">
            <a:alphaModFix/>
          </a:blip>
          <a:srcRect b="0" l="0" r="0" t="0"/>
          <a:stretch/>
        </p:blipFill>
        <p:spPr>
          <a:xfrm>
            <a:off x="7277372" y="4457502"/>
            <a:ext cx="1836000" cy="1725778"/>
          </a:xfrm>
          <a:prstGeom prst="ellipse">
            <a:avLst/>
          </a:prstGeom>
          <a:noFill/>
          <a:ln>
            <a:noFill/>
          </a:ln>
          <a:effectLst>
            <a:outerShdw blurRad="381000" sx="-80000" rotWithShape="0" dir="5400000" dist="292100" sy="-18000">
              <a:srgbClr val="000000">
                <a:alpha val="21176"/>
              </a:srgbClr>
            </a:outerShdw>
          </a:effectLst>
        </p:spPr>
      </p:pic>
      <p:sp>
        <p:nvSpPr>
          <p:cNvPr id="1147" name="Google Shape;1147;p165"/>
          <p:cNvSpPr txBox="1"/>
          <p:nvPr/>
        </p:nvSpPr>
        <p:spPr>
          <a:xfrm>
            <a:off x="8831522" y="5306155"/>
            <a:ext cx="2880000" cy="1015622"/>
          </a:xfrm>
          <a:prstGeom prst="rect">
            <a:avLst/>
          </a:prstGeom>
          <a:noFill/>
          <a:ln>
            <a:noFill/>
          </a:ln>
        </p:spPr>
        <p:txBody>
          <a:bodyPr anchorCtr="0" anchor="t" bIns="45700" lIns="36000" spcFirstLastPara="1" rIns="91425" wrap="square" tIns="45700">
            <a:spAutoFit/>
          </a:bodyPr>
          <a:lstStyle/>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Zones côtières submergées </a:t>
            </a:r>
            <a:endParaRPr b="0" i="0" sz="2000" u="none" cap="none" strike="noStrike">
              <a:solidFill>
                <a:srgbClr val="282828"/>
              </a:solidFill>
              <a:latin typeface="Calibri"/>
              <a:ea typeface="Calibri"/>
              <a:cs typeface="Calibri"/>
              <a:sym typeface="Calibri"/>
            </a:endParaRPr>
          </a:p>
          <a:p>
            <a:pPr indent="0" lvl="0" marL="0" marR="0" rtl="0" algn="ctr">
              <a:lnSpc>
                <a:spcPct val="100000"/>
              </a:lnSpc>
              <a:spcBef>
                <a:spcPts val="0"/>
              </a:spcBef>
              <a:spcAft>
                <a:spcPts val="0"/>
              </a:spcAft>
              <a:buClr>
                <a:srgbClr val="282828"/>
              </a:buClr>
              <a:buSzPts val="2000"/>
              <a:buFont typeface="Calibri"/>
              <a:buNone/>
            </a:pPr>
            <a:r>
              <a:rPr b="0" i="0" lang="fr-FR" sz="2000" u="none" cap="none" strike="noStrike">
                <a:solidFill>
                  <a:srgbClr val="282828"/>
                </a:solidFill>
                <a:latin typeface="Calibri"/>
                <a:ea typeface="Calibri"/>
                <a:cs typeface="Calibri"/>
                <a:sym typeface="Calibri"/>
              </a:rPr>
              <a:t>et moins « assurables »</a:t>
            </a:r>
            <a:endParaRPr b="0" i="0" sz="2000" u="none" cap="none" strike="noStrike">
              <a:solidFill>
                <a:srgbClr val="282828"/>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500"/>
                                        <p:tgtEl>
                                          <p:spTgt spid="113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par>
                                <p:cTn fill="hold" nodeType="withEffect" presetClass="entr" presetID="1" presetSubtype="0">
                                  <p:stCondLst>
                                    <p:cond delay="0"/>
                                  </p:stCondLst>
                                  <p:childTnLst>
                                    <p:set>
                                      <p:cBhvr>
                                        <p:cTn dur="1" fill="hold">
                                          <p:stCondLst>
                                            <p:cond delay="0"/>
                                          </p:stCondLst>
                                        </p:cTn>
                                        <p:tgtEl>
                                          <p:spTgt spid="11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500"/>
                                        <p:tgtEl>
                                          <p:spTgt spid="1140"/>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19"/>
          <p:cNvPicPr preferRelativeResize="0"/>
          <p:nvPr>
            <p:ph idx="2" type="pic"/>
          </p:nvPr>
        </p:nvPicPr>
        <p:blipFill rotWithShape="1">
          <a:blip r:embed="rId3">
            <a:alphaModFix/>
          </a:blip>
          <a:srcRect b="0" l="20370" r="20368" t="0"/>
          <a:stretch/>
        </p:blipFill>
        <p:spPr>
          <a:xfrm>
            <a:off x="0" y="0"/>
            <a:ext cx="6096000" cy="6858000"/>
          </a:xfrm>
          <a:prstGeom prst="rect">
            <a:avLst/>
          </a:prstGeom>
          <a:noFill/>
          <a:ln>
            <a:noFill/>
          </a:ln>
        </p:spPr>
      </p:pic>
      <p:sp>
        <p:nvSpPr>
          <p:cNvPr id="1153" name="Google Shape;1153;p19"/>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D’où viennent tous ces gaz à effet de serre ?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6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Le Climat, et moi, et moi, et moi…</a:t>
            </a:r>
            <a:endParaRPr/>
          </a:p>
        </p:txBody>
      </p:sp>
      <p:sp>
        <p:nvSpPr>
          <p:cNvPr id="1160" name="Google Shape;1160;p16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161" name="Google Shape;1161;p168"/>
          <p:cNvSpPr txBox="1"/>
          <p:nvPr/>
        </p:nvSpPr>
        <p:spPr>
          <a:xfrm>
            <a:off x="760487" y="975422"/>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823AA"/>
              </a:buClr>
              <a:buSzPts val="1200"/>
              <a:buFont typeface="Arial"/>
              <a:buNone/>
            </a:pPr>
            <a:r>
              <a:rPr b="0" i="0" lang="fr-FR" sz="1200" u="none" cap="none" strike="noStrike">
                <a:solidFill>
                  <a:srgbClr val="0823AA"/>
                </a:solidFill>
                <a:latin typeface="Arial"/>
                <a:ea typeface="Arial"/>
                <a:cs typeface="Arial"/>
                <a:sym typeface="Arial"/>
              </a:rPr>
              <a:t>Émissions anthropiques* de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 (Gt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/an)</a:t>
            </a:r>
            <a:endParaRPr b="0" i="0" sz="900" u="none" cap="none" strike="noStrike">
              <a:solidFill>
                <a:srgbClr val="0023AA"/>
              </a:solidFill>
              <a:latin typeface="Arial"/>
              <a:ea typeface="Arial"/>
              <a:cs typeface="Arial"/>
              <a:sym typeface="Arial"/>
            </a:endParaRPr>
          </a:p>
          <a:p>
            <a:pPr indent="0" lvl="0" marL="0" marR="0" rtl="0" algn="l">
              <a:lnSpc>
                <a:spcPct val="100000"/>
              </a:lnSpc>
              <a:spcBef>
                <a:spcPts val="0"/>
              </a:spcBef>
              <a:spcAft>
                <a:spcPts val="0"/>
              </a:spcAft>
              <a:buClr>
                <a:srgbClr val="0023AA"/>
              </a:buClr>
              <a:buSzPts val="900"/>
              <a:buFont typeface="Arial"/>
              <a:buNone/>
            </a:pPr>
            <a:r>
              <a:rPr b="0" i="0" lang="fr-FR" sz="900" u="none" cap="none" strike="noStrike">
                <a:solidFill>
                  <a:srgbClr val="0023AA"/>
                </a:solidFill>
                <a:latin typeface="Arial"/>
                <a:ea typeface="Arial"/>
                <a:cs typeface="Arial"/>
                <a:sym typeface="Arial"/>
              </a:rPr>
              <a:t>* combustion d’énergies fossiles, procédés industriels, usage des sols et forêts.</a:t>
            </a:r>
            <a:endParaRPr/>
          </a:p>
        </p:txBody>
      </p:sp>
      <p:cxnSp>
        <p:nvCxnSpPr>
          <p:cNvPr id="1162" name="Google Shape;1162;p168"/>
          <p:cNvCxnSpPr/>
          <p:nvPr/>
        </p:nvCxnSpPr>
        <p:spPr>
          <a:xfrm>
            <a:off x="10611421" y="4071900"/>
            <a:ext cx="1103582" cy="0"/>
          </a:xfrm>
          <a:prstGeom prst="straightConnector1">
            <a:avLst/>
          </a:prstGeom>
          <a:noFill/>
          <a:ln cap="flat" cmpd="sng" w="19050">
            <a:solidFill>
              <a:schemeClr val="dk2"/>
            </a:solidFill>
            <a:prstDash val="solid"/>
            <a:round/>
            <a:headEnd len="sm" w="sm" type="none"/>
            <a:tailEnd len="sm" w="sm" type="none"/>
          </a:ln>
        </p:spPr>
      </p:cxnSp>
      <p:sp>
        <p:nvSpPr>
          <p:cNvPr id="1163" name="Google Shape;1163;p168"/>
          <p:cNvSpPr txBox="1"/>
          <p:nvPr/>
        </p:nvSpPr>
        <p:spPr>
          <a:xfrm>
            <a:off x="10255346" y="4083736"/>
            <a:ext cx="1804608"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4B"/>
              </a:buClr>
              <a:buSzPts val="1600"/>
              <a:buFont typeface="Arial"/>
              <a:buNone/>
            </a:pPr>
            <a:r>
              <a:rPr b="0" i="0" lang="fr-FR" sz="1600" u="none" cap="none" strike="noStrike">
                <a:solidFill>
                  <a:srgbClr val="00004B"/>
                </a:solidFill>
                <a:latin typeface="Arial"/>
                <a:ea typeface="Arial"/>
                <a:cs typeface="Arial"/>
                <a:sym typeface="Arial"/>
              </a:rPr>
              <a:t>restant à émettre d’ici 2100</a:t>
            </a:r>
            <a:endParaRPr/>
          </a:p>
        </p:txBody>
      </p:sp>
      <p:sp>
        <p:nvSpPr>
          <p:cNvPr id="1164" name="Google Shape;1164;p168"/>
          <p:cNvSpPr/>
          <p:nvPr/>
        </p:nvSpPr>
        <p:spPr>
          <a:xfrm>
            <a:off x="10767755" y="2124271"/>
            <a:ext cx="795600" cy="1942205"/>
          </a:xfrm>
          <a:prstGeom prst="rect">
            <a:avLst/>
          </a:prstGeom>
          <a:solidFill>
            <a:srgbClr val="E8F1EE"/>
          </a:solidFill>
          <a:ln cap="rnd" cmpd="sng" w="28575">
            <a:solidFill>
              <a:srgbClr val="1C725B"/>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65" name="Google Shape;1165;p168"/>
          <p:cNvSpPr/>
          <p:nvPr/>
        </p:nvSpPr>
        <p:spPr>
          <a:xfrm>
            <a:off x="10767755" y="2563472"/>
            <a:ext cx="795600" cy="1502692"/>
          </a:xfrm>
          <a:prstGeom prst="rect">
            <a:avLst/>
          </a:prstGeom>
          <a:solidFill>
            <a:srgbClr val="FBEDF1"/>
          </a:solidFill>
          <a:ln cap="rnd" cmpd="sng" w="28575">
            <a:solidFill>
              <a:schemeClr val="accent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nvGrpSpPr>
          <p:cNvPr id="1166" name="Google Shape;1166;p168"/>
          <p:cNvGrpSpPr/>
          <p:nvPr/>
        </p:nvGrpSpPr>
        <p:grpSpPr>
          <a:xfrm>
            <a:off x="10473740" y="4697278"/>
            <a:ext cx="1382639" cy="966688"/>
            <a:chOff x="10473740" y="4697278"/>
            <a:chExt cx="1382639" cy="966688"/>
          </a:xfrm>
        </p:grpSpPr>
        <p:sp>
          <p:nvSpPr>
            <p:cNvPr id="1167" name="Google Shape;1167;p168"/>
            <p:cNvSpPr/>
            <p:nvPr/>
          </p:nvSpPr>
          <p:spPr>
            <a:xfrm>
              <a:off x="10473740" y="4697278"/>
              <a:ext cx="1382639" cy="966688"/>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68" name="Google Shape;1168;p168"/>
            <p:cNvPicPr preferRelativeResize="0"/>
            <p:nvPr/>
          </p:nvPicPr>
          <p:blipFill rotWithShape="1">
            <a:blip r:embed="rId3">
              <a:alphaModFix/>
            </a:blip>
            <a:srcRect b="0" l="0" r="0" t="0"/>
            <a:stretch/>
          </p:blipFill>
          <p:spPr>
            <a:xfrm>
              <a:off x="10632830" y="4853302"/>
              <a:ext cx="332821" cy="654639"/>
            </a:xfrm>
            <a:prstGeom prst="rect">
              <a:avLst/>
            </a:prstGeom>
            <a:noFill/>
            <a:ln>
              <a:noFill/>
            </a:ln>
          </p:spPr>
        </p:pic>
        <p:cxnSp>
          <p:nvCxnSpPr>
            <p:cNvPr id="1169" name="Google Shape;1169;p168"/>
            <p:cNvCxnSpPr/>
            <p:nvPr/>
          </p:nvCxnSpPr>
          <p:spPr>
            <a:xfrm rot="10800000">
              <a:off x="10584000" y="5029200"/>
              <a:ext cx="0" cy="216000"/>
            </a:xfrm>
            <a:prstGeom prst="straightConnector1">
              <a:avLst/>
            </a:prstGeom>
            <a:noFill/>
            <a:ln cap="flat" cmpd="sng" w="28575">
              <a:solidFill>
                <a:schemeClr val="lt1"/>
              </a:solidFill>
              <a:prstDash val="solid"/>
              <a:round/>
              <a:headEnd len="sm" w="sm" type="none"/>
              <a:tailEnd len="med" w="med" type="triangle"/>
            </a:ln>
          </p:spPr>
        </p:cxnSp>
        <p:sp>
          <p:nvSpPr>
            <p:cNvPr id="1170" name="Google Shape;1170;p168"/>
            <p:cNvSpPr txBox="1"/>
            <p:nvPr/>
          </p:nvSpPr>
          <p:spPr>
            <a:xfrm>
              <a:off x="11004976" y="4820049"/>
              <a:ext cx="792000" cy="599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 sous </a:t>
              </a:r>
              <a:br>
                <a:rPr b="1" i="0" lang="fr-FR" sz="2000" u="none" cap="none" strike="noStrike">
                  <a:solidFill>
                    <a:srgbClr val="FFFFFF"/>
                  </a:solidFill>
                  <a:latin typeface="Calibri"/>
                  <a:ea typeface="Calibri"/>
                  <a:cs typeface="Calibri"/>
                  <a:sym typeface="Calibri"/>
                </a:rPr>
              </a:br>
              <a:r>
                <a:rPr b="1" i="0" lang="fr-FR" sz="2000" u="none" cap="none" strike="noStrike">
                  <a:solidFill>
                    <a:srgbClr val="FFFFFF"/>
                  </a:solidFill>
                  <a:latin typeface="Calibri"/>
                  <a:ea typeface="Calibri"/>
                  <a:cs typeface="Calibri"/>
                  <a:sym typeface="Calibri"/>
                </a:rPr>
                <a:t>+2 °C</a:t>
              </a:r>
              <a:endParaRPr/>
            </a:p>
          </p:txBody>
        </p:sp>
      </p:grpSp>
      <p:sp>
        <p:nvSpPr>
          <p:cNvPr id="1171" name="Google Shape;1171;p168"/>
          <p:cNvSpPr/>
          <p:nvPr/>
        </p:nvSpPr>
        <p:spPr>
          <a:xfrm>
            <a:off x="10766765" y="3632442"/>
            <a:ext cx="796590" cy="433722"/>
          </a:xfrm>
          <a:prstGeom prst="rect">
            <a:avLst/>
          </a:prstGeom>
          <a:gradFill>
            <a:gsLst>
              <a:gs pos="0">
                <a:srgbClr val="DDE3FF"/>
              </a:gs>
              <a:gs pos="20000">
                <a:srgbClr val="8E9FD8"/>
              </a:gs>
              <a:gs pos="55000">
                <a:schemeClr val="lt2"/>
              </a:gs>
              <a:gs pos="100000">
                <a:schemeClr val="lt2"/>
              </a:gs>
            </a:gsLst>
            <a:lin ang="5400000" scaled="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72" name="Google Shape;1172;p168"/>
          <p:cNvSpPr txBox="1"/>
          <p:nvPr/>
        </p:nvSpPr>
        <p:spPr>
          <a:xfrm>
            <a:off x="10801814" y="3431635"/>
            <a:ext cx="726492"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4B"/>
              </a:buClr>
              <a:buSzPts val="1400"/>
              <a:buFont typeface="Arial"/>
              <a:buNone/>
            </a:pPr>
            <a:r>
              <a:rPr b="1" i="0" lang="fr-FR" sz="1400" u="none" cap="none" strike="noStrike">
                <a:solidFill>
                  <a:srgbClr val="00004B"/>
                </a:solidFill>
                <a:latin typeface="Arial"/>
                <a:ea typeface="Arial"/>
                <a:cs typeface="Arial"/>
                <a:sym typeface="Arial"/>
              </a:rPr>
              <a:t>600 à </a:t>
            </a:r>
            <a:endParaRPr/>
          </a:p>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800</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pic>
        <p:nvPicPr>
          <p:cNvPr id="1173" name="Google Shape;1173;p168"/>
          <p:cNvPicPr preferRelativeResize="0"/>
          <p:nvPr/>
        </p:nvPicPr>
        <p:blipFill rotWithShape="1">
          <a:blip r:embed="rId4">
            <a:alphaModFix/>
          </a:blip>
          <a:srcRect b="0" l="0" r="0" t="0"/>
          <a:stretch/>
        </p:blipFill>
        <p:spPr>
          <a:xfrm>
            <a:off x="594000" y="1440000"/>
            <a:ext cx="8888400" cy="4982400"/>
          </a:xfrm>
          <a:prstGeom prst="rect">
            <a:avLst/>
          </a:prstGeom>
          <a:noFill/>
          <a:ln>
            <a:noFill/>
          </a:ln>
        </p:spPr>
      </p:pic>
      <p:pic>
        <p:nvPicPr>
          <p:cNvPr id="1174" name="Google Shape;1174;p168"/>
          <p:cNvPicPr preferRelativeResize="0"/>
          <p:nvPr/>
        </p:nvPicPr>
        <p:blipFill rotWithShape="1">
          <a:blip r:embed="rId5">
            <a:alphaModFix/>
          </a:blip>
          <a:srcRect b="0" l="0" r="0" t="0"/>
          <a:stretch/>
        </p:blipFill>
        <p:spPr>
          <a:xfrm>
            <a:off x="500400" y="1404000"/>
            <a:ext cx="9018000" cy="5058000"/>
          </a:xfrm>
          <a:prstGeom prst="rect">
            <a:avLst/>
          </a:prstGeom>
          <a:noFill/>
          <a:ln>
            <a:noFill/>
          </a:ln>
        </p:spPr>
      </p:pic>
      <p:pic>
        <p:nvPicPr>
          <p:cNvPr id="1175" name="Google Shape;1175;p168"/>
          <p:cNvPicPr preferRelativeResize="0"/>
          <p:nvPr/>
        </p:nvPicPr>
        <p:blipFill rotWithShape="1">
          <a:blip r:embed="rId6">
            <a:alphaModFix/>
          </a:blip>
          <a:srcRect b="0" l="0" r="0" t="0"/>
          <a:stretch/>
        </p:blipFill>
        <p:spPr>
          <a:xfrm>
            <a:off x="500400" y="1404000"/>
            <a:ext cx="9018000" cy="5058000"/>
          </a:xfrm>
          <a:prstGeom prst="rect">
            <a:avLst/>
          </a:prstGeom>
          <a:noFill/>
          <a:ln>
            <a:noFill/>
          </a:ln>
        </p:spPr>
      </p:pic>
      <p:pic>
        <p:nvPicPr>
          <p:cNvPr id="1176" name="Google Shape;1176;p168"/>
          <p:cNvPicPr preferRelativeResize="0"/>
          <p:nvPr/>
        </p:nvPicPr>
        <p:blipFill rotWithShape="1">
          <a:blip r:embed="rId7">
            <a:alphaModFix/>
          </a:blip>
          <a:srcRect b="0" l="0" r="0" t="0"/>
          <a:stretch/>
        </p:blipFill>
        <p:spPr>
          <a:xfrm>
            <a:off x="500400" y="1404000"/>
            <a:ext cx="9018000" cy="5058000"/>
          </a:xfrm>
          <a:prstGeom prst="rect">
            <a:avLst/>
          </a:prstGeom>
          <a:noFill/>
          <a:ln>
            <a:noFill/>
          </a:ln>
        </p:spPr>
      </p:pic>
      <p:grpSp>
        <p:nvGrpSpPr>
          <p:cNvPr id="1177" name="Google Shape;1177;p168"/>
          <p:cNvGrpSpPr/>
          <p:nvPr/>
        </p:nvGrpSpPr>
        <p:grpSpPr>
          <a:xfrm>
            <a:off x="6854400" y="821085"/>
            <a:ext cx="2088000" cy="792000"/>
            <a:chOff x="6854400" y="821085"/>
            <a:chExt cx="2088000" cy="792000"/>
          </a:xfrm>
        </p:grpSpPr>
        <p:sp>
          <p:nvSpPr>
            <p:cNvPr id="1178" name="Google Shape;1178;p168"/>
            <p:cNvSpPr/>
            <p:nvPr/>
          </p:nvSpPr>
          <p:spPr>
            <a:xfrm>
              <a:off x="6854400" y="821085"/>
              <a:ext cx="2088000" cy="792000"/>
            </a:xfrm>
            <a:prstGeom prst="roundRect">
              <a:avLst>
                <a:gd fmla="val 16667" name="adj"/>
              </a:avLst>
            </a:prstGeom>
            <a:solidFill>
              <a:srgbClr val="1C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79" name="Google Shape;1179;p168"/>
            <p:cNvPicPr preferRelativeResize="0"/>
            <p:nvPr/>
          </p:nvPicPr>
          <p:blipFill rotWithShape="1">
            <a:blip r:embed="rId3">
              <a:alphaModFix/>
            </a:blip>
            <a:srcRect b="0" l="0" r="0" t="0"/>
            <a:stretch/>
          </p:blipFill>
          <p:spPr>
            <a:xfrm>
              <a:off x="7013872" y="900652"/>
              <a:ext cx="332821" cy="654639"/>
            </a:xfrm>
            <a:prstGeom prst="rect">
              <a:avLst/>
            </a:prstGeom>
            <a:noFill/>
            <a:ln>
              <a:noFill/>
            </a:ln>
          </p:spPr>
        </p:pic>
        <p:cxnSp>
          <p:nvCxnSpPr>
            <p:cNvPr id="1180" name="Google Shape;1180;p168"/>
            <p:cNvCxnSpPr/>
            <p:nvPr/>
          </p:nvCxnSpPr>
          <p:spPr>
            <a:xfrm rot="10800000">
              <a:off x="6955200" y="1076400"/>
              <a:ext cx="0" cy="216000"/>
            </a:xfrm>
            <a:prstGeom prst="straightConnector1">
              <a:avLst/>
            </a:prstGeom>
            <a:noFill/>
            <a:ln cap="flat" cmpd="sng" w="28575">
              <a:solidFill>
                <a:schemeClr val="lt1"/>
              </a:solidFill>
              <a:prstDash val="solid"/>
              <a:round/>
              <a:headEnd len="sm" w="sm" type="none"/>
              <a:tailEnd len="med" w="med" type="triangle"/>
            </a:ln>
          </p:spPr>
        </p:cxnSp>
        <p:sp>
          <p:nvSpPr>
            <p:cNvPr id="1181" name="Google Shape;1181;p168"/>
            <p:cNvSpPr txBox="1"/>
            <p:nvPr/>
          </p:nvSpPr>
          <p:spPr>
            <a:xfrm>
              <a:off x="7366470" y="1022256"/>
              <a:ext cx="15613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+2,8 à 3,9 °C</a:t>
              </a:r>
              <a:endParaRPr/>
            </a:p>
          </p:txBody>
        </p:sp>
      </p:grpSp>
      <p:grpSp>
        <p:nvGrpSpPr>
          <p:cNvPr id="1182" name="Google Shape;1182;p168"/>
          <p:cNvGrpSpPr/>
          <p:nvPr/>
        </p:nvGrpSpPr>
        <p:grpSpPr>
          <a:xfrm>
            <a:off x="6854400" y="1734049"/>
            <a:ext cx="2088000" cy="792000"/>
            <a:chOff x="6854400" y="1734049"/>
            <a:chExt cx="2088000" cy="792000"/>
          </a:xfrm>
        </p:grpSpPr>
        <p:sp>
          <p:nvSpPr>
            <p:cNvPr id="1183" name="Google Shape;1183;p168"/>
            <p:cNvSpPr/>
            <p:nvPr/>
          </p:nvSpPr>
          <p:spPr>
            <a:xfrm>
              <a:off x="6854400" y="1734049"/>
              <a:ext cx="2088000" cy="7920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84" name="Google Shape;1184;p168"/>
            <p:cNvPicPr preferRelativeResize="0"/>
            <p:nvPr/>
          </p:nvPicPr>
          <p:blipFill rotWithShape="1">
            <a:blip r:embed="rId3">
              <a:alphaModFix/>
            </a:blip>
            <a:srcRect b="0" l="0" r="0" t="0"/>
            <a:stretch/>
          </p:blipFill>
          <p:spPr>
            <a:xfrm>
              <a:off x="7033649" y="1802384"/>
              <a:ext cx="332821" cy="654639"/>
            </a:xfrm>
            <a:prstGeom prst="rect">
              <a:avLst/>
            </a:prstGeom>
            <a:noFill/>
            <a:ln>
              <a:noFill/>
            </a:ln>
          </p:spPr>
        </p:pic>
        <p:sp>
          <p:nvSpPr>
            <p:cNvPr id="1185" name="Google Shape;1185;p168"/>
            <p:cNvSpPr txBox="1"/>
            <p:nvPr/>
          </p:nvSpPr>
          <p:spPr>
            <a:xfrm>
              <a:off x="7366470" y="1923988"/>
              <a:ext cx="15613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+2,4 à 2,9 °C</a:t>
              </a:r>
              <a:endParaRPr/>
            </a:p>
          </p:txBody>
        </p:sp>
        <p:cxnSp>
          <p:nvCxnSpPr>
            <p:cNvPr id="1186" name="Google Shape;1186;p168"/>
            <p:cNvCxnSpPr/>
            <p:nvPr/>
          </p:nvCxnSpPr>
          <p:spPr>
            <a:xfrm rot="10800000">
              <a:off x="6955200" y="1980000"/>
              <a:ext cx="0" cy="216000"/>
            </a:xfrm>
            <a:prstGeom prst="straightConnector1">
              <a:avLst/>
            </a:prstGeom>
            <a:noFill/>
            <a:ln cap="flat" cmpd="sng" w="28575">
              <a:solidFill>
                <a:schemeClr val="lt1"/>
              </a:solidFill>
              <a:prstDash val="solid"/>
              <a:round/>
              <a:headEnd len="sm" w="sm" type="none"/>
              <a:tailEnd len="med" w="med" type="triangle"/>
            </a:ln>
          </p:spPr>
        </p:cxnSp>
      </p:grpSp>
      <p:sp>
        <p:nvSpPr>
          <p:cNvPr id="1187" name="Google Shape;1187;p168"/>
          <p:cNvSpPr txBox="1"/>
          <p:nvPr/>
        </p:nvSpPr>
        <p:spPr>
          <a:xfrm>
            <a:off x="9502751" y="5976168"/>
            <a:ext cx="2268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900" u="none" cap="none" strike="noStrike">
                <a:solidFill>
                  <a:srgbClr val="7F7F7F"/>
                </a:solidFill>
                <a:latin typeface="Arial"/>
                <a:ea typeface="Arial"/>
                <a:cs typeface="Arial"/>
                <a:sym typeface="Arial"/>
              </a:rPr>
              <a:t>Sources : </a:t>
            </a:r>
            <a:br>
              <a:rPr b="0" i="0" lang="fr-FR" sz="900" u="none" cap="none" strike="noStrike">
                <a:solidFill>
                  <a:srgbClr val="7F7F7F"/>
                </a:solidFill>
                <a:latin typeface="Arial"/>
                <a:ea typeface="Arial"/>
                <a:cs typeface="Arial"/>
                <a:sym typeface="Arial"/>
              </a:rPr>
            </a:br>
            <a:r>
              <a:rPr b="0" i="0" lang="fr-FR" sz="900" u="none" cap="none" strike="noStrike">
                <a:solidFill>
                  <a:srgbClr val="7F7F7F"/>
                </a:solidFill>
                <a:latin typeface="Arial"/>
                <a:ea typeface="Arial"/>
                <a:cs typeface="Arial"/>
                <a:sym typeface="Arial"/>
              </a:rPr>
              <a:t>Global Carbon Project (2023), GIEC AR6</a:t>
            </a:r>
            <a:endParaRPr b="0" i="0" sz="900" u="none" cap="none" strike="noStrike">
              <a:solidFill>
                <a:srgbClr val="7F7F7F"/>
              </a:solidFill>
              <a:latin typeface="Arial"/>
              <a:ea typeface="Arial"/>
              <a:cs typeface="Arial"/>
              <a:sym typeface="Arial"/>
            </a:endParaRPr>
          </a:p>
        </p:txBody>
      </p:sp>
      <p:pic>
        <p:nvPicPr>
          <p:cNvPr id="1188" name="Google Shape;1188;p168"/>
          <p:cNvPicPr preferRelativeResize="0"/>
          <p:nvPr/>
        </p:nvPicPr>
        <p:blipFill rotWithShape="1">
          <a:blip r:embed="rId8">
            <a:alphaModFix/>
          </a:blip>
          <a:srcRect b="0" l="0" r="0" t="0"/>
          <a:stretch/>
        </p:blipFill>
        <p:spPr>
          <a:xfrm>
            <a:off x="1166444" y="4696058"/>
            <a:ext cx="863600" cy="863600"/>
          </a:xfrm>
          <a:prstGeom prst="rect">
            <a:avLst/>
          </a:prstGeom>
          <a:noFill/>
          <a:ln>
            <a:noFill/>
          </a:ln>
        </p:spPr>
      </p:pic>
      <p:pic>
        <p:nvPicPr>
          <p:cNvPr id="1189" name="Google Shape;1189;p168"/>
          <p:cNvPicPr preferRelativeResize="0"/>
          <p:nvPr/>
        </p:nvPicPr>
        <p:blipFill rotWithShape="1">
          <a:blip r:embed="rId9">
            <a:alphaModFix/>
          </a:blip>
          <a:srcRect b="0" l="0" r="0" t="0"/>
          <a:stretch/>
        </p:blipFill>
        <p:spPr>
          <a:xfrm>
            <a:off x="2793389" y="4307895"/>
            <a:ext cx="863600" cy="863600"/>
          </a:xfrm>
          <a:prstGeom prst="rect">
            <a:avLst/>
          </a:prstGeom>
          <a:noFill/>
          <a:ln>
            <a:noFill/>
          </a:ln>
        </p:spPr>
      </p:pic>
      <p:pic>
        <p:nvPicPr>
          <p:cNvPr id="1190" name="Google Shape;1190;p168"/>
          <p:cNvPicPr preferRelativeResize="0"/>
          <p:nvPr/>
        </p:nvPicPr>
        <p:blipFill rotWithShape="1">
          <a:blip r:embed="rId10">
            <a:alphaModFix/>
          </a:blip>
          <a:srcRect b="0" l="0" r="0" t="0"/>
          <a:stretch/>
        </p:blipFill>
        <p:spPr>
          <a:xfrm>
            <a:off x="4431733" y="3516325"/>
            <a:ext cx="863600" cy="863600"/>
          </a:xfrm>
          <a:prstGeom prst="rect">
            <a:avLst/>
          </a:prstGeom>
          <a:noFill/>
          <a:ln>
            <a:noFill/>
          </a:ln>
        </p:spPr>
      </p:pic>
      <p:pic>
        <p:nvPicPr>
          <p:cNvPr descr="Un pictogramme représentant des gratte-ciels" id="1191" name="Google Shape;1191;p168"/>
          <p:cNvPicPr preferRelativeResize="0"/>
          <p:nvPr/>
        </p:nvPicPr>
        <p:blipFill rotWithShape="1">
          <a:blip r:embed="rId11">
            <a:alphaModFix/>
          </a:blip>
          <a:srcRect b="0" l="0" r="0" t="0"/>
          <a:stretch/>
        </p:blipFill>
        <p:spPr>
          <a:xfrm>
            <a:off x="5825564" y="2435626"/>
            <a:ext cx="863600" cy="863600"/>
          </a:xfrm>
          <a:prstGeom prst="rect">
            <a:avLst/>
          </a:prstGeom>
          <a:noFill/>
          <a:ln>
            <a:noFill/>
          </a:ln>
        </p:spPr>
      </p:pic>
      <p:grpSp>
        <p:nvGrpSpPr>
          <p:cNvPr id="1192" name="Google Shape;1192;p168"/>
          <p:cNvGrpSpPr/>
          <p:nvPr/>
        </p:nvGrpSpPr>
        <p:grpSpPr>
          <a:xfrm>
            <a:off x="8958793" y="2712622"/>
            <a:ext cx="1483186" cy="1950852"/>
            <a:chOff x="9093065" y="1600421"/>
            <a:chExt cx="1483186" cy="1950852"/>
          </a:xfrm>
        </p:grpSpPr>
        <p:sp>
          <p:nvSpPr>
            <p:cNvPr id="1193" name="Google Shape;1193;p168"/>
            <p:cNvSpPr/>
            <p:nvPr/>
          </p:nvSpPr>
          <p:spPr>
            <a:xfrm>
              <a:off x="9433367" y="1600421"/>
              <a:ext cx="796590" cy="1359278"/>
            </a:xfrm>
            <a:prstGeom prst="rect">
              <a:avLst/>
            </a:prstGeom>
            <a:solidFill>
              <a:srgbClr val="4BD2A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94" name="Google Shape;1194;p168"/>
            <p:cNvSpPr txBox="1"/>
            <p:nvPr/>
          </p:nvSpPr>
          <p:spPr>
            <a:xfrm>
              <a:off x="9537744" y="1956895"/>
              <a:ext cx="587836"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env.</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2 600</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cxnSp>
          <p:nvCxnSpPr>
            <p:cNvPr id="1195" name="Google Shape;1195;p168"/>
            <p:cNvCxnSpPr/>
            <p:nvPr/>
          </p:nvCxnSpPr>
          <p:spPr>
            <a:xfrm>
              <a:off x="9273706" y="2964417"/>
              <a:ext cx="1103582" cy="0"/>
            </a:xfrm>
            <a:prstGeom prst="straightConnector1">
              <a:avLst/>
            </a:prstGeom>
            <a:noFill/>
            <a:ln cap="flat" cmpd="sng" w="19050">
              <a:solidFill>
                <a:schemeClr val="dk2"/>
              </a:solidFill>
              <a:prstDash val="solid"/>
              <a:round/>
              <a:headEnd len="sm" w="sm" type="none"/>
              <a:tailEnd len="sm" w="sm" type="none"/>
            </a:ln>
          </p:spPr>
        </p:cxnSp>
        <p:sp>
          <p:nvSpPr>
            <p:cNvPr id="1196" name="Google Shape;1196;p168"/>
            <p:cNvSpPr txBox="1"/>
            <p:nvPr/>
          </p:nvSpPr>
          <p:spPr>
            <a:xfrm>
              <a:off x="9093065" y="2966498"/>
              <a:ext cx="1483186"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BD2AF"/>
                </a:buClr>
                <a:buSzPts val="1600"/>
                <a:buFont typeface="Arial"/>
                <a:buNone/>
              </a:pPr>
              <a:r>
                <a:rPr b="0" i="0" lang="fr-FR" sz="1600" u="none" cap="none" strike="noStrike">
                  <a:solidFill>
                    <a:srgbClr val="4BD2AF"/>
                  </a:solidFill>
                  <a:latin typeface="Arial"/>
                  <a:ea typeface="Arial"/>
                  <a:cs typeface="Arial"/>
                  <a:sym typeface="Arial"/>
                </a:rPr>
                <a:t>déjà émis depuis 1850</a:t>
              </a:r>
              <a:endParaRPr/>
            </a:p>
          </p:txBody>
        </p:sp>
      </p:grpSp>
      <p:grpSp>
        <p:nvGrpSpPr>
          <p:cNvPr id="1197" name="Google Shape;1197;p168"/>
          <p:cNvGrpSpPr/>
          <p:nvPr/>
        </p:nvGrpSpPr>
        <p:grpSpPr>
          <a:xfrm>
            <a:off x="8989473" y="4700379"/>
            <a:ext cx="1388255" cy="966688"/>
            <a:chOff x="8989473" y="4700379"/>
            <a:chExt cx="1388255" cy="966688"/>
          </a:xfrm>
        </p:grpSpPr>
        <p:sp>
          <p:nvSpPr>
            <p:cNvPr id="1198" name="Google Shape;1198;p168"/>
            <p:cNvSpPr/>
            <p:nvPr/>
          </p:nvSpPr>
          <p:spPr>
            <a:xfrm>
              <a:off x="8989473" y="4700379"/>
              <a:ext cx="1382639" cy="966688"/>
            </a:xfrm>
            <a:prstGeom prst="roundRect">
              <a:avLst>
                <a:gd fmla="val 16667" name="adj"/>
              </a:avLst>
            </a:prstGeom>
            <a:solidFill>
              <a:srgbClr val="4AD3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199" name="Google Shape;1199;p168"/>
            <p:cNvPicPr preferRelativeResize="0"/>
            <p:nvPr/>
          </p:nvPicPr>
          <p:blipFill rotWithShape="1">
            <a:blip r:embed="rId3">
              <a:alphaModFix/>
            </a:blip>
            <a:srcRect b="0" l="0" r="0" t="0"/>
            <a:stretch/>
          </p:blipFill>
          <p:spPr>
            <a:xfrm>
              <a:off x="9148563" y="4856403"/>
              <a:ext cx="332821" cy="654639"/>
            </a:xfrm>
            <a:prstGeom prst="rect">
              <a:avLst/>
            </a:prstGeom>
            <a:noFill/>
            <a:ln>
              <a:noFill/>
            </a:ln>
          </p:spPr>
        </p:pic>
        <p:cxnSp>
          <p:nvCxnSpPr>
            <p:cNvPr id="1200" name="Google Shape;1200;p168"/>
            <p:cNvCxnSpPr/>
            <p:nvPr/>
          </p:nvCxnSpPr>
          <p:spPr>
            <a:xfrm rot="10800000">
              <a:off x="9097200" y="5036400"/>
              <a:ext cx="0" cy="216000"/>
            </a:xfrm>
            <a:prstGeom prst="straightConnector1">
              <a:avLst/>
            </a:prstGeom>
            <a:noFill/>
            <a:ln cap="flat" cmpd="sng" w="28575">
              <a:solidFill>
                <a:schemeClr val="lt1"/>
              </a:solidFill>
              <a:prstDash val="solid"/>
              <a:round/>
              <a:headEnd len="sm" w="sm" type="none"/>
              <a:tailEnd len="med" w="med" type="triangle"/>
            </a:ln>
          </p:spPr>
        </p:cxnSp>
        <p:sp>
          <p:nvSpPr>
            <p:cNvPr id="1201" name="Google Shape;1201;p168"/>
            <p:cNvSpPr txBox="1"/>
            <p:nvPr/>
          </p:nvSpPr>
          <p:spPr>
            <a:xfrm>
              <a:off x="9441728" y="4978007"/>
              <a:ext cx="9360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+1,2 °C</a:t>
              </a:r>
              <a:endParaRPr/>
            </a:p>
          </p:txBody>
        </p:sp>
      </p:grpSp>
      <p:sp>
        <p:nvSpPr>
          <p:cNvPr id="1202" name="Google Shape;1202;p168"/>
          <p:cNvSpPr txBox="1"/>
          <p:nvPr>
            <p:ph idx="4294967295" type="title"/>
          </p:nvPr>
        </p:nvSpPr>
        <p:spPr>
          <a:xfrm>
            <a:off x="694800" y="442800"/>
            <a:ext cx="10801350" cy="358224"/>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2"/>
              </a:buClr>
              <a:buSzPts val="2400"/>
              <a:buFont typeface="Arial"/>
              <a:buNone/>
            </a:pPr>
            <a:r>
              <a:rPr lang="fr-FR"/>
              <a:t>Longue vie à la consommation…</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75"/>
                                        </p:tgtEl>
                                        <p:attrNameLst>
                                          <p:attrName>style.visibility</p:attrName>
                                        </p:attrNameLst>
                                      </p:cBhvr>
                                      <p:to>
                                        <p:strVal val="visible"/>
                                      </p:to>
                                    </p:set>
                                    <p:animEffect filter="fade" transition="in">
                                      <p:cBhvr>
                                        <p:cTn dur="1000"/>
                                        <p:tgtEl>
                                          <p:spTgt spid="1175"/>
                                        </p:tgtEl>
                                      </p:cBhvr>
                                    </p:animEffect>
                                  </p:childTnLst>
                                </p:cTn>
                              </p:par>
                              <p:par>
                                <p:cTn fill="hold" nodeType="withEffect" presetClass="entr" presetID="10" presetSubtype="0">
                                  <p:stCondLst>
                                    <p:cond delay="50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par>
                                <p:cTn fill="hold" nodeType="withEffect" presetClass="entr" presetID="10" presetSubtype="0">
                                  <p:stCondLst>
                                    <p:cond delay="500"/>
                                  </p:stCondLst>
                                  <p:childTnLst>
                                    <p:set>
                                      <p:cBhvr>
                                        <p:cTn dur="1" fill="hold">
                                          <p:stCondLst>
                                            <p:cond delay="0"/>
                                          </p:stCondLst>
                                        </p:cTn>
                                        <p:tgtEl>
                                          <p:spTgt spid="1162"/>
                                        </p:tgtEl>
                                        <p:attrNameLst>
                                          <p:attrName>style.visibility</p:attrName>
                                        </p:attrNameLst>
                                      </p:cBhvr>
                                      <p:to>
                                        <p:strVal val="visible"/>
                                      </p:to>
                                    </p:set>
                                    <p:animEffect filter="fade" transition="in">
                                      <p:cBhvr>
                                        <p:cTn dur="500"/>
                                        <p:tgtEl>
                                          <p:spTgt spid="1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1000"/>
                                        <p:tgtEl>
                                          <p:spTgt spid="1176"/>
                                        </p:tgtEl>
                                      </p:cBhvr>
                                    </p:animEffect>
                                  </p:childTnLst>
                                </p:cTn>
                              </p:par>
                              <p:par>
                                <p:cTn fill="hold" nodeType="withEffect" presetClass="entr" presetID="10" presetSubtype="0">
                                  <p:stCondLst>
                                    <p:cond delay="500"/>
                                  </p:stCondLst>
                                  <p:childTnLst>
                                    <p:set>
                                      <p:cBhvr>
                                        <p:cTn dur="1" fill="hold">
                                          <p:stCondLst>
                                            <p:cond delay="0"/>
                                          </p:stCondLst>
                                        </p:cTn>
                                        <p:tgtEl>
                                          <p:spTgt spid="1165"/>
                                        </p:tgtEl>
                                        <p:attrNameLst>
                                          <p:attrName>style.visibility</p:attrName>
                                        </p:attrNameLst>
                                      </p:cBhvr>
                                      <p:to>
                                        <p:strVal val="visible"/>
                                      </p:to>
                                    </p:set>
                                    <p:animEffect filter="fade" transition="in">
                                      <p:cBhvr>
                                        <p:cTn dur="5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par>
                                <p:cTn fill="hold" nodeType="with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par>
                                <p:cTn fill="hold" nodeType="with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500"/>
                                        <p:tgtEl>
                                          <p:spTgt spid="1172"/>
                                        </p:tgtEl>
                                      </p:cBhvr>
                                    </p:animEffect>
                                  </p:childTnLst>
                                </p:cTn>
                              </p:par>
                              <p:par>
                                <p:cTn fill="hold" nodeType="withEffect" presetClass="entr" presetID="10" presetSubtype="0">
                                  <p:stCondLst>
                                    <p:cond delay="250"/>
                                  </p:stCondLst>
                                  <p:childTnLst>
                                    <p:set>
                                      <p:cBhvr>
                                        <p:cTn dur="1" fill="hold">
                                          <p:stCondLst>
                                            <p:cond delay="0"/>
                                          </p:stCondLst>
                                        </p:cTn>
                                        <p:tgtEl>
                                          <p:spTgt spid="1171"/>
                                        </p:tgtEl>
                                        <p:attrNameLst>
                                          <p:attrName>style.visibility</p:attrName>
                                        </p:attrNameLst>
                                      </p:cBhvr>
                                      <p:to>
                                        <p:strVal val="visible"/>
                                      </p:to>
                                    </p:set>
                                    <p:animEffect filter="fade" transition="in">
                                      <p:cBhvr>
                                        <p:cTn dur="500"/>
                                        <p:tgtEl>
                                          <p:spTgt spid="1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1000"/>
                                        <p:tgtEl>
                                          <p:spTgt spid="1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8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Le Climat, et moi, et moi, et moi…</a:t>
            </a:r>
            <a:endParaRPr/>
          </a:p>
        </p:txBody>
      </p:sp>
      <p:sp>
        <p:nvSpPr>
          <p:cNvPr id="1209" name="Google Shape;1209;p18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210" name="Google Shape;1210;p189"/>
          <p:cNvSpPr txBox="1"/>
          <p:nvPr>
            <p:ph idx="4294967295" type="title"/>
          </p:nvPr>
        </p:nvSpPr>
        <p:spPr>
          <a:xfrm>
            <a:off x="694800" y="442800"/>
            <a:ext cx="10801350" cy="401752"/>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lt2"/>
              </a:buClr>
              <a:buSzPts val="2400"/>
              <a:buFont typeface="Arial"/>
              <a:buNone/>
            </a:pPr>
            <a:r>
              <a:rPr lang="fr-FR"/>
              <a:t>Longue vie à la consommation…</a:t>
            </a:r>
            <a:endParaRPr/>
          </a:p>
        </p:txBody>
      </p:sp>
      <p:sp>
        <p:nvSpPr>
          <p:cNvPr id="1211" name="Google Shape;1211;p189"/>
          <p:cNvSpPr txBox="1"/>
          <p:nvPr/>
        </p:nvSpPr>
        <p:spPr>
          <a:xfrm>
            <a:off x="760487" y="975422"/>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823AA"/>
              </a:buClr>
              <a:buSzPts val="1200"/>
              <a:buFont typeface="Arial"/>
              <a:buNone/>
            </a:pPr>
            <a:r>
              <a:rPr b="0" i="0" lang="fr-FR" sz="1200" u="none" cap="none" strike="noStrike">
                <a:solidFill>
                  <a:srgbClr val="0823AA"/>
                </a:solidFill>
                <a:latin typeface="Arial"/>
                <a:ea typeface="Arial"/>
                <a:cs typeface="Arial"/>
                <a:sym typeface="Arial"/>
              </a:rPr>
              <a:t>Émissions anthropiques* de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 (Gt CO</a:t>
            </a:r>
            <a:r>
              <a:rPr b="0" baseline="-25000" i="0" lang="fr-FR" sz="1200" u="none" cap="none" strike="noStrike">
                <a:solidFill>
                  <a:srgbClr val="0823AA"/>
                </a:solidFill>
                <a:latin typeface="Arial"/>
                <a:ea typeface="Arial"/>
                <a:cs typeface="Arial"/>
                <a:sym typeface="Arial"/>
              </a:rPr>
              <a:t>2</a:t>
            </a:r>
            <a:r>
              <a:rPr b="0" i="0" lang="fr-FR" sz="1200" u="none" cap="none" strike="noStrike">
                <a:solidFill>
                  <a:srgbClr val="0823AA"/>
                </a:solidFill>
                <a:latin typeface="Arial"/>
                <a:ea typeface="Arial"/>
                <a:cs typeface="Arial"/>
                <a:sym typeface="Arial"/>
              </a:rPr>
              <a:t>/an)</a:t>
            </a:r>
            <a:endParaRPr b="0" i="0" sz="900" u="none" cap="none" strike="noStrike">
              <a:solidFill>
                <a:srgbClr val="0023AA"/>
              </a:solidFill>
              <a:latin typeface="Arial"/>
              <a:ea typeface="Arial"/>
              <a:cs typeface="Arial"/>
              <a:sym typeface="Arial"/>
            </a:endParaRPr>
          </a:p>
          <a:p>
            <a:pPr indent="0" lvl="0" marL="0" marR="0" rtl="0" algn="l">
              <a:lnSpc>
                <a:spcPct val="100000"/>
              </a:lnSpc>
              <a:spcBef>
                <a:spcPts val="0"/>
              </a:spcBef>
              <a:spcAft>
                <a:spcPts val="0"/>
              </a:spcAft>
              <a:buClr>
                <a:srgbClr val="0023AA"/>
              </a:buClr>
              <a:buSzPts val="900"/>
              <a:buFont typeface="Arial"/>
              <a:buNone/>
            </a:pPr>
            <a:r>
              <a:rPr b="0" i="0" lang="fr-FR" sz="900" u="none" cap="none" strike="noStrike">
                <a:solidFill>
                  <a:srgbClr val="0023AA"/>
                </a:solidFill>
                <a:latin typeface="Arial"/>
                <a:ea typeface="Arial"/>
                <a:cs typeface="Arial"/>
                <a:sym typeface="Arial"/>
              </a:rPr>
              <a:t>* combustion d’énergies fossiles, procédés industriels, usage des sols et forêts.</a:t>
            </a:r>
            <a:endParaRPr/>
          </a:p>
        </p:txBody>
      </p:sp>
      <p:sp>
        <p:nvSpPr>
          <p:cNvPr id="1212" name="Google Shape;1212;p189"/>
          <p:cNvSpPr txBox="1"/>
          <p:nvPr/>
        </p:nvSpPr>
        <p:spPr>
          <a:xfrm>
            <a:off x="9502751" y="5976168"/>
            <a:ext cx="22680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fr-FR" sz="900" u="none" cap="none" strike="noStrike">
                <a:solidFill>
                  <a:srgbClr val="7F7F7F"/>
                </a:solidFill>
                <a:latin typeface="Arial"/>
                <a:ea typeface="Arial"/>
                <a:cs typeface="Arial"/>
                <a:sym typeface="Arial"/>
              </a:rPr>
              <a:t>Sources : </a:t>
            </a:r>
            <a:br>
              <a:rPr b="0" i="0" lang="fr-FR" sz="900" u="none" cap="none" strike="noStrike">
                <a:solidFill>
                  <a:srgbClr val="7F7F7F"/>
                </a:solidFill>
                <a:latin typeface="Arial"/>
                <a:ea typeface="Arial"/>
                <a:cs typeface="Arial"/>
                <a:sym typeface="Arial"/>
              </a:rPr>
            </a:br>
            <a:r>
              <a:rPr b="0" i="0" lang="fr-FR" sz="900" u="none" cap="none" strike="noStrike">
                <a:solidFill>
                  <a:srgbClr val="7F7F7F"/>
                </a:solidFill>
                <a:latin typeface="Arial"/>
                <a:ea typeface="Arial"/>
                <a:cs typeface="Arial"/>
                <a:sym typeface="Arial"/>
              </a:rPr>
              <a:t>Global Carbon Project (2023), GIEC AR6</a:t>
            </a:r>
            <a:endParaRPr b="0" i="0" sz="900" u="none" cap="none" strike="noStrike">
              <a:solidFill>
                <a:srgbClr val="7F7F7F"/>
              </a:solidFill>
              <a:latin typeface="Arial"/>
              <a:ea typeface="Arial"/>
              <a:cs typeface="Arial"/>
              <a:sym typeface="Arial"/>
            </a:endParaRPr>
          </a:p>
        </p:txBody>
      </p:sp>
      <p:cxnSp>
        <p:nvCxnSpPr>
          <p:cNvPr id="1213" name="Google Shape;1213;p189"/>
          <p:cNvCxnSpPr/>
          <p:nvPr/>
        </p:nvCxnSpPr>
        <p:spPr>
          <a:xfrm>
            <a:off x="10611421" y="4071900"/>
            <a:ext cx="1103582" cy="0"/>
          </a:xfrm>
          <a:prstGeom prst="straightConnector1">
            <a:avLst/>
          </a:prstGeom>
          <a:noFill/>
          <a:ln cap="flat" cmpd="sng" w="19050">
            <a:solidFill>
              <a:schemeClr val="dk2"/>
            </a:solidFill>
            <a:prstDash val="solid"/>
            <a:round/>
            <a:headEnd len="sm" w="sm" type="none"/>
            <a:tailEnd len="sm" w="sm" type="none"/>
          </a:ln>
        </p:spPr>
      </p:cxnSp>
      <p:sp>
        <p:nvSpPr>
          <p:cNvPr id="1214" name="Google Shape;1214;p189"/>
          <p:cNvSpPr txBox="1"/>
          <p:nvPr/>
        </p:nvSpPr>
        <p:spPr>
          <a:xfrm>
            <a:off x="10255346" y="4083736"/>
            <a:ext cx="1804608"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4B"/>
              </a:buClr>
              <a:buSzPts val="1600"/>
              <a:buFont typeface="Arial"/>
              <a:buNone/>
            </a:pPr>
            <a:r>
              <a:rPr b="0" i="0" lang="fr-FR" sz="1600" u="none" cap="none" strike="noStrike">
                <a:solidFill>
                  <a:srgbClr val="00004B"/>
                </a:solidFill>
                <a:latin typeface="Arial"/>
                <a:ea typeface="Arial"/>
                <a:cs typeface="Arial"/>
                <a:sym typeface="Arial"/>
              </a:rPr>
              <a:t>restant à émettre d’ici 2100</a:t>
            </a:r>
            <a:endParaRPr/>
          </a:p>
        </p:txBody>
      </p:sp>
      <p:grpSp>
        <p:nvGrpSpPr>
          <p:cNvPr id="1215" name="Google Shape;1215;p189"/>
          <p:cNvGrpSpPr/>
          <p:nvPr/>
        </p:nvGrpSpPr>
        <p:grpSpPr>
          <a:xfrm>
            <a:off x="10473740" y="4697278"/>
            <a:ext cx="1382639" cy="966688"/>
            <a:chOff x="10473740" y="4697278"/>
            <a:chExt cx="1382639" cy="966688"/>
          </a:xfrm>
        </p:grpSpPr>
        <p:sp>
          <p:nvSpPr>
            <p:cNvPr id="1216" name="Google Shape;1216;p189"/>
            <p:cNvSpPr/>
            <p:nvPr/>
          </p:nvSpPr>
          <p:spPr>
            <a:xfrm>
              <a:off x="10473740" y="4697278"/>
              <a:ext cx="1382639" cy="966688"/>
            </a:xfrm>
            <a:prstGeom prst="roundRect">
              <a:avLst>
                <a:gd fmla="val 16667" name="adj"/>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17" name="Google Shape;1217;p189"/>
            <p:cNvPicPr preferRelativeResize="0"/>
            <p:nvPr/>
          </p:nvPicPr>
          <p:blipFill rotWithShape="1">
            <a:blip r:embed="rId3">
              <a:alphaModFix/>
            </a:blip>
            <a:srcRect b="0" l="0" r="0" t="0"/>
            <a:stretch/>
          </p:blipFill>
          <p:spPr>
            <a:xfrm>
              <a:off x="10632830" y="4853302"/>
              <a:ext cx="332821" cy="654639"/>
            </a:xfrm>
            <a:prstGeom prst="rect">
              <a:avLst/>
            </a:prstGeom>
            <a:noFill/>
            <a:ln>
              <a:noFill/>
            </a:ln>
          </p:spPr>
        </p:pic>
        <p:cxnSp>
          <p:nvCxnSpPr>
            <p:cNvPr id="1218" name="Google Shape;1218;p189"/>
            <p:cNvCxnSpPr/>
            <p:nvPr/>
          </p:nvCxnSpPr>
          <p:spPr>
            <a:xfrm rot="10800000">
              <a:off x="10584000" y="5029200"/>
              <a:ext cx="0" cy="216000"/>
            </a:xfrm>
            <a:prstGeom prst="straightConnector1">
              <a:avLst/>
            </a:prstGeom>
            <a:noFill/>
            <a:ln cap="flat" cmpd="sng" w="28575">
              <a:solidFill>
                <a:schemeClr val="lt1"/>
              </a:solidFill>
              <a:prstDash val="solid"/>
              <a:round/>
              <a:headEnd len="sm" w="sm" type="none"/>
              <a:tailEnd len="med" w="med" type="triangle"/>
            </a:ln>
          </p:spPr>
        </p:cxnSp>
        <p:sp>
          <p:nvSpPr>
            <p:cNvPr id="1219" name="Google Shape;1219;p189"/>
            <p:cNvSpPr txBox="1"/>
            <p:nvPr/>
          </p:nvSpPr>
          <p:spPr>
            <a:xfrm>
              <a:off x="11004976" y="4820049"/>
              <a:ext cx="792000" cy="5991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 sous </a:t>
              </a:r>
              <a:br>
                <a:rPr b="1" i="0" lang="fr-FR" sz="2000" u="none" cap="none" strike="noStrike">
                  <a:solidFill>
                    <a:srgbClr val="FFFFFF"/>
                  </a:solidFill>
                  <a:latin typeface="Calibri"/>
                  <a:ea typeface="Calibri"/>
                  <a:cs typeface="Calibri"/>
                  <a:sym typeface="Calibri"/>
                </a:rPr>
              </a:br>
              <a:r>
                <a:rPr b="1" i="0" lang="fr-FR" sz="2000" u="none" cap="none" strike="noStrike">
                  <a:solidFill>
                    <a:srgbClr val="FFFFFF"/>
                  </a:solidFill>
                  <a:latin typeface="Calibri"/>
                  <a:ea typeface="Calibri"/>
                  <a:cs typeface="Calibri"/>
                  <a:sym typeface="Calibri"/>
                </a:rPr>
                <a:t>+2 °C</a:t>
              </a:r>
              <a:endParaRPr/>
            </a:p>
          </p:txBody>
        </p:sp>
      </p:grpSp>
      <p:sp>
        <p:nvSpPr>
          <p:cNvPr id="1220" name="Google Shape;1220;p189"/>
          <p:cNvSpPr/>
          <p:nvPr/>
        </p:nvSpPr>
        <p:spPr>
          <a:xfrm>
            <a:off x="10767755" y="2124271"/>
            <a:ext cx="795600" cy="1942205"/>
          </a:xfrm>
          <a:prstGeom prst="rect">
            <a:avLst/>
          </a:prstGeom>
          <a:solidFill>
            <a:srgbClr val="E8F1EE"/>
          </a:solidFill>
          <a:ln cap="rnd" cmpd="sng" w="28575">
            <a:solidFill>
              <a:srgbClr val="1C725B"/>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1" name="Google Shape;1221;p189"/>
          <p:cNvSpPr/>
          <p:nvPr/>
        </p:nvSpPr>
        <p:spPr>
          <a:xfrm>
            <a:off x="10767755" y="2563472"/>
            <a:ext cx="795600" cy="1502692"/>
          </a:xfrm>
          <a:prstGeom prst="rect">
            <a:avLst/>
          </a:prstGeom>
          <a:solidFill>
            <a:srgbClr val="FBEDF1"/>
          </a:solidFill>
          <a:ln cap="rnd" cmpd="sng" w="28575">
            <a:solidFill>
              <a:schemeClr val="accent4"/>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2" name="Google Shape;1222;p189"/>
          <p:cNvSpPr/>
          <p:nvPr/>
        </p:nvSpPr>
        <p:spPr>
          <a:xfrm>
            <a:off x="10766765" y="3632442"/>
            <a:ext cx="796590" cy="433722"/>
          </a:xfrm>
          <a:prstGeom prst="rect">
            <a:avLst/>
          </a:prstGeom>
          <a:gradFill>
            <a:gsLst>
              <a:gs pos="0">
                <a:srgbClr val="DDE3FF"/>
              </a:gs>
              <a:gs pos="20000">
                <a:srgbClr val="8E9FD8"/>
              </a:gs>
              <a:gs pos="55000">
                <a:schemeClr val="lt2"/>
              </a:gs>
              <a:gs pos="100000">
                <a:schemeClr val="lt2"/>
              </a:gs>
            </a:gsLst>
            <a:lin ang="5400000" scaled="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23" name="Google Shape;1223;p189"/>
          <p:cNvSpPr txBox="1"/>
          <p:nvPr/>
        </p:nvSpPr>
        <p:spPr>
          <a:xfrm>
            <a:off x="10801814" y="3431635"/>
            <a:ext cx="726492"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4B"/>
              </a:buClr>
              <a:buSzPts val="1400"/>
              <a:buFont typeface="Arial"/>
              <a:buNone/>
            </a:pPr>
            <a:r>
              <a:rPr b="1" i="0" lang="fr-FR" sz="1400" u="none" cap="none" strike="noStrike">
                <a:solidFill>
                  <a:srgbClr val="00004B"/>
                </a:solidFill>
                <a:latin typeface="Arial"/>
                <a:ea typeface="Arial"/>
                <a:cs typeface="Arial"/>
                <a:sym typeface="Arial"/>
              </a:rPr>
              <a:t>600 à </a:t>
            </a:r>
            <a:endParaRPr/>
          </a:p>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800</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pic>
        <p:nvPicPr>
          <p:cNvPr id="1224" name="Google Shape;1224;p189"/>
          <p:cNvPicPr preferRelativeResize="0"/>
          <p:nvPr/>
        </p:nvPicPr>
        <p:blipFill rotWithShape="1">
          <a:blip r:embed="rId4">
            <a:alphaModFix/>
          </a:blip>
          <a:srcRect b="0" l="0" r="0" t="0"/>
          <a:stretch/>
        </p:blipFill>
        <p:spPr>
          <a:xfrm>
            <a:off x="594000" y="1440000"/>
            <a:ext cx="8888400" cy="4982400"/>
          </a:xfrm>
          <a:prstGeom prst="rect">
            <a:avLst/>
          </a:prstGeom>
          <a:noFill/>
          <a:ln>
            <a:noFill/>
          </a:ln>
        </p:spPr>
      </p:pic>
      <p:pic>
        <p:nvPicPr>
          <p:cNvPr id="1225" name="Google Shape;1225;p189"/>
          <p:cNvPicPr preferRelativeResize="0"/>
          <p:nvPr/>
        </p:nvPicPr>
        <p:blipFill rotWithShape="1">
          <a:blip r:embed="rId5">
            <a:alphaModFix/>
          </a:blip>
          <a:srcRect b="0" l="0" r="0" t="0"/>
          <a:stretch/>
        </p:blipFill>
        <p:spPr>
          <a:xfrm>
            <a:off x="500400" y="1404000"/>
            <a:ext cx="9018000" cy="5058000"/>
          </a:xfrm>
          <a:prstGeom prst="rect">
            <a:avLst/>
          </a:prstGeom>
          <a:noFill/>
          <a:ln>
            <a:noFill/>
          </a:ln>
        </p:spPr>
      </p:pic>
      <p:pic>
        <p:nvPicPr>
          <p:cNvPr id="1226" name="Google Shape;1226;p189"/>
          <p:cNvPicPr preferRelativeResize="0"/>
          <p:nvPr/>
        </p:nvPicPr>
        <p:blipFill rotWithShape="1">
          <a:blip r:embed="rId6">
            <a:alphaModFix/>
          </a:blip>
          <a:srcRect b="0" l="0" r="0" t="0"/>
          <a:stretch/>
        </p:blipFill>
        <p:spPr>
          <a:xfrm>
            <a:off x="500400" y="1404000"/>
            <a:ext cx="9018000" cy="5058000"/>
          </a:xfrm>
          <a:prstGeom prst="rect">
            <a:avLst/>
          </a:prstGeom>
          <a:noFill/>
          <a:ln>
            <a:noFill/>
          </a:ln>
        </p:spPr>
      </p:pic>
      <p:pic>
        <p:nvPicPr>
          <p:cNvPr id="1227" name="Google Shape;1227;p189"/>
          <p:cNvPicPr preferRelativeResize="0"/>
          <p:nvPr/>
        </p:nvPicPr>
        <p:blipFill rotWithShape="1">
          <a:blip r:embed="rId7">
            <a:alphaModFix/>
          </a:blip>
          <a:srcRect b="0" l="0" r="0" t="0"/>
          <a:stretch/>
        </p:blipFill>
        <p:spPr>
          <a:xfrm>
            <a:off x="500400" y="1404000"/>
            <a:ext cx="9018000" cy="5058000"/>
          </a:xfrm>
          <a:prstGeom prst="rect">
            <a:avLst/>
          </a:prstGeom>
          <a:noFill/>
          <a:ln>
            <a:noFill/>
          </a:ln>
        </p:spPr>
      </p:pic>
      <p:grpSp>
        <p:nvGrpSpPr>
          <p:cNvPr id="1228" name="Google Shape;1228;p189"/>
          <p:cNvGrpSpPr/>
          <p:nvPr/>
        </p:nvGrpSpPr>
        <p:grpSpPr>
          <a:xfrm>
            <a:off x="6854400" y="821085"/>
            <a:ext cx="2088000" cy="792000"/>
            <a:chOff x="6854400" y="821085"/>
            <a:chExt cx="2088000" cy="792000"/>
          </a:xfrm>
        </p:grpSpPr>
        <p:sp>
          <p:nvSpPr>
            <p:cNvPr id="1229" name="Google Shape;1229;p189"/>
            <p:cNvSpPr/>
            <p:nvPr/>
          </p:nvSpPr>
          <p:spPr>
            <a:xfrm>
              <a:off x="6854400" y="821085"/>
              <a:ext cx="2088000" cy="792000"/>
            </a:xfrm>
            <a:prstGeom prst="roundRect">
              <a:avLst>
                <a:gd fmla="val 16667" name="adj"/>
              </a:avLst>
            </a:prstGeom>
            <a:solidFill>
              <a:srgbClr val="1C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30" name="Google Shape;1230;p189"/>
            <p:cNvPicPr preferRelativeResize="0"/>
            <p:nvPr/>
          </p:nvPicPr>
          <p:blipFill rotWithShape="1">
            <a:blip r:embed="rId3">
              <a:alphaModFix/>
            </a:blip>
            <a:srcRect b="0" l="0" r="0" t="0"/>
            <a:stretch/>
          </p:blipFill>
          <p:spPr>
            <a:xfrm>
              <a:off x="7013872" y="900652"/>
              <a:ext cx="332821" cy="654639"/>
            </a:xfrm>
            <a:prstGeom prst="rect">
              <a:avLst/>
            </a:prstGeom>
            <a:noFill/>
            <a:ln>
              <a:noFill/>
            </a:ln>
          </p:spPr>
        </p:pic>
        <p:cxnSp>
          <p:nvCxnSpPr>
            <p:cNvPr id="1231" name="Google Shape;1231;p189"/>
            <p:cNvCxnSpPr/>
            <p:nvPr/>
          </p:nvCxnSpPr>
          <p:spPr>
            <a:xfrm rot="10800000">
              <a:off x="6955200" y="1076400"/>
              <a:ext cx="0" cy="216000"/>
            </a:xfrm>
            <a:prstGeom prst="straightConnector1">
              <a:avLst/>
            </a:prstGeom>
            <a:noFill/>
            <a:ln cap="flat" cmpd="sng" w="28575">
              <a:solidFill>
                <a:schemeClr val="lt1"/>
              </a:solidFill>
              <a:prstDash val="solid"/>
              <a:round/>
              <a:headEnd len="sm" w="sm" type="none"/>
              <a:tailEnd len="med" w="med" type="triangle"/>
            </a:ln>
          </p:spPr>
        </p:cxnSp>
        <p:sp>
          <p:nvSpPr>
            <p:cNvPr id="1232" name="Google Shape;1232;p189"/>
            <p:cNvSpPr txBox="1"/>
            <p:nvPr/>
          </p:nvSpPr>
          <p:spPr>
            <a:xfrm>
              <a:off x="7366470" y="1022256"/>
              <a:ext cx="15624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+2,8 à 3,9 °C</a:t>
              </a:r>
              <a:endParaRPr/>
            </a:p>
          </p:txBody>
        </p:sp>
      </p:grpSp>
      <p:grpSp>
        <p:nvGrpSpPr>
          <p:cNvPr id="1233" name="Google Shape;1233;p189"/>
          <p:cNvGrpSpPr/>
          <p:nvPr/>
        </p:nvGrpSpPr>
        <p:grpSpPr>
          <a:xfrm>
            <a:off x="6854400" y="1734049"/>
            <a:ext cx="2088000" cy="792000"/>
            <a:chOff x="6854400" y="1734049"/>
            <a:chExt cx="2088000" cy="792000"/>
          </a:xfrm>
        </p:grpSpPr>
        <p:sp>
          <p:nvSpPr>
            <p:cNvPr id="1234" name="Google Shape;1234;p189"/>
            <p:cNvSpPr/>
            <p:nvPr/>
          </p:nvSpPr>
          <p:spPr>
            <a:xfrm>
              <a:off x="6854400" y="1734049"/>
              <a:ext cx="2088000" cy="7920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35" name="Google Shape;1235;p189"/>
            <p:cNvPicPr preferRelativeResize="0"/>
            <p:nvPr/>
          </p:nvPicPr>
          <p:blipFill rotWithShape="1">
            <a:blip r:embed="rId3">
              <a:alphaModFix/>
            </a:blip>
            <a:srcRect b="0" l="0" r="0" t="0"/>
            <a:stretch/>
          </p:blipFill>
          <p:spPr>
            <a:xfrm>
              <a:off x="7033649" y="1802384"/>
              <a:ext cx="332821" cy="654639"/>
            </a:xfrm>
            <a:prstGeom prst="rect">
              <a:avLst/>
            </a:prstGeom>
            <a:noFill/>
            <a:ln>
              <a:noFill/>
            </a:ln>
          </p:spPr>
        </p:pic>
        <p:sp>
          <p:nvSpPr>
            <p:cNvPr id="1236" name="Google Shape;1236;p189"/>
            <p:cNvSpPr txBox="1"/>
            <p:nvPr/>
          </p:nvSpPr>
          <p:spPr>
            <a:xfrm>
              <a:off x="7365600" y="1923988"/>
              <a:ext cx="15624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+2,4 à 2,9 °C</a:t>
              </a:r>
              <a:endParaRPr/>
            </a:p>
          </p:txBody>
        </p:sp>
        <p:cxnSp>
          <p:nvCxnSpPr>
            <p:cNvPr id="1237" name="Google Shape;1237;p189"/>
            <p:cNvCxnSpPr/>
            <p:nvPr/>
          </p:nvCxnSpPr>
          <p:spPr>
            <a:xfrm rot="10800000">
              <a:off x="6955200" y="1980000"/>
              <a:ext cx="0" cy="216000"/>
            </a:xfrm>
            <a:prstGeom prst="straightConnector1">
              <a:avLst/>
            </a:prstGeom>
            <a:noFill/>
            <a:ln cap="flat" cmpd="sng" w="28575">
              <a:solidFill>
                <a:schemeClr val="lt1"/>
              </a:solidFill>
              <a:prstDash val="solid"/>
              <a:round/>
              <a:headEnd len="sm" w="sm" type="none"/>
              <a:tailEnd len="med" w="med" type="triangle"/>
            </a:ln>
          </p:spPr>
        </p:cxnSp>
      </p:grpSp>
      <p:pic>
        <p:nvPicPr>
          <p:cNvPr id="1238" name="Google Shape;1238;p189"/>
          <p:cNvPicPr preferRelativeResize="0"/>
          <p:nvPr/>
        </p:nvPicPr>
        <p:blipFill rotWithShape="1">
          <a:blip r:embed="rId8">
            <a:alphaModFix/>
          </a:blip>
          <a:srcRect b="0" l="0" r="0" t="0"/>
          <a:stretch/>
        </p:blipFill>
        <p:spPr>
          <a:xfrm rot="1768395">
            <a:off x="7178258" y="4240729"/>
            <a:ext cx="827138" cy="827138"/>
          </a:xfrm>
          <a:prstGeom prst="rect">
            <a:avLst/>
          </a:prstGeom>
          <a:noFill/>
          <a:ln>
            <a:noFill/>
          </a:ln>
        </p:spPr>
      </p:pic>
      <p:pic>
        <p:nvPicPr>
          <p:cNvPr id="1239" name="Google Shape;1239;p189"/>
          <p:cNvPicPr preferRelativeResize="0"/>
          <p:nvPr/>
        </p:nvPicPr>
        <p:blipFill rotWithShape="1">
          <a:blip r:embed="rId9">
            <a:alphaModFix/>
          </a:blip>
          <a:srcRect b="0" l="0" r="0" t="0"/>
          <a:stretch/>
        </p:blipFill>
        <p:spPr>
          <a:xfrm>
            <a:off x="1166444" y="4696058"/>
            <a:ext cx="863600" cy="863600"/>
          </a:xfrm>
          <a:prstGeom prst="rect">
            <a:avLst/>
          </a:prstGeom>
          <a:noFill/>
          <a:ln>
            <a:noFill/>
          </a:ln>
        </p:spPr>
      </p:pic>
      <p:pic>
        <p:nvPicPr>
          <p:cNvPr id="1240" name="Google Shape;1240;p189"/>
          <p:cNvPicPr preferRelativeResize="0"/>
          <p:nvPr/>
        </p:nvPicPr>
        <p:blipFill rotWithShape="1">
          <a:blip r:embed="rId10">
            <a:alphaModFix/>
          </a:blip>
          <a:srcRect b="0" l="0" r="0" t="0"/>
          <a:stretch/>
        </p:blipFill>
        <p:spPr>
          <a:xfrm>
            <a:off x="2793389" y="4307895"/>
            <a:ext cx="863600" cy="863600"/>
          </a:xfrm>
          <a:prstGeom prst="rect">
            <a:avLst/>
          </a:prstGeom>
          <a:noFill/>
          <a:ln>
            <a:noFill/>
          </a:ln>
        </p:spPr>
      </p:pic>
      <p:pic>
        <p:nvPicPr>
          <p:cNvPr id="1241" name="Google Shape;1241;p189"/>
          <p:cNvPicPr preferRelativeResize="0"/>
          <p:nvPr/>
        </p:nvPicPr>
        <p:blipFill rotWithShape="1">
          <a:blip r:embed="rId11">
            <a:alphaModFix/>
          </a:blip>
          <a:srcRect b="0" l="0" r="0" t="0"/>
          <a:stretch/>
        </p:blipFill>
        <p:spPr>
          <a:xfrm>
            <a:off x="4431733" y="3516325"/>
            <a:ext cx="863600" cy="863600"/>
          </a:xfrm>
          <a:prstGeom prst="rect">
            <a:avLst/>
          </a:prstGeom>
          <a:noFill/>
          <a:ln>
            <a:noFill/>
          </a:ln>
        </p:spPr>
      </p:pic>
      <p:pic>
        <p:nvPicPr>
          <p:cNvPr descr="Une image contenant texte, clipart&#10;&#10;Description générée automatiquement" id="1242" name="Google Shape;1242;p189"/>
          <p:cNvPicPr preferRelativeResize="0"/>
          <p:nvPr/>
        </p:nvPicPr>
        <p:blipFill rotWithShape="1">
          <a:blip r:embed="rId12">
            <a:alphaModFix/>
          </a:blip>
          <a:srcRect b="0" l="0" r="0" t="0"/>
          <a:stretch/>
        </p:blipFill>
        <p:spPr>
          <a:xfrm>
            <a:off x="5825564" y="2435626"/>
            <a:ext cx="863600" cy="863600"/>
          </a:xfrm>
          <a:prstGeom prst="rect">
            <a:avLst/>
          </a:prstGeom>
          <a:noFill/>
          <a:ln>
            <a:noFill/>
          </a:ln>
        </p:spPr>
      </p:pic>
      <p:grpSp>
        <p:nvGrpSpPr>
          <p:cNvPr id="1243" name="Google Shape;1243;p189"/>
          <p:cNvGrpSpPr/>
          <p:nvPr/>
        </p:nvGrpSpPr>
        <p:grpSpPr>
          <a:xfrm>
            <a:off x="8958793" y="2712622"/>
            <a:ext cx="1483186" cy="1950852"/>
            <a:chOff x="9093065" y="1600421"/>
            <a:chExt cx="1483186" cy="1950852"/>
          </a:xfrm>
        </p:grpSpPr>
        <p:sp>
          <p:nvSpPr>
            <p:cNvPr id="1244" name="Google Shape;1244;p189"/>
            <p:cNvSpPr/>
            <p:nvPr/>
          </p:nvSpPr>
          <p:spPr>
            <a:xfrm>
              <a:off x="9469576" y="1600421"/>
              <a:ext cx="724173" cy="1359278"/>
            </a:xfrm>
            <a:prstGeom prst="rect">
              <a:avLst/>
            </a:prstGeom>
            <a:solidFill>
              <a:srgbClr val="4BD2A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5" name="Google Shape;1245;p189"/>
            <p:cNvSpPr txBox="1"/>
            <p:nvPr/>
          </p:nvSpPr>
          <p:spPr>
            <a:xfrm>
              <a:off x="9537744" y="1956895"/>
              <a:ext cx="587836" cy="646331"/>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env.</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2 600</a:t>
              </a:r>
              <a:endParaRPr/>
            </a:p>
            <a:p>
              <a:pPr indent="0" lvl="0" marL="0" marR="0" rtl="0" algn="ctr">
                <a:lnSpc>
                  <a:spcPct val="100000"/>
                </a:lnSpc>
                <a:spcBef>
                  <a:spcPts val="0"/>
                </a:spcBef>
                <a:spcAft>
                  <a:spcPts val="0"/>
                </a:spcAft>
                <a:buClr>
                  <a:srgbClr val="FFFFFF"/>
                </a:buClr>
                <a:buSzPts val="1400"/>
                <a:buFont typeface="Arial"/>
                <a:buNone/>
              </a:pPr>
              <a:r>
                <a:rPr b="1" i="0" lang="fr-FR" sz="1400" u="none" cap="none" strike="noStrike">
                  <a:solidFill>
                    <a:srgbClr val="FFFFFF"/>
                  </a:solidFill>
                  <a:latin typeface="Arial"/>
                  <a:ea typeface="Arial"/>
                  <a:cs typeface="Arial"/>
                  <a:sym typeface="Arial"/>
                </a:rPr>
                <a:t>Gt CO</a:t>
              </a:r>
              <a:r>
                <a:rPr b="1" baseline="-25000" i="0" lang="fr-FR"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cxnSp>
          <p:nvCxnSpPr>
            <p:cNvPr id="1246" name="Google Shape;1246;p189"/>
            <p:cNvCxnSpPr/>
            <p:nvPr/>
          </p:nvCxnSpPr>
          <p:spPr>
            <a:xfrm>
              <a:off x="9273706" y="2964417"/>
              <a:ext cx="1103582" cy="0"/>
            </a:xfrm>
            <a:prstGeom prst="straightConnector1">
              <a:avLst/>
            </a:prstGeom>
            <a:noFill/>
            <a:ln cap="flat" cmpd="sng" w="19050">
              <a:solidFill>
                <a:schemeClr val="dk2"/>
              </a:solidFill>
              <a:prstDash val="solid"/>
              <a:round/>
              <a:headEnd len="sm" w="sm" type="none"/>
              <a:tailEnd len="sm" w="sm" type="none"/>
            </a:ln>
          </p:spPr>
        </p:cxnSp>
        <p:sp>
          <p:nvSpPr>
            <p:cNvPr id="1247" name="Google Shape;1247;p189"/>
            <p:cNvSpPr txBox="1"/>
            <p:nvPr/>
          </p:nvSpPr>
          <p:spPr>
            <a:xfrm>
              <a:off x="9093065" y="2966498"/>
              <a:ext cx="1483186" cy="584775"/>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4BD2AF"/>
                </a:buClr>
                <a:buSzPts val="1600"/>
                <a:buFont typeface="Arial"/>
                <a:buNone/>
              </a:pPr>
              <a:r>
                <a:rPr b="0" i="0" lang="fr-FR" sz="1600" u="none" cap="none" strike="noStrike">
                  <a:solidFill>
                    <a:srgbClr val="4BD2AF"/>
                  </a:solidFill>
                  <a:latin typeface="Arial"/>
                  <a:ea typeface="Arial"/>
                  <a:cs typeface="Arial"/>
                  <a:sym typeface="Arial"/>
                </a:rPr>
                <a:t>déjà émis depuis 1850</a:t>
              </a:r>
              <a:endParaRPr/>
            </a:p>
          </p:txBody>
        </p:sp>
      </p:grpSp>
      <p:grpSp>
        <p:nvGrpSpPr>
          <p:cNvPr id="1248" name="Google Shape;1248;p189"/>
          <p:cNvGrpSpPr/>
          <p:nvPr/>
        </p:nvGrpSpPr>
        <p:grpSpPr>
          <a:xfrm>
            <a:off x="8989473" y="4700379"/>
            <a:ext cx="1388255" cy="966688"/>
            <a:chOff x="8989473" y="4700379"/>
            <a:chExt cx="1388255" cy="966688"/>
          </a:xfrm>
        </p:grpSpPr>
        <p:sp>
          <p:nvSpPr>
            <p:cNvPr id="1249" name="Google Shape;1249;p189"/>
            <p:cNvSpPr/>
            <p:nvPr/>
          </p:nvSpPr>
          <p:spPr>
            <a:xfrm>
              <a:off x="8989473" y="4700379"/>
              <a:ext cx="1382639" cy="966688"/>
            </a:xfrm>
            <a:prstGeom prst="roundRect">
              <a:avLst>
                <a:gd fmla="val 16667" name="adj"/>
              </a:avLst>
            </a:prstGeom>
            <a:solidFill>
              <a:srgbClr val="4AD3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1250" name="Google Shape;1250;p189"/>
            <p:cNvPicPr preferRelativeResize="0"/>
            <p:nvPr/>
          </p:nvPicPr>
          <p:blipFill rotWithShape="1">
            <a:blip r:embed="rId3">
              <a:alphaModFix/>
            </a:blip>
            <a:srcRect b="0" l="0" r="0" t="0"/>
            <a:stretch/>
          </p:blipFill>
          <p:spPr>
            <a:xfrm>
              <a:off x="9148563" y="4856403"/>
              <a:ext cx="332821" cy="654639"/>
            </a:xfrm>
            <a:prstGeom prst="rect">
              <a:avLst/>
            </a:prstGeom>
            <a:noFill/>
            <a:ln>
              <a:noFill/>
            </a:ln>
          </p:spPr>
        </p:pic>
        <p:cxnSp>
          <p:nvCxnSpPr>
            <p:cNvPr id="1251" name="Google Shape;1251;p189"/>
            <p:cNvCxnSpPr/>
            <p:nvPr/>
          </p:nvCxnSpPr>
          <p:spPr>
            <a:xfrm rot="10800000">
              <a:off x="9097200" y="5036400"/>
              <a:ext cx="0" cy="216000"/>
            </a:xfrm>
            <a:prstGeom prst="straightConnector1">
              <a:avLst/>
            </a:prstGeom>
            <a:noFill/>
            <a:ln cap="flat" cmpd="sng" w="28575">
              <a:solidFill>
                <a:schemeClr val="lt1"/>
              </a:solidFill>
              <a:prstDash val="solid"/>
              <a:round/>
              <a:headEnd len="sm" w="sm" type="none"/>
              <a:tailEnd len="med" w="med" type="triangle"/>
            </a:ln>
          </p:spPr>
        </p:cxnSp>
        <p:sp>
          <p:nvSpPr>
            <p:cNvPr id="1252" name="Google Shape;1252;p189"/>
            <p:cNvSpPr txBox="1"/>
            <p:nvPr/>
          </p:nvSpPr>
          <p:spPr>
            <a:xfrm>
              <a:off x="9441728" y="4978007"/>
              <a:ext cx="936000" cy="4044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2000"/>
                <a:buFont typeface="Arial"/>
                <a:buNone/>
              </a:pPr>
              <a:r>
                <a:rPr b="1" i="0" lang="fr-FR" sz="2000" u="none" cap="none" strike="noStrike">
                  <a:solidFill>
                    <a:srgbClr val="FFFFFF"/>
                  </a:solidFill>
                  <a:latin typeface="Calibri"/>
                  <a:ea typeface="Calibri"/>
                  <a:cs typeface="Calibri"/>
                  <a:sym typeface="Calibri"/>
                </a:rPr>
                <a:t>+1,2 °C</a:t>
              </a:r>
              <a:endParaRPr/>
            </a:p>
          </p:txBody>
        </p:sp>
      </p:grpSp>
      <p:sp>
        <p:nvSpPr>
          <p:cNvPr id="1253" name="Google Shape;1253;p189"/>
          <p:cNvSpPr/>
          <p:nvPr/>
        </p:nvSpPr>
        <p:spPr>
          <a:xfrm>
            <a:off x="6926760" y="5206680"/>
            <a:ext cx="1865880" cy="779040"/>
          </a:xfrm>
          <a:prstGeom prst="roundRect">
            <a:avLst>
              <a:gd fmla="val 16667" name="adj"/>
            </a:avLst>
          </a:prstGeom>
          <a:solidFill>
            <a:schemeClr val="dk2">
              <a:alpha val="60000"/>
            </a:schemeClr>
          </a:solid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FFFFFF"/>
                </a:solidFill>
                <a:latin typeface="Arial"/>
                <a:ea typeface="Arial"/>
                <a:cs typeface="Arial"/>
                <a:sym typeface="Arial"/>
              </a:rPr>
              <a:t>−65 % d’ici 2050</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FFFFFF"/>
                </a:solidFill>
                <a:latin typeface="Arial"/>
                <a:ea typeface="Arial"/>
                <a:cs typeface="Arial"/>
                <a:sym typeface="Arial"/>
              </a:rPr>
              <a:t>−5 à −6 % par an</a:t>
            </a:r>
            <a:endParaRPr b="0" i="0" sz="1600" u="none" cap="none" strike="noStrike">
              <a:solidFill>
                <a:srgbClr val="000000"/>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1000"/>
                                        <p:tgtEl>
                                          <p:spTgt spid="12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500"/>
                                        <p:tgtEl>
                                          <p:spTgt spid="123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6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FFFFFF"/>
              </a:buClr>
              <a:buSzPts val="10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a:p>
        </p:txBody>
      </p:sp>
      <p:sp>
        <p:nvSpPr>
          <p:cNvPr id="1260" name="Google Shape;1260;p16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FFFFFF"/>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1261" name="Google Shape;1261;p166"/>
          <p:cNvSpPr txBox="1"/>
          <p:nvPr>
            <p:ph idx="1" type="body"/>
          </p:nvPr>
        </p:nvSpPr>
        <p:spPr>
          <a:xfrm>
            <a:off x="695325" y="406371"/>
            <a:ext cx="8473389" cy="4768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lang="fr-FR"/>
              <a:t>D’où viennent tous ces gaz à effet de serre ? </a:t>
            </a:r>
            <a:endParaRPr/>
          </a:p>
          <a:p>
            <a:pPr indent="0" lvl="0" marL="0" rtl="0" algn="l">
              <a:lnSpc>
                <a:spcPct val="90000"/>
              </a:lnSpc>
              <a:spcBef>
                <a:spcPts val="0"/>
              </a:spcBef>
              <a:spcAft>
                <a:spcPts val="0"/>
              </a:spcAft>
              <a:buClr>
                <a:schemeClr val="lt2"/>
              </a:buClr>
              <a:buSzPts val="2400"/>
              <a:buNone/>
            </a:pPr>
            <a:r>
              <a:t/>
            </a:r>
            <a:endParaRPr/>
          </a:p>
        </p:txBody>
      </p:sp>
      <p:sp>
        <p:nvSpPr>
          <p:cNvPr id="1262" name="Google Shape;1262;p166"/>
          <p:cNvSpPr txBox="1"/>
          <p:nvPr/>
        </p:nvSpPr>
        <p:spPr>
          <a:xfrm>
            <a:off x="6718041" y="-42920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282828"/>
              </a:solidFill>
              <a:latin typeface="Arial"/>
              <a:ea typeface="Arial"/>
              <a:cs typeface="Arial"/>
              <a:sym typeface="Arial"/>
            </a:endParaRPr>
          </a:p>
        </p:txBody>
      </p:sp>
      <p:pic>
        <p:nvPicPr>
          <p:cNvPr id="1263" name="Google Shape;1263;p166"/>
          <p:cNvPicPr preferRelativeResize="0"/>
          <p:nvPr/>
        </p:nvPicPr>
        <p:blipFill rotWithShape="1">
          <a:blip r:embed="rId3">
            <a:alphaModFix/>
          </a:blip>
          <a:srcRect b="0" l="0" r="0" t="0"/>
          <a:stretch/>
        </p:blipFill>
        <p:spPr>
          <a:xfrm>
            <a:off x="0" y="1209304"/>
            <a:ext cx="7950331" cy="5280396"/>
          </a:xfrm>
          <a:prstGeom prst="rect">
            <a:avLst/>
          </a:prstGeom>
          <a:noFill/>
          <a:ln>
            <a:noFill/>
          </a:ln>
        </p:spPr>
      </p:pic>
      <p:sp>
        <p:nvSpPr>
          <p:cNvPr id="1264" name="Google Shape;1264;p166"/>
          <p:cNvSpPr txBox="1"/>
          <p:nvPr/>
        </p:nvSpPr>
        <p:spPr>
          <a:xfrm>
            <a:off x="695325" y="839972"/>
            <a:ext cx="87194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lt2"/>
                </a:solidFill>
                <a:latin typeface="Arial"/>
                <a:ea typeface="Arial"/>
                <a:cs typeface="Arial"/>
                <a:sym typeface="Arial"/>
              </a:rPr>
              <a:t>Mais où sont passées les énergies renouvelables qui émettent peu de GES ? </a:t>
            </a:r>
            <a:endParaRPr b="0" i="0" sz="1400" u="none" cap="none" strike="noStrike">
              <a:solidFill>
                <a:srgbClr val="000000"/>
              </a:solidFill>
              <a:latin typeface="Arial"/>
              <a:ea typeface="Arial"/>
              <a:cs typeface="Arial"/>
              <a:sym typeface="Arial"/>
            </a:endParaRPr>
          </a:p>
        </p:txBody>
      </p:sp>
      <p:grpSp>
        <p:nvGrpSpPr>
          <p:cNvPr id="1265" name="Google Shape;1265;p166"/>
          <p:cNvGrpSpPr/>
          <p:nvPr/>
        </p:nvGrpSpPr>
        <p:grpSpPr>
          <a:xfrm>
            <a:off x="7950330" y="2193131"/>
            <a:ext cx="4132483" cy="3554587"/>
            <a:chOff x="7950330" y="2193131"/>
            <a:chExt cx="4132483" cy="3554587"/>
          </a:xfrm>
        </p:grpSpPr>
        <p:pic>
          <p:nvPicPr>
            <p:cNvPr id="1266" name="Google Shape;1266;p166"/>
            <p:cNvPicPr preferRelativeResize="0"/>
            <p:nvPr/>
          </p:nvPicPr>
          <p:blipFill rotWithShape="1">
            <a:blip r:embed="rId4">
              <a:alphaModFix/>
            </a:blip>
            <a:srcRect b="0" l="0" r="0" t="0"/>
            <a:stretch/>
          </p:blipFill>
          <p:spPr>
            <a:xfrm>
              <a:off x="7950330" y="4897413"/>
              <a:ext cx="4132483" cy="850305"/>
            </a:xfrm>
            <a:prstGeom prst="rect">
              <a:avLst/>
            </a:prstGeom>
            <a:noFill/>
            <a:ln>
              <a:noFill/>
            </a:ln>
          </p:spPr>
        </p:pic>
        <p:pic>
          <p:nvPicPr>
            <p:cNvPr id="1267" name="Google Shape;1267;p166">
              <a:hlinkClick r:id="rId5"/>
            </p:cNvPr>
            <p:cNvPicPr preferRelativeResize="0"/>
            <p:nvPr/>
          </p:nvPicPr>
          <p:blipFill rotWithShape="1">
            <a:blip r:embed="rId6">
              <a:alphaModFix/>
            </a:blip>
            <a:srcRect b="0" l="0" r="0" t="0"/>
            <a:stretch/>
          </p:blipFill>
          <p:spPr>
            <a:xfrm>
              <a:off x="7958720" y="2193131"/>
              <a:ext cx="4119746" cy="2704282"/>
            </a:xfrm>
            <a:prstGeom prst="rect">
              <a:avLst/>
            </a:prstGeom>
            <a:noFill/>
            <a:ln>
              <a:noFill/>
            </a:ln>
          </p:spPr>
        </p:pic>
      </p:grpSp>
      <p:graphicFrame>
        <p:nvGraphicFramePr>
          <p:cNvPr id="1268" name="Google Shape;1268;p166"/>
          <p:cNvGraphicFramePr/>
          <p:nvPr/>
        </p:nvGraphicFramePr>
        <p:xfrm>
          <a:off x="8645656" y="42649"/>
          <a:ext cx="3522350" cy="2150482"/>
        </p:xfrm>
        <a:graphic>
          <a:graphicData uri="http://schemas.openxmlformats.org/drawingml/2006/chart">
            <c:chart r:id="rId7"/>
          </a:graphicData>
        </a:graphic>
      </p:graphicFrame>
      <p:sp>
        <p:nvSpPr>
          <p:cNvPr id="1269" name="Google Shape;1269;p166"/>
          <p:cNvSpPr txBox="1"/>
          <p:nvPr/>
        </p:nvSpPr>
        <p:spPr>
          <a:xfrm>
            <a:off x="8896325" y="5877475"/>
            <a:ext cx="302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u="sng">
                <a:solidFill>
                  <a:schemeClr val="hlink"/>
                </a:solidFill>
                <a:hlinkClick r:id="rId8"/>
              </a:rPr>
              <a:t>vidéo </a:t>
            </a:r>
            <a:r>
              <a:rPr lang="fr-FR"/>
              <a:t>(en ligne)</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2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276" name="Google Shape;1276;p2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277" name="Google Shape;1277;p22"/>
          <p:cNvSpPr txBox="1"/>
          <p:nvPr>
            <p:ph type="title"/>
          </p:nvPr>
        </p:nvSpPr>
        <p:spPr>
          <a:xfrm>
            <a:off x="695325" y="406800"/>
            <a:ext cx="10801350" cy="7200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lt2"/>
              </a:buClr>
              <a:buSzPts val="2400"/>
              <a:buFont typeface="Arial"/>
              <a:buNone/>
            </a:pPr>
            <a:r>
              <a:rPr lang="fr-FR"/>
              <a:t>Le fabuleux destin de mon téléphone</a:t>
            </a:r>
            <a:endParaRPr/>
          </a:p>
        </p:txBody>
      </p:sp>
      <p:pic>
        <p:nvPicPr>
          <p:cNvPr descr="D:\Documents\Climat\Teach The Shift\Slides 36-37\images\36\mon-telephone.png" id="1278" name="Google Shape;1278;p22"/>
          <p:cNvPicPr preferRelativeResize="0"/>
          <p:nvPr/>
        </p:nvPicPr>
        <p:blipFill rotWithShape="1">
          <a:blip r:embed="rId3">
            <a:alphaModFix/>
          </a:blip>
          <a:srcRect b="0" l="0" r="0" t="0"/>
          <a:stretch/>
        </p:blipFill>
        <p:spPr>
          <a:xfrm>
            <a:off x="-158240" y="2767060"/>
            <a:ext cx="2230188" cy="2188307"/>
          </a:xfrm>
          <a:prstGeom prst="rect">
            <a:avLst/>
          </a:prstGeom>
          <a:noFill/>
          <a:ln>
            <a:noFill/>
          </a:ln>
        </p:spPr>
      </p:pic>
      <p:pic>
        <p:nvPicPr>
          <p:cNvPr id="1279" name="Google Shape;1279;p22"/>
          <p:cNvPicPr preferRelativeResize="0"/>
          <p:nvPr/>
        </p:nvPicPr>
        <p:blipFill rotWithShape="1">
          <a:blip r:embed="rId4">
            <a:alphaModFix/>
          </a:blip>
          <a:srcRect b="0" l="0" r="0" t="0"/>
          <a:stretch/>
        </p:blipFill>
        <p:spPr>
          <a:xfrm>
            <a:off x="2370050" y="1207874"/>
            <a:ext cx="9408348" cy="4900663"/>
          </a:xfrm>
          <a:prstGeom prst="rect">
            <a:avLst/>
          </a:prstGeom>
          <a:noFill/>
          <a:ln>
            <a:noFill/>
          </a:ln>
        </p:spPr>
      </p:pic>
      <p:pic>
        <p:nvPicPr>
          <p:cNvPr id="1280" name="Google Shape;1280;p22"/>
          <p:cNvPicPr preferRelativeResize="0"/>
          <p:nvPr/>
        </p:nvPicPr>
        <p:blipFill rotWithShape="1">
          <a:blip r:embed="rId5">
            <a:alphaModFix/>
          </a:blip>
          <a:srcRect b="0" l="0" r="0" t="0"/>
          <a:stretch/>
        </p:blipFill>
        <p:spPr>
          <a:xfrm>
            <a:off x="8046904" y="1312112"/>
            <a:ext cx="3854923" cy="2696780"/>
          </a:xfrm>
          <a:prstGeom prst="rect">
            <a:avLst/>
          </a:prstGeom>
          <a:noFill/>
          <a:ln cap="flat" cmpd="sng" w="28575">
            <a:solidFill>
              <a:schemeClr val="dk1"/>
            </a:solidFill>
            <a:prstDash val="solid"/>
            <a:round/>
            <a:headEnd len="sm" w="sm" type="none"/>
            <a:tailEnd len="sm" w="sm" type="none"/>
          </a:ln>
        </p:spPr>
      </p:pic>
      <p:sp>
        <p:nvSpPr>
          <p:cNvPr id="1281" name="Google Shape;1281;p22"/>
          <p:cNvSpPr/>
          <p:nvPr/>
        </p:nvSpPr>
        <p:spPr>
          <a:xfrm>
            <a:off x="7485382" y="4833124"/>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282" name="Google Shape;1282;p22"/>
          <p:cNvSpPr/>
          <p:nvPr/>
        </p:nvSpPr>
        <p:spPr>
          <a:xfrm>
            <a:off x="7485382" y="5334603"/>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283" name="Google Shape;1283;p22"/>
          <p:cNvSpPr/>
          <p:nvPr/>
        </p:nvSpPr>
        <p:spPr>
          <a:xfrm>
            <a:off x="7756936" y="4166853"/>
            <a:ext cx="677687" cy="1646289"/>
          </a:xfrm>
          <a:prstGeom prst="roundRect">
            <a:avLst>
              <a:gd fmla="val 16667" name="adj"/>
            </a:avLst>
          </a:prstGeom>
          <a:noFill/>
          <a:ln cap="flat" cmpd="sng" w="28575">
            <a:solidFill>
              <a:schemeClr val="dk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id="1284" name="Google Shape;1284;p22"/>
          <p:cNvPicPr preferRelativeResize="0"/>
          <p:nvPr/>
        </p:nvPicPr>
        <p:blipFill rotWithShape="1">
          <a:blip r:embed="rId6">
            <a:alphaModFix/>
          </a:blip>
          <a:srcRect b="0" l="0" r="0" t="0"/>
          <a:stretch/>
        </p:blipFill>
        <p:spPr>
          <a:xfrm>
            <a:off x="7082122" y="4670146"/>
            <a:ext cx="277245" cy="533288"/>
          </a:xfrm>
          <a:prstGeom prst="rect">
            <a:avLst/>
          </a:prstGeom>
          <a:noFill/>
          <a:ln>
            <a:noFill/>
          </a:ln>
        </p:spPr>
      </p:pic>
      <p:pic>
        <p:nvPicPr>
          <p:cNvPr id="1285" name="Google Shape;1285;p22"/>
          <p:cNvPicPr preferRelativeResize="0"/>
          <p:nvPr/>
        </p:nvPicPr>
        <p:blipFill rotWithShape="1">
          <a:blip r:embed="rId6">
            <a:alphaModFix/>
          </a:blip>
          <a:srcRect b="0" l="0" r="0" t="0"/>
          <a:stretch/>
        </p:blipFill>
        <p:spPr>
          <a:xfrm>
            <a:off x="4886425" y="4438788"/>
            <a:ext cx="277245" cy="533288"/>
          </a:xfrm>
          <a:prstGeom prst="rect">
            <a:avLst/>
          </a:prstGeom>
          <a:noFill/>
          <a:ln>
            <a:noFill/>
          </a:ln>
        </p:spPr>
      </p:pic>
      <p:pic>
        <p:nvPicPr>
          <p:cNvPr id="1286" name="Google Shape;1286;p22"/>
          <p:cNvPicPr preferRelativeResize="0"/>
          <p:nvPr/>
        </p:nvPicPr>
        <p:blipFill rotWithShape="1">
          <a:blip r:embed="rId7">
            <a:alphaModFix/>
          </a:blip>
          <a:srcRect b="0" l="0" r="0" t="0"/>
          <a:stretch/>
        </p:blipFill>
        <p:spPr>
          <a:xfrm>
            <a:off x="6946856" y="4257688"/>
            <a:ext cx="515327" cy="385998"/>
          </a:xfrm>
          <a:prstGeom prst="rect">
            <a:avLst/>
          </a:prstGeom>
          <a:noFill/>
          <a:ln>
            <a:noFill/>
          </a:ln>
        </p:spPr>
      </p:pic>
      <p:pic>
        <p:nvPicPr>
          <p:cNvPr id="1287" name="Google Shape;1287;p22"/>
          <p:cNvPicPr preferRelativeResize="0"/>
          <p:nvPr/>
        </p:nvPicPr>
        <p:blipFill rotWithShape="1">
          <a:blip r:embed="rId8">
            <a:alphaModFix/>
          </a:blip>
          <a:srcRect b="0" l="0" r="0" t="0"/>
          <a:stretch/>
        </p:blipFill>
        <p:spPr>
          <a:xfrm>
            <a:off x="6762089" y="5299378"/>
            <a:ext cx="640065" cy="349902"/>
          </a:xfrm>
          <a:prstGeom prst="rect">
            <a:avLst/>
          </a:prstGeom>
          <a:noFill/>
          <a:ln>
            <a:noFill/>
          </a:ln>
        </p:spPr>
      </p:pic>
      <p:pic>
        <p:nvPicPr>
          <p:cNvPr id="1288" name="Google Shape;1288;p22"/>
          <p:cNvPicPr preferRelativeResize="0"/>
          <p:nvPr/>
        </p:nvPicPr>
        <p:blipFill rotWithShape="1">
          <a:blip r:embed="rId9">
            <a:alphaModFix/>
          </a:blip>
          <a:srcRect b="0" l="0" r="0" t="0"/>
          <a:stretch/>
        </p:blipFill>
        <p:spPr>
          <a:xfrm>
            <a:off x="7828872" y="5168512"/>
            <a:ext cx="541969" cy="541969"/>
          </a:xfrm>
          <a:prstGeom prst="rect">
            <a:avLst/>
          </a:prstGeom>
          <a:noFill/>
          <a:ln>
            <a:noFill/>
          </a:ln>
        </p:spPr>
      </p:pic>
      <p:pic>
        <p:nvPicPr>
          <p:cNvPr id="1289" name="Google Shape;1289;p22"/>
          <p:cNvPicPr preferRelativeResize="0"/>
          <p:nvPr/>
        </p:nvPicPr>
        <p:blipFill rotWithShape="1">
          <a:blip r:embed="rId10">
            <a:alphaModFix/>
          </a:blip>
          <a:srcRect b="0" l="0" r="0" t="0"/>
          <a:stretch/>
        </p:blipFill>
        <p:spPr>
          <a:xfrm>
            <a:off x="7763913" y="4710894"/>
            <a:ext cx="677687" cy="451791"/>
          </a:xfrm>
          <a:prstGeom prst="ellipse">
            <a:avLst/>
          </a:prstGeom>
          <a:noFill/>
          <a:ln>
            <a:noFill/>
          </a:ln>
        </p:spPr>
      </p:pic>
      <p:pic>
        <p:nvPicPr>
          <p:cNvPr id="1290" name="Google Shape;1290;p22"/>
          <p:cNvPicPr preferRelativeResize="0"/>
          <p:nvPr/>
        </p:nvPicPr>
        <p:blipFill rotWithShape="1">
          <a:blip r:embed="rId11">
            <a:alphaModFix/>
          </a:blip>
          <a:srcRect b="0" l="0" r="0" t="0"/>
          <a:stretch/>
        </p:blipFill>
        <p:spPr>
          <a:xfrm>
            <a:off x="7875453" y="4210395"/>
            <a:ext cx="433291" cy="433291"/>
          </a:xfrm>
          <a:prstGeom prst="rect">
            <a:avLst/>
          </a:prstGeom>
          <a:noFill/>
          <a:ln>
            <a:noFill/>
          </a:ln>
        </p:spPr>
      </p:pic>
      <p:pic>
        <p:nvPicPr>
          <p:cNvPr id="1291" name="Google Shape;1291;p22"/>
          <p:cNvPicPr preferRelativeResize="0"/>
          <p:nvPr/>
        </p:nvPicPr>
        <p:blipFill rotWithShape="1">
          <a:blip r:embed="rId6">
            <a:alphaModFix/>
          </a:blip>
          <a:srcRect b="0" l="0" r="0" t="0"/>
          <a:stretch/>
        </p:blipFill>
        <p:spPr>
          <a:xfrm>
            <a:off x="9783166" y="3794608"/>
            <a:ext cx="277245" cy="533288"/>
          </a:xfrm>
          <a:prstGeom prst="rect">
            <a:avLst/>
          </a:prstGeom>
          <a:noFill/>
          <a:ln>
            <a:noFill/>
          </a:ln>
        </p:spPr>
      </p:pic>
      <p:sp>
        <p:nvSpPr>
          <p:cNvPr id="1292" name="Google Shape;1292;p22"/>
          <p:cNvSpPr/>
          <p:nvPr/>
        </p:nvSpPr>
        <p:spPr>
          <a:xfrm>
            <a:off x="6633938" y="5706310"/>
            <a:ext cx="936618" cy="463329"/>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293" name="Google Shape;1293;p22"/>
          <p:cNvSpPr/>
          <p:nvPr/>
        </p:nvSpPr>
        <p:spPr>
          <a:xfrm>
            <a:off x="7660500" y="5704920"/>
            <a:ext cx="936618" cy="507855"/>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294" name="Google Shape;1294;p22"/>
          <p:cNvSpPr/>
          <p:nvPr/>
        </p:nvSpPr>
        <p:spPr>
          <a:xfrm>
            <a:off x="9184890" y="4474455"/>
            <a:ext cx="994843" cy="533288"/>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295" name="Google Shape;1295;p22"/>
          <p:cNvSpPr/>
          <p:nvPr/>
        </p:nvSpPr>
        <p:spPr>
          <a:xfrm>
            <a:off x="7481235" y="4342237"/>
            <a:ext cx="201784" cy="209786"/>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296" name="Google Shape;1296;p22"/>
          <p:cNvSpPr/>
          <p:nvPr/>
        </p:nvSpPr>
        <p:spPr>
          <a:xfrm rot="-8110409">
            <a:off x="8517969" y="3540271"/>
            <a:ext cx="406400" cy="713917"/>
          </a:xfrm>
          <a:prstGeom prst="down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297" name="Google Shape;1297;p22"/>
          <p:cNvSpPr/>
          <p:nvPr/>
        </p:nvSpPr>
        <p:spPr>
          <a:xfrm rot="8627096">
            <a:off x="9298334" y="2732318"/>
            <a:ext cx="134526" cy="141590"/>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descr="Résultat de recherche d'images pour &quot;smartphone dessin&quot;" id="1298" name="Google Shape;1298;p22"/>
          <p:cNvPicPr preferRelativeResize="0"/>
          <p:nvPr/>
        </p:nvPicPr>
        <p:blipFill rotWithShape="1">
          <a:blip r:embed="rId12">
            <a:alphaModFix/>
          </a:blip>
          <a:srcRect b="0" l="0" r="0" t="0"/>
          <a:stretch/>
        </p:blipFill>
        <p:spPr>
          <a:xfrm rot="164666">
            <a:off x="8806891" y="2617379"/>
            <a:ext cx="373447" cy="575684"/>
          </a:xfrm>
          <a:prstGeom prst="rect">
            <a:avLst/>
          </a:prstGeom>
          <a:noFill/>
          <a:ln>
            <a:noFill/>
          </a:ln>
        </p:spPr>
      </p:pic>
      <p:pic>
        <p:nvPicPr>
          <p:cNvPr descr="Résultat de recherche d'images pour &quot;electricité icone&quot;" id="1299" name="Google Shape;1299;p22"/>
          <p:cNvPicPr preferRelativeResize="0"/>
          <p:nvPr/>
        </p:nvPicPr>
        <p:blipFill rotWithShape="1">
          <a:blip r:embed="rId13">
            <a:alphaModFix/>
          </a:blip>
          <a:srcRect b="0" l="0" r="0" t="0"/>
          <a:stretch/>
        </p:blipFill>
        <p:spPr>
          <a:xfrm>
            <a:off x="9482994" y="2518975"/>
            <a:ext cx="416825" cy="416825"/>
          </a:xfrm>
          <a:prstGeom prst="rect">
            <a:avLst/>
          </a:prstGeom>
          <a:noFill/>
          <a:ln>
            <a:noFill/>
          </a:ln>
        </p:spPr>
      </p:pic>
      <p:sp>
        <p:nvSpPr>
          <p:cNvPr id="1300" name="Google Shape;1300;p22"/>
          <p:cNvSpPr/>
          <p:nvPr/>
        </p:nvSpPr>
        <p:spPr>
          <a:xfrm rot="-9511760">
            <a:off x="9937288" y="2923733"/>
            <a:ext cx="134526" cy="141590"/>
          </a:xfrm>
          <a:prstGeom prst="rightArrow">
            <a:avLst>
              <a:gd fmla="val 50000" name="adj1"/>
              <a:gd fmla="val 50000" name="adj2"/>
            </a:avLst>
          </a:prstGeom>
          <a:solidFill>
            <a:srgbClr val="64D6B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descr="Carte de la Suisse" id="1301" name="Google Shape;1301;p22"/>
          <p:cNvPicPr preferRelativeResize="0"/>
          <p:nvPr/>
        </p:nvPicPr>
        <p:blipFill rotWithShape="1">
          <a:blip r:embed="rId14">
            <a:alphaModFix/>
          </a:blip>
          <a:srcRect b="0" l="0" r="0" t="0"/>
          <a:stretch/>
        </p:blipFill>
        <p:spPr>
          <a:xfrm>
            <a:off x="2851280" y="1239725"/>
            <a:ext cx="4532869" cy="2925306"/>
          </a:xfrm>
          <a:prstGeom prst="rect">
            <a:avLst/>
          </a:prstGeom>
          <a:noFill/>
          <a:ln>
            <a:noFill/>
          </a:ln>
        </p:spPr>
      </p:pic>
      <p:pic>
        <p:nvPicPr>
          <p:cNvPr id="1302" name="Google Shape;1302;p22"/>
          <p:cNvPicPr preferRelativeResize="0"/>
          <p:nvPr/>
        </p:nvPicPr>
        <p:blipFill rotWithShape="1">
          <a:blip r:embed="rId15">
            <a:alphaModFix/>
          </a:blip>
          <a:srcRect b="0" l="0" r="0" t="0"/>
          <a:stretch/>
        </p:blipFill>
        <p:spPr>
          <a:xfrm>
            <a:off x="8662184" y="4021845"/>
            <a:ext cx="827630" cy="434250"/>
          </a:xfrm>
          <a:prstGeom prst="rect">
            <a:avLst/>
          </a:prstGeom>
          <a:noFill/>
          <a:ln>
            <a:noFill/>
          </a:ln>
        </p:spPr>
      </p:pic>
      <p:sp>
        <p:nvSpPr>
          <p:cNvPr id="1303" name="Google Shape;1303;p22"/>
          <p:cNvSpPr/>
          <p:nvPr/>
        </p:nvSpPr>
        <p:spPr>
          <a:xfrm>
            <a:off x="10908742" y="3393808"/>
            <a:ext cx="966709" cy="533288"/>
          </a:xfrm>
          <a:prstGeom prst="cloud">
            <a:avLst/>
          </a:prstGeom>
          <a:solidFill>
            <a:srgbClr val="64D6B8"/>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pic>
        <p:nvPicPr>
          <p:cNvPr id="1304" name="Google Shape;1304;p22"/>
          <p:cNvPicPr preferRelativeResize="0"/>
          <p:nvPr/>
        </p:nvPicPr>
        <p:blipFill rotWithShape="1">
          <a:blip r:embed="rId16">
            <a:alphaModFix/>
          </a:blip>
          <a:srcRect b="0" l="0" r="0" t="0"/>
          <a:stretch/>
        </p:blipFill>
        <p:spPr>
          <a:xfrm>
            <a:off x="9991637" y="2821011"/>
            <a:ext cx="912674" cy="684506"/>
          </a:xfrm>
          <a:prstGeom prst="rect">
            <a:avLst/>
          </a:prstGeom>
          <a:noFill/>
          <a:ln>
            <a:noFill/>
          </a:ln>
        </p:spPr>
      </p:pic>
      <p:pic>
        <p:nvPicPr>
          <p:cNvPr descr="Résultat de recherche d'images pour &quot;centre commercial dessin&quot;" id="1305" name="Google Shape;1305;p22"/>
          <p:cNvPicPr preferRelativeResize="0"/>
          <p:nvPr/>
        </p:nvPicPr>
        <p:blipFill rotWithShape="1">
          <a:blip r:embed="rId17">
            <a:alphaModFix/>
          </a:blip>
          <a:srcRect b="56041" l="5129" r="53240" t="6925"/>
          <a:stretch/>
        </p:blipFill>
        <p:spPr>
          <a:xfrm>
            <a:off x="4229760" y="2852696"/>
            <a:ext cx="833370" cy="611968"/>
          </a:xfrm>
          <a:prstGeom prst="rect">
            <a:avLst/>
          </a:prstGeom>
          <a:noFill/>
          <a:ln>
            <a:noFill/>
          </a:ln>
        </p:spPr>
      </p:pic>
      <p:pic>
        <p:nvPicPr>
          <p:cNvPr id="1306" name="Google Shape;1306;p22"/>
          <p:cNvPicPr preferRelativeResize="0"/>
          <p:nvPr/>
        </p:nvPicPr>
        <p:blipFill rotWithShape="1">
          <a:blip r:embed="rId18">
            <a:alphaModFix/>
          </a:blip>
          <a:srcRect b="0" l="0" r="0" t="0"/>
          <a:stretch/>
        </p:blipFill>
        <p:spPr>
          <a:xfrm>
            <a:off x="5963170" y="2809039"/>
            <a:ext cx="717122" cy="513364"/>
          </a:xfrm>
          <a:prstGeom prst="rect">
            <a:avLst/>
          </a:prstGeom>
          <a:noFill/>
          <a:ln>
            <a:noFill/>
          </a:ln>
        </p:spPr>
      </p:pic>
      <p:pic>
        <p:nvPicPr>
          <p:cNvPr id="1307" name="Google Shape;1307;p22"/>
          <p:cNvPicPr preferRelativeResize="0"/>
          <p:nvPr/>
        </p:nvPicPr>
        <p:blipFill rotWithShape="1">
          <a:blip r:embed="rId19">
            <a:alphaModFix/>
          </a:blip>
          <a:srcRect b="0" l="0" r="0" t="0"/>
          <a:stretch/>
        </p:blipFill>
        <p:spPr>
          <a:xfrm>
            <a:off x="5300753" y="3383241"/>
            <a:ext cx="886105" cy="404464"/>
          </a:xfrm>
          <a:prstGeom prst="rect">
            <a:avLst/>
          </a:prstGeom>
          <a:noFill/>
          <a:ln>
            <a:noFill/>
          </a:ln>
        </p:spPr>
      </p:pic>
      <p:sp>
        <p:nvSpPr>
          <p:cNvPr id="1308" name="Google Shape;1308;p22"/>
          <p:cNvSpPr/>
          <p:nvPr/>
        </p:nvSpPr>
        <p:spPr>
          <a:xfrm>
            <a:off x="7399878" y="1838701"/>
            <a:ext cx="964634" cy="534955"/>
          </a:xfrm>
          <a:prstGeom prst="cloud">
            <a:avLst/>
          </a:prstGeom>
          <a:gradFill>
            <a:gsLst>
              <a:gs pos="0">
                <a:srgbClr val="7030A0"/>
              </a:gs>
              <a:gs pos="100000">
                <a:srgbClr val="64D6B8"/>
              </a:gs>
            </a:gsLst>
            <a:lin ang="0" scaled="0"/>
          </a:gra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309" name="Google Shape;1309;p22"/>
          <p:cNvSpPr/>
          <p:nvPr/>
        </p:nvSpPr>
        <p:spPr>
          <a:xfrm>
            <a:off x="4385151" y="3638637"/>
            <a:ext cx="940202" cy="559972"/>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pic>
        <p:nvPicPr>
          <p:cNvPr id="1310" name="Google Shape;1310;p22"/>
          <p:cNvPicPr preferRelativeResize="0"/>
          <p:nvPr/>
        </p:nvPicPr>
        <p:blipFill rotWithShape="1">
          <a:blip r:embed="rId20">
            <a:alphaModFix/>
          </a:blip>
          <a:srcRect b="0" l="0" r="0" t="0"/>
          <a:stretch/>
        </p:blipFill>
        <p:spPr>
          <a:xfrm>
            <a:off x="7261705" y="2379483"/>
            <a:ext cx="622791" cy="326773"/>
          </a:xfrm>
          <a:prstGeom prst="rect">
            <a:avLst/>
          </a:prstGeom>
          <a:noFill/>
          <a:ln>
            <a:noFill/>
          </a:ln>
        </p:spPr>
      </p:pic>
      <p:pic>
        <p:nvPicPr>
          <p:cNvPr id="1311" name="Google Shape;1311;p22"/>
          <p:cNvPicPr preferRelativeResize="0"/>
          <p:nvPr/>
        </p:nvPicPr>
        <p:blipFill rotWithShape="1">
          <a:blip r:embed="rId19">
            <a:alphaModFix/>
          </a:blip>
          <a:srcRect b="0" l="0" r="0" t="0"/>
          <a:stretch/>
        </p:blipFill>
        <p:spPr>
          <a:xfrm>
            <a:off x="6474960" y="3453085"/>
            <a:ext cx="886105" cy="404464"/>
          </a:xfrm>
          <a:prstGeom prst="rect">
            <a:avLst/>
          </a:prstGeom>
          <a:noFill/>
          <a:ln>
            <a:noFill/>
          </a:ln>
        </p:spPr>
      </p:pic>
      <p:sp>
        <p:nvSpPr>
          <p:cNvPr id="1312" name="Google Shape;1312;p22"/>
          <p:cNvSpPr/>
          <p:nvPr/>
        </p:nvSpPr>
        <p:spPr>
          <a:xfrm rot="5400000">
            <a:off x="5477809" y="3002502"/>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13" name="Google Shape;1313;p22"/>
          <p:cNvSpPr/>
          <p:nvPr/>
        </p:nvSpPr>
        <p:spPr>
          <a:xfrm rot="5400000">
            <a:off x="5477809" y="2806420"/>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14" name="Google Shape;1314;p22"/>
          <p:cNvSpPr/>
          <p:nvPr/>
        </p:nvSpPr>
        <p:spPr>
          <a:xfrm rot="5400000">
            <a:off x="5483560" y="2613776"/>
            <a:ext cx="117190" cy="470084"/>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15" name="Google Shape;1315;p22"/>
          <p:cNvSpPr/>
          <p:nvPr/>
        </p:nvSpPr>
        <p:spPr>
          <a:xfrm rot="10800000">
            <a:off x="4278782" y="2607867"/>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16" name="Google Shape;1316;p22"/>
          <p:cNvSpPr/>
          <p:nvPr/>
        </p:nvSpPr>
        <p:spPr>
          <a:xfrm rot="10800000">
            <a:off x="4522425" y="2607867"/>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17" name="Google Shape;1317;p22"/>
          <p:cNvSpPr/>
          <p:nvPr/>
        </p:nvSpPr>
        <p:spPr>
          <a:xfrm rot="10800000">
            <a:off x="4766068" y="2607867"/>
            <a:ext cx="117190" cy="155048"/>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pic>
        <p:nvPicPr>
          <p:cNvPr id="1318" name="Google Shape;1318;p22"/>
          <p:cNvPicPr preferRelativeResize="0"/>
          <p:nvPr/>
        </p:nvPicPr>
        <p:blipFill rotWithShape="1">
          <a:blip r:embed="rId21">
            <a:alphaModFix/>
          </a:blip>
          <a:srcRect b="0" l="0" r="0" t="0"/>
          <a:stretch/>
        </p:blipFill>
        <p:spPr>
          <a:xfrm>
            <a:off x="3801821" y="2311916"/>
            <a:ext cx="414117" cy="414117"/>
          </a:xfrm>
          <a:prstGeom prst="rect">
            <a:avLst/>
          </a:prstGeom>
          <a:noFill/>
          <a:ln>
            <a:noFill/>
          </a:ln>
        </p:spPr>
      </p:pic>
      <p:pic>
        <p:nvPicPr>
          <p:cNvPr id="1319" name="Google Shape;1319;p22"/>
          <p:cNvPicPr preferRelativeResize="0"/>
          <p:nvPr/>
        </p:nvPicPr>
        <p:blipFill rotWithShape="1">
          <a:blip r:embed="rId22">
            <a:alphaModFix/>
          </a:blip>
          <a:srcRect b="0" l="24638" r="10285" t="9258"/>
          <a:stretch/>
        </p:blipFill>
        <p:spPr>
          <a:xfrm>
            <a:off x="4303277" y="2008046"/>
            <a:ext cx="571500" cy="564184"/>
          </a:xfrm>
          <a:prstGeom prst="rect">
            <a:avLst/>
          </a:prstGeom>
          <a:noFill/>
          <a:ln>
            <a:noFill/>
          </a:ln>
        </p:spPr>
      </p:pic>
      <p:pic>
        <p:nvPicPr>
          <p:cNvPr id="1320" name="Google Shape;1320;p22"/>
          <p:cNvPicPr preferRelativeResize="0"/>
          <p:nvPr/>
        </p:nvPicPr>
        <p:blipFill rotWithShape="1">
          <a:blip r:embed="rId23">
            <a:alphaModFix/>
          </a:blip>
          <a:srcRect b="0" l="0" r="0" t="0"/>
          <a:stretch/>
        </p:blipFill>
        <p:spPr>
          <a:xfrm>
            <a:off x="5707094" y="1440016"/>
            <a:ext cx="384036" cy="492046"/>
          </a:xfrm>
          <a:prstGeom prst="rect">
            <a:avLst/>
          </a:prstGeom>
          <a:noFill/>
          <a:ln>
            <a:noFill/>
          </a:ln>
        </p:spPr>
      </p:pic>
      <p:sp>
        <p:nvSpPr>
          <p:cNvPr id="1321" name="Google Shape;1321;p22"/>
          <p:cNvSpPr/>
          <p:nvPr/>
        </p:nvSpPr>
        <p:spPr>
          <a:xfrm flipH="1" rot="-7594322">
            <a:off x="5193862" y="1578251"/>
            <a:ext cx="150133" cy="738011"/>
          </a:xfrm>
          <a:prstGeom prst="downArrow">
            <a:avLst>
              <a:gd fmla="val 50000" name="adj1"/>
              <a:gd fmla="val 50000" name="adj2"/>
            </a:avLst>
          </a:prstGeom>
          <a:solidFill>
            <a:srgbClr val="7030A0"/>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22" name="Google Shape;1322;p22"/>
          <p:cNvSpPr/>
          <p:nvPr/>
        </p:nvSpPr>
        <p:spPr>
          <a:xfrm>
            <a:off x="6009956" y="2000418"/>
            <a:ext cx="936900" cy="564184"/>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323" name="Google Shape;1323;p22"/>
          <p:cNvSpPr/>
          <p:nvPr/>
        </p:nvSpPr>
        <p:spPr>
          <a:xfrm>
            <a:off x="4397054" y="1420803"/>
            <a:ext cx="940202" cy="559972"/>
          </a:xfrm>
          <a:prstGeom prst="cloud">
            <a:avLst/>
          </a:prstGeom>
          <a:solidFill>
            <a:srgbClr val="7030A0"/>
          </a:solidFill>
          <a:ln cap="flat" cmpd="sng" w="28575">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Arial"/>
                <a:ea typeface="Arial"/>
                <a:cs typeface="Arial"/>
                <a:sym typeface="Arial"/>
              </a:rPr>
              <a:t>CO</a:t>
            </a:r>
            <a:r>
              <a:rPr b="1" baseline="-25000" i="0" lang="fr-FR" sz="1800" u="none" cap="none" strike="noStrike">
                <a:solidFill>
                  <a:schemeClr val="lt1"/>
                </a:solidFill>
                <a:latin typeface="Arial"/>
                <a:ea typeface="Arial"/>
                <a:cs typeface="Arial"/>
                <a:sym typeface="Arial"/>
              </a:rPr>
              <a:t>2</a:t>
            </a:r>
            <a:endParaRPr b="1" i="0" sz="1800" u="none" cap="none" strike="noStrike">
              <a:solidFill>
                <a:schemeClr val="lt1"/>
              </a:solidFill>
              <a:latin typeface="Arial"/>
              <a:ea typeface="Arial"/>
              <a:cs typeface="Arial"/>
              <a:sym typeface="Arial"/>
            </a:endParaRPr>
          </a:p>
        </p:txBody>
      </p:sp>
      <p:sp>
        <p:nvSpPr>
          <p:cNvPr id="1324" name="Google Shape;1324;p22"/>
          <p:cNvSpPr/>
          <p:nvPr/>
        </p:nvSpPr>
        <p:spPr>
          <a:xfrm>
            <a:off x="2818366" y="1205047"/>
            <a:ext cx="4598158" cy="2985660"/>
          </a:xfrm>
          <a:prstGeom prst="rect">
            <a:avLst/>
          </a:prstGeom>
          <a:noFill/>
          <a:ln cap="flat" cmpd="sng" w="76200">
            <a:solidFill>
              <a:srgbClr val="7030A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25" name="Google Shape;1325;p22"/>
          <p:cNvSpPr/>
          <p:nvPr/>
        </p:nvSpPr>
        <p:spPr>
          <a:xfrm>
            <a:off x="2202966" y="1035360"/>
            <a:ext cx="9742515" cy="5224805"/>
          </a:xfrm>
          <a:prstGeom prst="rect">
            <a:avLst/>
          </a:prstGeom>
          <a:noFill/>
          <a:ln cap="flat" cmpd="sng" w="76200">
            <a:solidFill>
              <a:srgbClr val="64D6B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1326" name="Google Shape;1326;p22"/>
          <p:cNvSpPr/>
          <p:nvPr/>
        </p:nvSpPr>
        <p:spPr>
          <a:xfrm rot="5134189">
            <a:off x="7535608" y="1975430"/>
            <a:ext cx="406400" cy="1962928"/>
          </a:xfrm>
          <a:prstGeom prst="downArrow">
            <a:avLst>
              <a:gd fmla="val 50000" name="adj1"/>
              <a:gd fmla="val 50000" name="adj2"/>
            </a:avLst>
          </a:prstGeom>
          <a:gradFill>
            <a:gsLst>
              <a:gs pos="0">
                <a:srgbClr val="7030A0"/>
              </a:gs>
              <a:gs pos="100000">
                <a:srgbClr val="64D6B8"/>
              </a:gs>
            </a:gsLst>
            <a:lin ang="16200000" scaled="0"/>
          </a:gra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6"/>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1284"/>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1285"/>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129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50"/>
                                  </p:stCondLst>
                                  <p:childTnLst>
                                    <p:set>
                                      <p:cBhvr>
                                        <p:cTn dur="1" fill="hold">
                                          <p:stCondLst>
                                            <p:cond delay="0"/>
                                          </p:stCondLst>
                                        </p:cTn>
                                        <p:tgtEl>
                                          <p:spTgt spid="1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par>
                                <p:cTn fill="hold" nodeType="with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par>
                                <p:cTn fill="hold" nodeType="with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2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500"/>
                                        <p:tgtEl>
                                          <p:spTgt spid="128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280"/>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500"/>
                                        <p:tgtEl>
                                          <p:spTgt spid="1296"/>
                                        </p:tgtEl>
                                      </p:cBhvr>
                                    </p:animEffect>
                                  </p:childTnLst>
                                </p:cTn>
                              </p:par>
                            </p:childTnLst>
                          </p:cTn>
                        </p:par>
                        <p:par>
                          <p:cTn fill="hold">
                            <p:stCondLst>
                              <p:cond delay="1001"/>
                            </p:stCondLst>
                            <p:childTnLst>
                              <p:par>
                                <p:cTn fill="hold" nodeType="afterEffect" presetClass="entr" presetID="1" presetSubtype="0">
                                  <p:stCondLst>
                                    <p:cond delay="0"/>
                                  </p:stCondLst>
                                  <p:childTnLst>
                                    <p:set>
                                      <p:cBhvr>
                                        <p:cTn dur="1" fill="hold">
                                          <p:stCondLst>
                                            <p:cond delay="0"/>
                                          </p:stCondLst>
                                        </p:cTn>
                                        <p:tgtEl>
                                          <p:spTgt spid="1302"/>
                                        </p:tgtEl>
                                        <p:attrNameLst>
                                          <p:attrName>style.visibility</p:attrName>
                                        </p:attrNameLst>
                                      </p:cBhvr>
                                      <p:to>
                                        <p:strVal val="visible"/>
                                      </p:to>
                                    </p:set>
                                  </p:childTnLst>
                                </p:cTn>
                              </p:par>
                            </p:childTnLst>
                          </p:cTn>
                        </p:par>
                        <p:par>
                          <p:cTn fill="hold">
                            <p:stCondLst>
                              <p:cond delay="1002"/>
                            </p:stCondLst>
                            <p:childTnLst>
                              <p:par>
                                <p:cTn fill="hold" nodeType="afterEffect" presetClass="entr" presetID="1" presetSubtype="0">
                                  <p:stCondLst>
                                    <p:cond delay="0"/>
                                  </p:stCondLst>
                                  <p:childTnLst>
                                    <p:set>
                                      <p:cBhvr>
                                        <p:cTn dur="1" fill="hold">
                                          <p:stCondLst>
                                            <p:cond delay="0"/>
                                          </p:stCondLst>
                                        </p:cTn>
                                        <p:tgtEl>
                                          <p:spTgt spid="12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4"/>
                                        </p:tgtEl>
                                        <p:attrNameLst>
                                          <p:attrName>style.visibility</p:attrName>
                                        </p:attrNameLst>
                                      </p:cBhvr>
                                      <p:to>
                                        <p:strVal val="visible"/>
                                      </p:to>
                                    </p:set>
                                  </p:childTnLst>
                                </p:cTn>
                              </p:par>
                              <p:par>
                                <p:cTn fill="hold" nodeType="withEffect" presetClass="entr" presetID="10" presetSubtype="0">
                                  <p:stCondLst>
                                    <p:cond delay="25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childTnLst>
                          </p:cTn>
                        </p:par>
                        <p:par>
                          <p:cTn fill="hold">
                            <p:stCondLst>
                              <p:cond delay="500"/>
                            </p:stCondLst>
                            <p:childTnLst>
                              <p:par>
                                <p:cTn fill="hold" nodeType="afterEffect" presetClass="entr" presetID="1" presetSubtype="0">
                                  <p:stCondLst>
                                    <p:cond delay="250"/>
                                  </p:stCondLst>
                                  <p:childTnLst>
                                    <p:set>
                                      <p:cBhvr>
                                        <p:cTn dur="1" fill="hold">
                                          <p:stCondLst>
                                            <p:cond delay="0"/>
                                          </p:stCondLst>
                                        </p:cTn>
                                        <p:tgtEl>
                                          <p:spTgt spid="1299"/>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250"/>
                                  </p:stCondLst>
                                  <p:childTnLst>
                                    <p:set>
                                      <p:cBhvr>
                                        <p:cTn dur="1" fill="hold">
                                          <p:stCondLst>
                                            <p:cond delay="0"/>
                                          </p:stCondLst>
                                        </p:cTn>
                                        <p:tgtEl>
                                          <p:spTgt spid="1297"/>
                                        </p:tgtEl>
                                        <p:attrNameLst>
                                          <p:attrName>style.visibility</p:attrName>
                                        </p:attrNameLst>
                                      </p:cBhvr>
                                      <p:to>
                                        <p:strVal val="visible"/>
                                      </p:to>
                                    </p:set>
                                    <p:animEffect filter="fade" transition="in">
                                      <p:cBhvr>
                                        <p:cTn dur="500"/>
                                        <p:tgtEl>
                                          <p:spTgt spid="12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000"/>
                                        <p:tgtEl>
                                          <p:spTgt spid="1326"/>
                                        </p:tgtEl>
                                      </p:cBhvr>
                                    </p:animEffect>
                                  </p:childTnLst>
                                </p:cTn>
                              </p:par>
                              <p:par>
                                <p:cTn fill="hold" nodeType="withEffect" presetClass="entr" presetID="1" presetSubtype="0">
                                  <p:stCondLst>
                                    <p:cond delay="0"/>
                                  </p:stCondLst>
                                  <p:childTnLst>
                                    <p:set>
                                      <p:cBhvr>
                                        <p:cTn dur="1" fill="hold">
                                          <p:stCondLst>
                                            <p:cond delay="0"/>
                                          </p:stCondLst>
                                        </p:cTn>
                                        <p:tgtEl>
                                          <p:spTgt spid="1301"/>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1"/>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50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500"/>
                                        <p:tgtEl>
                                          <p:spTgt spid="1312"/>
                                        </p:tgtEl>
                                      </p:cBhvr>
                                    </p:animEffect>
                                  </p:childTnLst>
                                </p:cTn>
                              </p:par>
                              <p:par>
                                <p:cTn fill="hold" nodeType="with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par>
                                <p:cTn fill="hold" nodeType="with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500"/>
                                        <p:tgtEl>
                                          <p:spTgt spid="131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307"/>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par>
                                <p:cTn fill="hold" nodeType="with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3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500"/>
                                        <p:tgtEl>
                                          <p:spTgt spid="1321"/>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1000"/>
                                        <p:tgtEl>
                                          <p:spTgt spid="1309"/>
                                        </p:tgtEl>
                                      </p:cBhvr>
                                    </p:animEffect>
                                  </p:childTnLst>
                                </p:cTn>
                              </p:par>
                              <p:par>
                                <p:cTn fill="hold" nodeType="with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1000"/>
                                        <p:tgtEl>
                                          <p:spTgt spid="1323"/>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1000"/>
                                        <p:tgtEl>
                                          <p:spTgt spid="1322"/>
                                        </p:tgtEl>
                                      </p:cBhvr>
                                    </p:animEffect>
                                  </p:childTnLst>
                                </p:cTn>
                              </p:par>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1000"/>
                                        <p:tgtEl>
                                          <p:spTgt spid="1293"/>
                                        </p:tgtEl>
                                      </p:cBhvr>
                                    </p:animEffect>
                                  </p:childTnLst>
                                </p:cTn>
                              </p:par>
                              <p:par>
                                <p:cTn fill="hold" nodeType="with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10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1000"/>
                                        <p:tgtEl>
                                          <p:spTgt spid="1303"/>
                                        </p:tgtEl>
                                      </p:cBhvr>
                                    </p:animEffect>
                                  </p:childTnLst>
                                </p:cTn>
                              </p:par>
                              <p:par>
                                <p:cTn fill="hold" nodeType="withEffect" presetClass="entr" presetID="10" presetSubtype="0">
                                  <p:stCondLst>
                                    <p:cond delay="0"/>
                                  </p:stCondLst>
                                  <p:childTnLst>
                                    <p:set>
                                      <p:cBhvr>
                                        <p:cTn dur="1" fill="hold">
                                          <p:stCondLst>
                                            <p:cond delay="0"/>
                                          </p:stCondLst>
                                        </p:cTn>
                                        <p:tgtEl>
                                          <p:spTgt spid="1308"/>
                                        </p:tgtEl>
                                        <p:attrNameLst>
                                          <p:attrName>style.visibility</p:attrName>
                                        </p:attrNameLst>
                                      </p:cBhvr>
                                      <p:to>
                                        <p:strVal val="visible"/>
                                      </p:to>
                                    </p:set>
                                    <p:animEffect filter="fade" transition="in">
                                      <p:cBhvr>
                                        <p:cTn dur="1000"/>
                                        <p:tgtEl>
                                          <p:spTgt spid="1308"/>
                                        </p:tgtEl>
                                      </p:cBhvr>
                                    </p:animEffect>
                                  </p:childTnLst>
                                </p:cTn>
                              </p:par>
                              <p:par>
                                <p:cTn fill="hold" nodeType="with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1000"/>
                                        <p:tgtEl>
                                          <p:spTgt spid="1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1000"/>
                                        <p:tgtEl>
                                          <p:spTgt spid="1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1000"/>
                                        <p:tgtEl>
                                          <p:spTgt spid="1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pic>
        <p:nvPicPr>
          <p:cNvPr id="1332" name="Google Shape;1332;p23"/>
          <p:cNvPicPr preferRelativeResize="0"/>
          <p:nvPr/>
        </p:nvPicPr>
        <p:blipFill rotWithShape="1">
          <a:blip r:embed="rId3">
            <a:alphaModFix/>
          </a:blip>
          <a:srcRect b="5015" l="0" r="0" t="0"/>
          <a:stretch/>
        </p:blipFill>
        <p:spPr>
          <a:xfrm>
            <a:off x="3990627" y="1507457"/>
            <a:ext cx="3280491" cy="4982244"/>
          </a:xfrm>
          <a:prstGeom prst="rect">
            <a:avLst/>
          </a:prstGeom>
          <a:noFill/>
          <a:ln>
            <a:noFill/>
          </a:ln>
        </p:spPr>
      </p:pic>
      <p:sp>
        <p:nvSpPr>
          <p:cNvPr id="1333" name="Google Shape;1333;p23"/>
          <p:cNvSpPr txBox="1"/>
          <p:nvPr>
            <p:ph idx="1" type="body"/>
          </p:nvPr>
        </p:nvSpPr>
        <p:spPr>
          <a:xfrm>
            <a:off x="695325" y="406371"/>
            <a:ext cx="6064063"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sp>
        <p:nvSpPr>
          <p:cNvPr id="1334" name="Google Shape;1334;p2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335" name="Google Shape;1335;p2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1336" name="Google Shape;1336;p23"/>
          <p:cNvPicPr preferRelativeResize="0"/>
          <p:nvPr/>
        </p:nvPicPr>
        <p:blipFill rotWithShape="1">
          <a:blip r:embed="rId4">
            <a:alphaModFix/>
          </a:blip>
          <a:srcRect b="0" l="0" r="0" t="0"/>
          <a:stretch/>
        </p:blipFill>
        <p:spPr>
          <a:xfrm>
            <a:off x="2772294" y="5017367"/>
            <a:ext cx="1087127" cy="818434"/>
          </a:xfrm>
          <a:prstGeom prst="rect">
            <a:avLst/>
          </a:prstGeom>
          <a:noFill/>
          <a:ln>
            <a:noFill/>
          </a:ln>
        </p:spPr>
      </p:pic>
      <p:pic>
        <p:nvPicPr>
          <p:cNvPr id="1337" name="Google Shape;1337;p23"/>
          <p:cNvPicPr preferRelativeResize="0"/>
          <p:nvPr/>
        </p:nvPicPr>
        <p:blipFill rotWithShape="1">
          <a:blip r:embed="rId5">
            <a:alphaModFix/>
          </a:blip>
          <a:srcRect b="0" l="0" r="0" t="0"/>
          <a:stretch/>
        </p:blipFill>
        <p:spPr>
          <a:xfrm>
            <a:off x="2106117" y="5082419"/>
            <a:ext cx="554239" cy="554239"/>
          </a:xfrm>
          <a:prstGeom prst="rect">
            <a:avLst/>
          </a:prstGeom>
          <a:noFill/>
          <a:ln>
            <a:noFill/>
          </a:ln>
        </p:spPr>
      </p:pic>
      <p:pic>
        <p:nvPicPr>
          <p:cNvPr id="1338" name="Google Shape;1338;p23"/>
          <p:cNvPicPr preferRelativeResize="0"/>
          <p:nvPr/>
        </p:nvPicPr>
        <p:blipFill rotWithShape="1">
          <a:blip r:embed="rId6">
            <a:alphaModFix/>
          </a:blip>
          <a:srcRect b="0" l="0" r="0" t="0"/>
          <a:stretch/>
        </p:blipFill>
        <p:spPr>
          <a:xfrm>
            <a:off x="1556173" y="2556718"/>
            <a:ext cx="987469" cy="990535"/>
          </a:xfrm>
          <a:prstGeom prst="rect">
            <a:avLst/>
          </a:prstGeom>
          <a:noFill/>
          <a:ln>
            <a:noFill/>
          </a:ln>
        </p:spPr>
      </p:pic>
      <p:pic>
        <p:nvPicPr>
          <p:cNvPr id="1339" name="Google Shape;1339;p23"/>
          <p:cNvPicPr preferRelativeResize="0"/>
          <p:nvPr/>
        </p:nvPicPr>
        <p:blipFill rotWithShape="1">
          <a:blip r:embed="rId7">
            <a:alphaModFix/>
          </a:blip>
          <a:srcRect b="0" l="0" r="0" t="0"/>
          <a:stretch/>
        </p:blipFill>
        <p:spPr>
          <a:xfrm>
            <a:off x="3179528" y="1883300"/>
            <a:ext cx="815144" cy="655250"/>
          </a:xfrm>
          <a:prstGeom prst="rect">
            <a:avLst/>
          </a:prstGeom>
          <a:noFill/>
          <a:ln>
            <a:noFill/>
          </a:ln>
        </p:spPr>
      </p:pic>
      <p:pic>
        <p:nvPicPr>
          <p:cNvPr id="1340" name="Google Shape;1340;p23"/>
          <p:cNvPicPr preferRelativeResize="0"/>
          <p:nvPr/>
        </p:nvPicPr>
        <p:blipFill rotWithShape="1">
          <a:blip r:embed="rId8">
            <a:alphaModFix/>
          </a:blip>
          <a:srcRect b="0" l="0" r="0" t="0"/>
          <a:stretch/>
        </p:blipFill>
        <p:spPr>
          <a:xfrm>
            <a:off x="1910202" y="4388183"/>
            <a:ext cx="1001203" cy="541935"/>
          </a:xfrm>
          <a:prstGeom prst="rect">
            <a:avLst/>
          </a:prstGeom>
          <a:noFill/>
          <a:ln>
            <a:noFill/>
          </a:ln>
        </p:spPr>
      </p:pic>
      <p:pic>
        <p:nvPicPr>
          <p:cNvPr id="1341" name="Google Shape;1341;p23"/>
          <p:cNvPicPr preferRelativeResize="0"/>
          <p:nvPr/>
        </p:nvPicPr>
        <p:blipFill rotWithShape="1">
          <a:blip r:embed="rId9">
            <a:alphaModFix/>
          </a:blip>
          <a:srcRect b="0" l="0" r="0" t="0"/>
          <a:stretch/>
        </p:blipFill>
        <p:spPr>
          <a:xfrm>
            <a:off x="8548026" y="3158185"/>
            <a:ext cx="687140" cy="687140"/>
          </a:xfrm>
          <a:prstGeom prst="rect">
            <a:avLst/>
          </a:prstGeom>
          <a:noFill/>
          <a:ln>
            <a:noFill/>
          </a:ln>
        </p:spPr>
      </p:pic>
      <p:pic>
        <p:nvPicPr>
          <p:cNvPr id="1342" name="Google Shape;1342;p23"/>
          <p:cNvPicPr preferRelativeResize="0"/>
          <p:nvPr/>
        </p:nvPicPr>
        <p:blipFill rotWithShape="1">
          <a:blip r:embed="rId10">
            <a:alphaModFix/>
          </a:blip>
          <a:srcRect b="0" l="0" r="0" t="0"/>
          <a:stretch/>
        </p:blipFill>
        <p:spPr>
          <a:xfrm>
            <a:off x="2554569" y="1612495"/>
            <a:ext cx="485424" cy="686395"/>
          </a:xfrm>
          <a:prstGeom prst="rect">
            <a:avLst/>
          </a:prstGeom>
          <a:noFill/>
          <a:ln>
            <a:noFill/>
          </a:ln>
        </p:spPr>
      </p:pic>
      <p:pic>
        <p:nvPicPr>
          <p:cNvPr id="1343" name="Google Shape;1343;p23"/>
          <p:cNvPicPr preferRelativeResize="0"/>
          <p:nvPr/>
        </p:nvPicPr>
        <p:blipFill rotWithShape="1">
          <a:blip r:embed="rId11">
            <a:alphaModFix/>
          </a:blip>
          <a:srcRect b="0" l="0" r="0" t="0"/>
          <a:stretch/>
        </p:blipFill>
        <p:spPr>
          <a:xfrm>
            <a:off x="7628244" y="3721689"/>
            <a:ext cx="498178" cy="777644"/>
          </a:xfrm>
          <a:prstGeom prst="rect">
            <a:avLst/>
          </a:prstGeom>
          <a:noFill/>
          <a:ln>
            <a:noFill/>
          </a:ln>
        </p:spPr>
      </p:pic>
      <p:pic>
        <p:nvPicPr>
          <p:cNvPr id="1344" name="Google Shape;1344;p23"/>
          <p:cNvPicPr preferRelativeResize="0"/>
          <p:nvPr/>
        </p:nvPicPr>
        <p:blipFill rotWithShape="1">
          <a:blip r:embed="rId12">
            <a:alphaModFix/>
          </a:blip>
          <a:srcRect b="0" l="0" r="0" t="0"/>
          <a:stretch/>
        </p:blipFill>
        <p:spPr>
          <a:xfrm>
            <a:off x="8789953" y="4962663"/>
            <a:ext cx="815030" cy="873029"/>
          </a:xfrm>
          <a:prstGeom prst="rect">
            <a:avLst/>
          </a:prstGeom>
          <a:noFill/>
          <a:ln>
            <a:noFill/>
          </a:ln>
        </p:spPr>
      </p:pic>
      <p:pic>
        <p:nvPicPr>
          <p:cNvPr id="1345" name="Google Shape;1345;p23"/>
          <p:cNvPicPr preferRelativeResize="0"/>
          <p:nvPr/>
        </p:nvPicPr>
        <p:blipFill rotWithShape="1">
          <a:blip r:embed="rId13">
            <a:alphaModFix/>
          </a:blip>
          <a:srcRect b="0" l="0" r="0" t="0"/>
          <a:stretch/>
        </p:blipFill>
        <p:spPr>
          <a:xfrm>
            <a:off x="2937121" y="3968203"/>
            <a:ext cx="877925" cy="847652"/>
          </a:xfrm>
          <a:prstGeom prst="rect">
            <a:avLst/>
          </a:prstGeom>
          <a:noFill/>
          <a:ln>
            <a:noFill/>
          </a:ln>
        </p:spPr>
      </p:pic>
      <p:pic>
        <p:nvPicPr>
          <p:cNvPr id="1346" name="Google Shape;1346;p23"/>
          <p:cNvPicPr preferRelativeResize="0"/>
          <p:nvPr/>
        </p:nvPicPr>
        <p:blipFill rotWithShape="1">
          <a:blip r:embed="rId14">
            <a:alphaModFix/>
          </a:blip>
          <a:srcRect b="0" l="0" r="0" t="0"/>
          <a:stretch/>
        </p:blipFill>
        <p:spPr>
          <a:xfrm>
            <a:off x="10002823" y="3799060"/>
            <a:ext cx="594529" cy="662299"/>
          </a:xfrm>
          <a:prstGeom prst="rect">
            <a:avLst/>
          </a:prstGeom>
          <a:noFill/>
          <a:ln>
            <a:noFill/>
          </a:ln>
        </p:spPr>
      </p:pic>
      <p:pic>
        <p:nvPicPr>
          <p:cNvPr id="1347" name="Google Shape;1347;p23"/>
          <p:cNvPicPr preferRelativeResize="0"/>
          <p:nvPr/>
        </p:nvPicPr>
        <p:blipFill rotWithShape="1">
          <a:blip r:embed="rId15">
            <a:alphaModFix/>
          </a:blip>
          <a:srcRect b="0" l="0" r="0" t="0"/>
          <a:stretch/>
        </p:blipFill>
        <p:spPr>
          <a:xfrm>
            <a:off x="1134870" y="2373806"/>
            <a:ext cx="612506" cy="612506"/>
          </a:xfrm>
          <a:prstGeom prst="rect">
            <a:avLst/>
          </a:prstGeom>
          <a:noFill/>
          <a:ln>
            <a:noFill/>
          </a:ln>
        </p:spPr>
      </p:pic>
      <p:pic>
        <p:nvPicPr>
          <p:cNvPr id="1348" name="Google Shape;1348;p23"/>
          <p:cNvPicPr preferRelativeResize="0"/>
          <p:nvPr/>
        </p:nvPicPr>
        <p:blipFill rotWithShape="1">
          <a:blip r:embed="rId16">
            <a:alphaModFix/>
          </a:blip>
          <a:srcRect b="0" l="0" r="0" t="0"/>
          <a:stretch/>
        </p:blipFill>
        <p:spPr>
          <a:xfrm>
            <a:off x="3899614" y="2746625"/>
            <a:ext cx="623570" cy="644967"/>
          </a:xfrm>
          <a:prstGeom prst="rect">
            <a:avLst/>
          </a:prstGeom>
          <a:noFill/>
          <a:ln>
            <a:noFill/>
          </a:ln>
        </p:spPr>
      </p:pic>
      <p:pic>
        <p:nvPicPr>
          <p:cNvPr id="1349" name="Google Shape;1349;p23"/>
          <p:cNvPicPr preferRelativeResize="0"/>
          <p:nvPr/>
        </p:nvPicPr>
        <p:blipFill rotWithShape="1">
          <a:blip r:embed="rId17">
            <a:alphaModFix/>
          </a:blip>
          <a:srcRect b="0" l="0" r="0" t="0"/>
          <a:stretch/>
        </p:blipFill>
        <p:spPr>
          <a:xfrm>
            <a:off x="9318947" y="2578716"/>
            <a:ext cx="657676" cy="644967"/>
          </a:xfrm>
          <a:prstGeom prst="rect">
            <a:avLst/>
          </a:prstGeom>
          <a:noFill/>
          <a:ln>
            <a:noFill/>
          </a:ln>
        </p:spPr>
      </p:pic>
      <p:pic>
        <p:nvPicPr>
          <p:cNvPr id="1350" name="Google Shape;1350;p23"/>
          <p:cNvPicPr preferRelativeResize="0"/>
          <p:nvPr/>
        </p:nvPicPr>
        <p:blipFill rotWithShape="1">
          <a:blip r:embed="rId18">
            <a:alphaModFix/>
          </a:blip>
          <a:srcRect b="0" l="0" r="0" t="0"/>
          <a:stretch/>
        </p:blipFill>
        <p:spPr>
          <a:xfrm>
            <a:off x="1775949" y="1977971"/>
            <a:ext cx="567579" cy="326975"/>
          </a:xfrm>
          <a:prstGeom prst="rect">
            <a:avLst/>
          </a:prstGeom>
          <a:noFill/>
          <a:ln>
            <a:noFill/>
          </a:ln>
        </p:spPr>
      </p:pic>
      <p:pic>
        <p:nvPicPr>
          <p:cNvPr id="1351" name="Google Shape;1351;p23"/>
          <p:cNvPicPr preferRelativeResize="0"/>
          <p:nvPr/>
        </p:nvPicPr>
        <p:blipFill rotWithShape="1">
          <a:blip r:embed="rId19">
            <a:alphaModFix/>
          </a:blip>
          <a:srcRect b="0" l="0" r="0" t="0"/>
          <a:stretch/>
        </p:blipFill>
        <p:spPr>
          <a:xfrm>
            <a:off x="6496164" y="1466964"/>
            <a:ext cx="867481" cy="603865"/>
          </a:xfrm>
          <a:prstGeom prst="rect">
            <a:avLst/>
          </a:prstGeom>
          <a:noFill/>
          <a:ln>
            <a:noFill/>
          </a:ln>
        </p:spPr>
      </p:pic>
      <p:pic>
        <p:nvPicPr>
          <p:cNvPr id="1352" name="Google Shape;1352;p23"/>
          <p:cNvPicPr preferRelativeResize="0"/>
          <p:nvPr/>
        </p:nvPicPr>
        <p:blipFill rotWithShape="1">
          <a:blip r:embed="rId20">
            <a:alphaModFix/>
          </a:blip>
          <a:srcRect b="0" l="0" r="0" t="0"/>
          <a:stretch/>
        </p:blipFill>
        <p:spPr>
          <a:xfrm>
            <a:off x="7588296" y="1150569"/>
            <a:ext cx="920259" cy="920259"/>
          </a:xfrm>
          <a:prstGeom prst="rect">
            <a:avLst/>
          </a:prstGeom>
          <a:noFill/>
          <a:ln>
            <a:noFill/>
          </a:ln>
        </p:spPr>
      </p:pic>
      <p:pic>
        <p:nvPicPr>
          <p:cNvPr id="1353" name="Google Shape;1353;p23"/>
          <p:cNvPicPr preferRelativeResize="0"/>
          <p:nvPr/>
        </p:nvPicPr>
        <p:blipFill rotWithShape="1">
          <a:blip r:embed="rId21">
            <a:alphaModFix/>
          </a:blip>
          <a:srcRect b="0" l="0" r="0" t="0"/>
          <a:stretch/>
        </p:blipFill>
        <p:spPr>
          <a:xfrm>
            <a:off x="2634655" y="2828601"/>
            <a:ext cx="1111062" cy="893088"/>
          </a:xfrm>
          <a:prstGeom prst="rect">
            <a:avLst/>
          </a:prstGeom>
          <a:noFill/>
          <a:ln>
            <a:noFill/>
          </a:ln>
        </p:spPr>
      </p:pic>
      <p:pic>
        <p:nvPicPr>
          <p:cNvPr id="1354" name="Google Shape;1354;p23"/>
          <p:cNvPicPr preferRelativeResize="0"/>
          <p:nvPr/>
        </p:nvPicPr>
        <p:blipFill rotWithShape="1">
          <a:blip r:embed="rId22">
            <a:alphaModFix/>
          </a:blip>
          <a:srcRect b="0" l="0" r="0" t="0"/>
          <a:stretch/>
        </p:blipFill>
        <p:spPr>
          <a:xfrm>
            <a:off x="8019275" y="2298889"/>
            <a:ext cx="886283" cy="889277"/>
          </a:xfrm>
          <a:prstGeom prst="rect">
            <a:avLst/>
          </a:prstGeom>
          <a:noFill/>
          <a:ln>
            <a:noFill/>
          </a:ln>
        </p:spPr>
      </p:pic>
      <p:pic>
        <p:nvPicPr>
          <p:cNvPr id="1355" name="Google Shape;1355;p23"/>
          <p:cNvPicPr preferRelativeResize="0"/>
          <p:nvPr/>
        </p:nvPicPr>
        <p:blipFill rotWithShape="1">
          <a:blip r:embed="rId23">
            <a:alphaModFix/>
          </a:blip>
          <a:srcRect b="0" l="0" r="0" t="0"/>
          <a:stretch/>
        </p:blipFill>
        <p:spPr>
          <a:xfrm>
            <a:off x="1886499" y="3652372"/>
            <a:ext cx="594260" cy="594260"/>
          </a:xfrm>
          <a:prstGeom prst="rect">
            <a:avLst/>
          </a:prstGeom>
          <a:noFill/>
          <a:ln>
            <a:noFill/>
          </a:ln>
        </p:spPr>
      </p:pic>
      <p:pic>
        <p:nvPicPr>
          <p:cNvPr id="1356" name="Google Shape;1356;p23"/>
          <p:cNvPicPr preferRelativeResize="0"/>
          <p:nvPr/>
        </p:nvPicPr>
        <p:blipFill rotWithShape="1">
          <a:blip r:embed="rId24">
            <a:alphaModFix/>
          </a:blip>
          <a:srcRect b="0" l="0" r="0" t="0"/>
          <a:stretch/>
        </p:blipFill>
        <p:spPr>
          <a:xfrm>
            <a:off x="9075142" y="4073147"/>
            <a:ext cx="791252" cy="687140"/>
          </a:xfrm>
          <a:prstGeom prst="rect">
            <a:avLst/>
          </a:prstGeom>
          <a:noFill/>
          <a:ln>
            <a:noFill/>
          </a:ln>
        </p:spPr>
      </p:pic>
      <p:pic>
        <p:nvPicPr>
          <p:cNvPr id="1357" name="Google Shape;1357;p23"/>
          <p:cNvPicPr preferRelativeResize="0"/>
          <p:nvPr/>
        </p:nvPicPr>
        <p:blipFill rotWithShape="1">
          <a:blip r:embed="rId25">
            <a:alphaModFix/>
          </a:blip>
          <a:srcRect b="0" l="0" r="0" t="0"/>
          <a:stretch/>
        </p:blipFill>
        <p:spPr>
          <a:xfrm>
            <a:off x="9753965" y="4865193"/>
            <a:ext cx="815030" cy="500347"/>
          </a:xfrm>
          <a:prstGeom prst="rect">
            <a:avLst/>
          </a:prstGeom>
          <a:noFill/>
          <a:ln>
            <a:noFill/>
          </a:ln>
        </p:spPr>
      </p:pic>
      <p:pic>
        <p:nvPicPr>
          <p:cNvPr id="1358" name="Google Shape;1358;p23"/>
          <p:cNvPicPr preferRelativeResize="0"/>
          <p:nvPr/>
        </p:nvPicPr>
        <p:blipFill rotWithShape="1">
          <a:blip r:embed="rId26">
            <a:alphaModFix/>
          </a:blip>
          <a:srcRect b="0" l="0" r="0" t="0"/>
          <a:stretch/>
        </p:blipFill>
        <p:spPr>
          <a:xfrm>
            <a:off x="7238004" y="4659150"/>
            <a:ext cx="1416451" cy="1367503"/>
          </a:xfrm>
          <a:prstGeom prst="rect">
            <a:avLst/>
          </a:prstGeom>
          <a:noFill/>
          <a:ln>
            <a:noFill/>
          </a:ln>
        </p:spPr>
      </p:pic>
      <p:pic>
        <p:nvPicPr>
          <p:cNvPr id="1359" name="Google Shape;1359;p23"/>
          <p:cNvPicPr preferRelativeResize="0"/>
          <p:nvPr/>
        </p:nvPicPr>
        <p:blipFill rotWithShape="1">
          <a:blip r:embed="rId27">
            <a:alphaModFix/>
          </a:blip>
          <a:srcRect b="0" l="0" r="0" t="0"/>
          <a:stretch/>
        </p:blipFill>
        <p:spPr>
          <a:xfrm>
            <a:off x="1027533" y="3081013"/>
            <a:ext cx="612506" cy="758341"/>
          </a:xfrm>
          <a:prstGeom prst="rect">
            <a:avLst/>
          </a:prstGeom>
          <a:noFill/>
          <a:ln>
            <a:noFill/>
          </a:ln>
        </p:spPr>
      </p:pic>
      <p:pic>
        <p:nvPicPr>
          <p:cNvPr id="1360" name="Google Shape;1360;p23"/>
          <p:cNvPicPr preferRelativeResize="0"/>
          <p:nvPr/>
        </p:nvPicPr>
        <p:blipFill rotWithShape="1">
          <a:blip r:embed="rId28">
            <a:alphaModFix/>
          </a:blip>
          <a:srcRect b="0" l="0" r="0" t="0"/>
          <a:stretch/>
        </p:blipFill>
        <p:spPr>
          <a:xfrm>
            <a:off x="6983996" y="2576536"/>
            <a:ext cx="836656" cy="639444"/>
          </a:xfrm>
          <a:prstGeom prst="rect">
            <a:avLst/>
          </a:prstGeom>
          <a:noFill/>
          <a:ln>
            <a:noFill/>
          </a:ln>
        </p:spPr>
      </p:pic>
      <p:pic>
        <p:nvPicPr>
          <p:cNvPr id="1361" name="Google Shape;1361;p23"/>
          <p:cNvPicPr preferRelativeResize="0"/>
          <p:nvPr/>
        </p:nvPicPr>
        <p:blipFill rotWithShape="1">
          <a:blip r:embed="rId29">
            <a:alphaModFix/>
          </a:blip>
          <a:srcRect b="0" l="0" r="0" t="0"/>
          <a:stretch/>
        </p:blipFill>
        <p:spPr>
          <a:xfrm>
            <a:off x="4208227" y="1955628"/>
            <a:ext cx="531964" cy="550850"/>
          </a:xfrm>
          <a:prstGeom prst="rect">
            <a:avLst/>
          </a:prstGeom>
          <a:noFill/>
          <a:ln>
            <a:noFill/>
          </a:ln>
        </p:spPr>
      </p:pic>
      <p:pic>
        <p:nvPicPr>
          <p:cNvPr id="1362" name="Google Shape;1362;p23"/>
          <p:cNvPicPr preferRelativeResize="0"/>
          <p:nvPr/>
        </p:nvPicPr>
        <p:blipFill rotWithShape="1">
          <a:blip r:embed="rId30">
            <a:alphaModFix/>
          </a:blip>
          <a:srcRect b="0" l="0" r="0" t="0"/>
          <a:stretch/>
        </p:blipFill>
        <p:spPr>
          <a:xfrm>
            <a:off x="8289933" y="3979549"/>
            <a:ext cx="594529" cy="591350"/>
          </a:xfrm>
          <a:prstGeom prst="rect">
            <a:avLst/>
          </a:prstGeom>
          <a:noFill/>
          <a:ln>
            <a:noFill/>
          </a:ln>
        </p:spPr>
      </p:pic>
      <p:pic>
        <p:nvPicPr>
          <p:cNvPr id="1363" name="Google Shape;1363;p23"/>
          <p:cNvPicPr preferRelativeResize="0"/>
          <p:nvPr/>
        </p:nvPicPr>
        <p:blipFill rotWithShape="1">
          <a:blip r:embed="rId31">
            <a:alphaModFix/>
          </a:blip>
          <a:srcRect b="0" l="0" r="0" t="0"/>
          <a:stretch/>
        </p:blipFill>
        <p:spPr>
          <a:xfrm>
            <a:off x="3485112" y="1213312"/>
            <a:ext cx="1075970" cy="68639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33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500"/>
                                  </p:stCondLst>
                                  <p:childTnLst>
                                    <p:set>
                                      <p:cBhvr>
                                        <p:cTn dur="1" fill="hold">
                                          <p:stCondLst>
                                            <p:cond delay="0"/>
                                          </p:stCondLst>
                                        </p:cTn>
                                        <p:tgtEl>
                                          <p:spTgt spid="1338"/>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500"/>
                                  </p:stCondLst>
                                  <p:childTnLst>
                                    <p:set>
                                      <p:cBhvr>
                                        <p:cTn dur="1" fill="hold">
                                          <p:stCondLst>
                                            <p:cond delay="0"/>
                                          </p:stCondLst>
                                        </p:cTn>
                                        <p:tgtEl>
                                          <p:spTgt spid="1339"/>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500"/>
                                  </p:stCondLst>
                                  <p:childTnLst>
                                    <p:set>
                                      <p:cBhvr>
                                        <p:cTn dur="1" fill="hold">
                                          <p:stCondLst>
                                            <p:cond delay="0"/>
                                          </p:stCondLst>
                                        </p:cTn>
                                        <p:tgtEl>
                                          <p:spTgt spid="1341"/>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500"/>
                                  </p:stCondLst>
                                  <p:childTnLst>
                                    <p:set>
                                      <p:cBhvr>
                                        <p:cTn dur="1" fill="hold">
                                          <p:stCondLst>
                                            <p:cond delay="0"/>
                                          </p:stCondLst>
                                        </p:cTn>
                                        <p:tgtEl>
                                          <p:spTgt spid="1342"/>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500"/>
                                  </p:stCondLst>
                                  <p:childTnLst>
                                    <p:set>
                                      <p:cBhvr>
                                        <p:cTn dur="1" fill="hold">
                                          <p:stCondLst>
                                            <p:cond delay="0"/>
                                          </p:stCondLst>
                                        </p:cTn>
                                        <p:tgtEl>
                                          <p:spTgt spid="1343"/>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500"/>
                                  </p:stCondLst>
                                  <p:childTnLst>
                                    <p:set>
                                      <p:cBhvr>
                                        <p:cTn dur="1" fill="hold">
                                          <p:stCondLst>
                                            <p:cond delay="0"/>
                                          </p:stCondLst>
                                        </p:cTn>
                                        <p:tgtEl>
                                          <p:spTgt spid="1344"/>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500"/>
                                  </p:stCondLst>
                                  <p:childTnLst>
                                    <p:set>
                                      <p:cBhvr>
                                        <p:cTn dur="1" fill="hold">
                                          <p:stCondLst>
                                            <p:cond delay="0"/>
                                          </p:stCondLst>
                                        </p:cTn>
                                        <p:tgtEl>
                                          <p:spTgt spid="1345"/>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0"/>
                                  </p:stCondLst>
                                  <p:childTnLst>
                                    <p:set>
                                      <p:cBhvr>
                                        <p:cTn dur="1" fill="hold">
                                          <p:stCondLst>
                                            <p:cond delay="0"/>
                                          </p:stCondLst>
                                        </p:cTn>
                                        <p:tgtEl>
                                          <p:spTgt spid="1337"/>
                                        </p:tgtEl>
                                        <p:attrNameLst>
                                          <p:attrName>style.visibility</p:attrName>
                                        </p:attrNameLst>
                                      </p:cBhvr>
                                      <p:to>
                                        <p:strVal val="visible"/>
                                      </p:to>
                                    </p:set>
                                  </p:childTnLst>
                                </p:cTn>
                              </p:par>
                            </p:childTnLst>
                          </p:cTn>
                        </p:par>
                        <p:par>
                          <p:cTn fill="hold">
                            <p:stCondLst>
                              <p:cond delay="9"/>
                            </p:stCondLst>
                            <p:childTnLst>
                              <p:par>
                                <p:cTn fill="hold" nodeType="afterEffect" presetClass="entr" presetID="1" presetSubtype="0">
                                  <p:stCondLst>
                                    <p:cond delay="500"/>
                                  </p:stCondLst>
                                  <p:childTnLst>
                                    <p:set>
                                      <p:cBhvr>
                                        <p:cTn dur="1" fill="hold">
                                          <p:stCondLst>
                                            <p:cond delay="0"/>
                                          </p:stCondLst>
                                        </p:cTn>
                                        <p:tgtEl>
                                          <p:spTgt spid="1346"/>
                                        </p:tgtEl>
                                        <p:attrNameLst>
                                          <p:attrName>style.visibility</p:attrName>
                                        </p:attrNameLst>
                                      </p:cBhvr>
                                      <p:to>
                                        <p:strVal val="visible"/>
                                      </p:to>
                                    </p:set>
                                  </p:childTnLst>
                                </p:cTn>
                              </p:par>
                            </p:childTnLst>
                          </p:cTn>
                        </p:par>
                        <p:par>
                          <p:cTn fill="hold">
                            <p:stCondLst>
                              <p:cond delay="10"/>
                            </p:stCondLst>
                            <p:childTnLst>
                              <p:par>
                                <p:cTn fill="hold" nodeType="afterEffect" presetClass="entr" presetID="1" presetSubtype="0">
                                  <p:stCondLst>
                                    <p:cond delay="500"/>
                                  </p:stCondLst>
                                  <p:childTnLst>
                                    <p:set>
                                      <p:cBhvr>
                                        <p:cTn dur="1" fill="hold">
                                          <p:stCondLst>
                                            <p:cond delay="0"/>
                                          </p:stCondLst>
                                        </p:cTn>
                                        <p:tgtEl>
                                          <p:spTgt spid="1347"/>
                                        </p:tgtEl>
                                        <p:attrNameLst>
                                          <p:attrName>style.visibility</p:attrName>
                                        </p:attrNameLst>
                                      </p:cBhvr>
                                      <p:to>
                                        <p:strVal val="visible"/>
                                      </p:to>
                                    </p:set>
                                  </p:childTnLst>
                                </p:cTn>
                              </p:par>
                            </p:childTnLst>
                          </p:cTn>
                        </p:par>
                        <p:par>
                          <p:cTn fill="hold">
                            <p:stCondLst>
                              <p:cond delay="11"/>
                            </p:stCondLst>
                            <p:childTnLst>
                              <p:par>
                                <p:cTn fill="hold" nodeType="afterEffect" presetClass="entr" presetID="1" presetSubtype="0">
                                  <p:stCondLst>
                                    <p:cond delay="500"/>
                                  </p:stCondLst>
                                  <p:childTnLst>
                                    <p:set>
                                      <p:cBhvr>
                                        <p:cTn dur="1" fill="hold">
                                          <p:stCondLst>
                                            <p:cond delay="0"/>
                                          </p:stCondLst>
                                        </p:cTn>
                                        <p:tgtEl>
                                          <p:spTgt spid="1348"/>
                                        </p:tgtEl>
                                        <p:attrNameLst>
                                          <p:attrName>style.visibility</p:attrName>
                                        </p:attrNameLst>
                                      </p:cBhvr>
                                      <p:to>
                                        <p:strVal val="visible"/>
                                      </p:to>
                                    </p:set>
                                  </p:childTnLst>
                                </p:cTn>
                              </p:par>
                            </p:childTnLst>
                          </p:cTn>
                        </p:par>
                        <p:par>
                          <p:cTn fill="hold">
                            <p:stCondLst>
                              <p:cond delay="12"/>
                            </p:stCondLst>
                            <p:childTnLst>
                              <p:par>
                                <p:cTn fill="hold" nodeType="afterEffect" presetClass="entr" presetID="1" presetSubtype="0">
                                  <p:stCondLst>
                                    <p:cond delay="500"/>
                                  </p:stCondLst>
                                  <p:childTnLst>
                                    <p:set>
                                      <p:cBhvr>
                                        <p:cTn dur="1" fill="hold">
                                          <p:stCondLst>
                                            <p:cond delay="0"/>
                                          </p:stCondLst>
                                        </p:cTn>
                                        <p:tgtEl>
                                          <p:spTgt spid="1349"/>
                                        </p:tgtEl>
                                        <p:attrNameLst>
                                          <p:attrName>style.visibility</p:attrName>
                                        </p:attrNameLst>
                                      </p:cBhvr>
                                      <p:to>
                                        <p:strVal val="visible"/>
                                      </p:to>
                                    </p:set>
                                  </p:childTnLst>
                                </p:cTn>
                              </p:par>
                            </p:childTnLst>
                          </p:cTn>
                        </p:par>
                        <p:par>
                          <p:cTn fill="hold">
                            <p:stCondLst>
                              <p:cond delay="13"/>
                            </p:stCondLst>
                            <p:childTnLst>
                              <p:par>
                                <p:cTn fill="hold" nodeType="afterEffect" presetClass="entr" presetID="1" presetSubtype="0">
                                  <p:stCondLst>
                                    <p:cond delay="500"/>
                                  </p:stCondLst>
                                  <p:childTnLst>
                                    <p:set>
                                      <p:cBhvr>
                                        <p:cTn dur="1" fill="hold">
                                          <p:stCondLst>
                                            <p:cond delay="0"/>
                                          </p:stCondLst>
                                        </p:cTn>
                                        <p:tgtEl>
                                          <p:spTgt spid="1350"/>
                                        </p:tgtEl>
                                        <p:attrNameLst>
                                          <p:attrName>style.visibility</p:attrName>
                                        </p:attrNameLst>
                                      </p:cBhvr>
                                      <p:to>
                                        <p:strVal val="visible"/>
                                      </p:to>
                                    </p:set>
                                  </p:childTnLst>
                                </p:cTn>
                              </p:par>
                            </p:childTnLst>
                          </p:cTn>
                        </p:par>
                        <p:par>
                          <p:cTn fill="hold">
                            <p:stCondLst>
                              <p:cond delay="14"/>
                            </p:stCondLst>
                            <p:childTnLst>
                              <p:par>
                                <p:cTn fill="hold" nodeType="afterEffect" presetClass="entr" presetID="1" presetSubtype="0">
                                  <p:stCondLst>
                                    <p:cond delay="500"/>
                                  </p:stCondLst>
                                  <p:childTnLst>
                                    <p:set>
                                      <p:cBhvr>
                                        <p:cTn dur="1" fill="hold">
                                          <p:stCondLst>
                                            <p:cond delay="0"/>
                                          </p:stCondLst>
                                        </p:cTn>
                                        <p:tgtEl>
                                          <p:spTgt spid="1351"/>
                                        </p:tgtEl>
                                        <p:attrNameLst>
                                          <p:attrName>style.visibility</p:attrName>
                                        </p:attrNameLst>
                                      </p:cBhvr>
                                      <p:to>
                                        <p:strVal val="visible"/>
                                      </p:to>
                                    </p:set>
                                  </p:childTnLst>
                                </p:cTn>
                              </p:par>
                            </p:childTnLst>
                          </p:cTn>
                        </p:par>
                        <p:par>
                          <p:cTn fill="hold">
                            <p:stCondLst>
                              <p:cond delay="15"/>
                            </p:stCondLst>
                            <p:childTnLst>
                              <p:par>
                                <p:cTn fill="hold" nodeType="afterEffect" presetClass="entr" presetID="1" presetSubtype="0">
                                  <p:stCondLst>
                                    <p:cond delay="500"/>
                                  </p:stCondLst>
                                  <p:childTnLst>
                                    <p:set>
                                      <p:cBhvr>
                                        <p:cTn dur="1" fill="hold">
                                          <p:stCondLst>
                                            <p:cond delay="0"/>
                                          </p:stCondLst>
                                        </p:cTn>
                                        <p:tgtEl>
                                          <p:spTgt spid="1352"/>
                                        </p:tgtEl>
                                        <p:attrNameLst>
                                          <p:attrName>style.visibility</p:attrName>
                                        </p:attrNameLst>
                                      </p:cBhvr>
                                      <p:to>
                                        <p:strVal val="visible"/>
                                      </p:to>
                                    </p:set>
                                  </p:childTnLst>
                                </p:cTn>
                              </p:par>
                            </p:childTnLst>
                          </p:cTn>
                        </p:par>
                        <p:par>
                          <p:cTn fill="hold">
                            <p:stCondLst>
                              <p:cond delay="16"/>
                            </p:stCondLst>
                            <p:childTnLst>
                              <p:par>
                                <p:cTn fill="hold" nodeType="afterEffect" presetClass="entr" presetID="1" presetSubtype="0">
                                  <p:stCondLst>
                                    <p:cond delay="500"/>
                                  </p:stCondLst>
                                  <p:childTnLst>
                                    <p:set>
                                      <p:cBhvr>
                                        <p:cTn dur="1" fill="hold">
                                          <p:stCondLst>
                                            <p:cond delay="0"/>
                                          </p:stCondLst>
                                        </p:cTn>
                                        <p:tgtEl>
                                          <p:spTgt spid="1353"/>
                                        </p:tgtEl>
                                        <p:attrNameLst>
                                          <p:attrName>style.visibility</p:attrName>
                                        </p:attrNameLst>
                                      </p:cBhvr>
                                      <p:to>
                                        <p:strVal val="visible"/>
                                      </p:to>
                                    </p:set>
                                  </p:childTnLst>
                                </p:cTn>
                              </p:par>
                            </p:childTnLst>
                          </p:cTn>
                        </p:par>
                        <p:par>
                          <p:cTn fill="hold">
                            <p:stCondLst>
                              <p:cond delay="17"/>
                            </p:stCondLst>
                            <p:childTnLst>
                              <p:par>
                                <p:cTn fill="hold" nodeType="afterEffect" presetClass="entr" presetID="1" presetSubtype="0">
                                  <p:stCondLst>
                                    <p:cond delay="500"/>
                                  </p:stCondLst>
                                  <p:childTnLst>
                                    <p:set>
                                      <p:cBhvr>
                                        <p:cTn dur="1" fill="hold">
                                          <p:stCondLst>
                                            <p:cond delay="0"/>
                                          </p:stCondLst>
                                        </p:cTn>
                                        <p:tgtEl>
                                          <p:spTgt spid="1354"/>
                                        </p:tgtEl>
                                        <p:attrNameLst>
                                          <p:attrName>style.visibility</p:attrName>
                                        </p:attrNameLst>
                                      </p:cBhvr>
                                      <p:to>
                                        <p:strVal val="visible"/>
                                      </p:to>
                                    </p:set>
                                  </p:childTnLst>
                                </p:cTn>
                              </p:par>
                            </p:childTnLst>
                          </p:cTn>
                        </p:par>
                        <p:par>
                          <p:cTn fill="hold">
                            <p:stCondLst>
                              <p:cond delay="18"/>
                            </p:stCondLst>
                            <p:childTnLst>
                              <p:par>
                                <p:cTn fill="hold" nodeType="afterEffect" presetClass="entr" presetID="1" presetSubtype="0">
                                  <p:stCondLst>
                                    <p:cond delay="500"/>
                                  </p:stCondLst>
                                  <p:childTnLst>
                                    <p:set>
                                      <p:cBhvr>
                                        <p:cTn dur="1" fill="hold">
                                          <p:stCondLst>
                                            <p:cond delay="0"/>
                                          </p:stCondLst>
                                        </p:cTn>
                                        <p:tgtEl>
                                          <p:spTgt spid="1355"/>
                                        </p:tgtEl>
                                        <p:attrNameLst>
                                          <p:attrName>style.visibility</p:attrName>
                                        </p:attrNameLst>
                                      </p:cBhvr>
                                      <p:to>
                                        <p:strVal val="visible"/>
                                      </p:to>
                                    </p:set>
                                  </p:childTnLst>
                                </p:cTn>
                              </p:par>
                            </p:childTnLst>
                          </p:cTn>
                        </p:par>
                        <p:par>
                          <p:cTn fill="hold">
                            <p:stCondLst>
                              <p:cond delay="19"/>
                            </p:stCondLst>
                            <p:childTnLst>
                              <p:par>
                                <p:cTn fill="hold" nodeType="afterEffect" presetClass="entr" presetID="1" presetSubtype="0">
                                  <p:stCondLst>
                                    <p:cond delay="500"/>
                                  </p:stCondLst>
                                  <p:childTnLst>
                                    <p:set>
                                      <p:cBhvr>
                                        <p:cTn dur="1" fill="hold">
                                          <p:stCondLst>
                                            <p:cond delay="0"/>
                                          </p:stCondLst>
                                        </p:cTn>
                                        <p:tgtEl>
                                          <p:spTgt spid="1356"/>
                                        </p:tgtEl>
                                        <p:attrNameLst>
                                          <p:attrName>style.visibility</p:attrName>
                                        </p:attrNameLst>
                                      </p:cBhvr>
                                      <p:to>
                                        <p:strVal val="visible"/>
                                      </p:to>
                                    </p:set>
                                  </p:childTnLst>
                                </p:cTn>
                              </p:par>
                            </p:childTnLst>
                          </p:cTn>
                        </p:par>
                        <p:par>
                          <p:cTn fill="hold">
                            <p:stCondLst>
                              <p:cond delay="20"/>
                            </p:stCondLst>
                            <p:childTnLst>
                              <p:par>
                                <p:cTn fill="hold" nodeType="afterEffect" presetClass="entr" presetID="1" presetSubtype="0">
                                  <p:stCondLst>
                                    <p:cond delay="500"/>
                                  </p:stCondLst>
                                  <p:childTnLst>
                                    <p:set>
                                      <p:cBhvr>
                                        <p:cTn dur="1" fill="hold">
                                          <p:stCondLst>
                                            <p:cond delay="0"/>
                                          </p:stCondLst>
                                        </p:cTn>
                                        <p:tgtEl>
                                          <p:spTgt spid="1357"/>
                                        </p:tgtEl>
                                        <p:attrNameLst>
                                          <p:attrName>style.visibility</p:attrName>
                                        </p:attrNameLst>
                                      </p:cBhvr>
                                      <p:to>
                                        <p:strVal val="visible"/>
                                      </p:to>
                                    </p:set>
                                  </p:childTnLst>
                                </p:cTn>
                              </p:par>
                            </p:childTnLst>
                          </p:cTn>
                        </p:par>
                        <p:par>
                          <p:cTn fill="hold">
                            <p:stCondLst>
                              <p:cond delay="21"/>
                            </p:stCondLst>
                            <p:childTnLst>
                              <p:par>
                                <p:cTn fill="hold" nodeType="afterEffect" presetClass="entr" presetID="1" presetSubtype="0">
                                  <p:stCondLst>
                                    <p:cond delay="500"/>
                                  </p:stCondLst>
                                  <p:childTnLst>
                                    <p:set>
                                      <p:cBhvr>
                                        <p:cTn dur="1" fill="hold">
                                          <p:stCondLst>
                                            <p:cond delay="0"/>
                                          </p:stCondLst>
                                        </p:cTn>
                                        <p:tgtEl>
                                          <p:spTgt spid="1358"/>
                                        </p:tgtEl>
                                        <p:attrNameLst>
                                          <p:attrName>style.visibility</p:attrName>
                                        </p:attrNameLst>
                                      </p:cBhvr>
                                      <p:to>
                                        <p:strVal val="visible"/>
                                      </p:to>
                                    </p:set>
                                  </p:childTnLst>
                                </p:cTn>
                              </p:par>
                            </p:childTnLst>
                          </p:cTn>
                        </p:par>
                        <p:par>
                          <p:cTn fill="hold">
                            <p:stCondLst>
                              <p:cond delay="22"/>
                            </p:stCondLst>
                            <p:childTnLst>
                              <p:par>
                                <p:cTn fill="hold" nodeType="afterEffect" presetClass="entr" presetID="1" presetSubtype="0">
                                  <p:stCondLst>
                                    <p:cond delay="500"/>
                                  </p:stCondLst>
                                  <p:childTnLst>
                                    <p:set>
                                      <p:cBhvr>
                                        <p:cTn dur="1" fill="hold">
                                          <p:stCondLst>
                                            <p:cond delay="0"/>
                                          </p:stCondLst>
                                        </p:cTn>
                                        <p:tgtEl>
                                          <p:spTgt spid="1359"/>
                                        </p:tgtEl>
                                        <p:attrNameLst>
                                          <p:attrName>style.visibility</p:attrName>
                                        </p:attrNameLst>
                                      </p:cBhvr>
                                      <p:to>
                                        <p:strVal val="visible"/>
                                      </p:to>
                                    </p:set>
                                  </p:childTnLst>
                                </p:cTn>
                              </p:par>
                            </p:childTnLst>
                          </p:cTn>
                        </p:par>
                        <p:par>
                          <p:cTn fill="hold">
                            <p:stCondLst>
                              <p:cond delay="23"/>
                            </p:stCondLst>
                            <p:childTnLst>
                              <p:par>
                                <p:cTn fill="hold" nodeType="afterEffect" presetClass="entr" presetID="1" presetSubtype="0">
                                  <p:stCondLst>
                                    <p:cond delay="500"/>
                                  </p:stCondLst>
                                  <p:childTnLst>
                                    <p:set>
                                      <p:cBhvr>
                                        <p:cTn dur="1" fill="hold">
                                          <p:stCondLst>
                                            <p:cond delay="0"/>
                                          </p:stCondLst>
                                        </p:cTn>
                                        <p:tgtEl>
                                          <p:spTgt spid="1360"/>
                                        </p:tgtEl>
                                        <p:attrNameLst>
                                          <p:attrName>style.visibility</p:attrName>
                                        </p:attrNameLst>
                                      </p:cBhvr>
                                      <p:to>
                                        <p:strVal val="visible"/>
                                      </p:to>
                                    </p:set>
                                  </p:childTnLst>
                                </p:cTn>
                              </p:par>
                            </p:childTnLst>
                          </p:cTn>
                        </p:par>
                        <p:par>
                          <p:cTn fill="hold">
                            <p:stCondLst>
                              <p:cond delay="24"/>
                            </p:stCondLst>
                            <p:childTnLst>
                              <p:par>
                                <p:cTn fill="hold" nodeType="afterEffect" presetClass="entr" presetID="1" presetSubtype="0">
                                  <p:stCondLst>
                                    <p:cond delay="500"/>
                                  </p:stCondLst>
                                  <p:childTnLst>
                                    <p:set>
                                      <p:cBhvr>
                                        <p:cTn dur="1" fill="hold">
                                          <p:stCondLst>
                                            <p:cond delay="0"/>
                                          </p:stCondLst>
                                        </p:cTn>
                                        <p:tgtEl>
                                          <p:spTgt spid="1361"/>
                                        </p:tgtEl>
                                        <p:attrNameLst>
                                          <p:attrName>style.visibility</p:attrName>
                                        </p:attrNameLst>
                                      </p:cBhvr>
                                      <p:to>
                                        <p:strVal val="visible"/>
                                      </p:to>
                                    </p:set>
                                  </p:childTnLst>
                                </p:cTn>
                              </p:par>
                            </p:childTnLst>
                          </p:cTn>
                        </p:par>
                        <p:par>
                          <p:cTn fill="hold">
                            <p:stCondLst>
                              <p:cond delay="25"/>
                            </p:stCondLst>
                            <p:childTnLst>
                              <p:par>
                                <p:cTn fill="hold" nodeType="afterEffect" presetClass="entr" presetID="1" presetSubtype="0">
                                  <p:stCondLst>
                                    <p:cond delay="0"/>
                                  </p:stCondLst>
                                  <p:childTnLst>
                                    <p:set>
                                      <p:cBhvr>
                                        <p:cTn dur="1" fill="hold">
                                          <p:stCondLst>
                                            <p:cond delay="0"/>
                                          </p:stCondLst>
                                        </p:cTn>
                                        <p:tgtEl>
                                          <p:spTgt spid="1340"/>
                                        </p:tgtEl>
                                        <p:attrNameLst>
                                          <p:attrName>style.visibility</p:attrName>
                                        </p:attrNameLst>
                                      </p:cBhvr>
                                      <p:to>
                                        <p:strVal val="visible"/>
                                      </p:to>
                                    </p:set>
                                  </p:childTnLst>
                                </p:cTn>
                              </p:par>
                            </p:childTnLst>
                          </p:cTn>
                        </p:par>
                        <p:par>
                          <p:cTn fill="hold">
                            <p:stCondLst>
                              <p:cond delay="26"/>
                            </p:stCondLst>
                            <p:childTnLst>
                              <p:par>
                                <p:cTn fill="hold" nodeType="afterEffect" presetClass="entr" presetID="1" presetSubtype="0">
                                  <p:stCondLst>
                                    <p:cond delay="500"/>
                                  </p:stCondLst>
                                  <p:childTnLst>
                                    <p:set>
                                      <p:cBhvr>
                                        <p:cTn dur="1" fill="hold">
                                          <p:stCondLst>
                                            <p:cond delay="0"/>
                                          </p:stCondLst>
                                        </p:cTn>
                                        <p:tgtEl>
                                          <p:spTgt spid="1362"/>
                                        </p:tgtEl>
                                        <p:attrNameLst>
                                          <p:attrName>style.visibility</p:attrName>
                                        </p:attrNameLst>
                                      </p:cBhvr>
                                      <p:to>
                                        <p:strVal val="visible"/>
                                      </p:to>
                                    </p:set>
                                  </p:childTnLst>
                                </p:cTn>
                              </p:par>
                            </p:childTnLst>
                          </p:cTn>
                        </p:par>
                        <p:par>
                          <p:cTn fill="hold">
                            <p:stCondLst>
                              <p:cond delay="27"/>
                            </p:stCondLst>
                            <p:childTnLst>
                              <p:par>
                                <p:cTn fill="hold" nodeType="afterEffect" presetClass="entr" presetID="1" presetSubtype="0">
                                  <p:stCondLst>
                                    <p:cond delay="500"/>
                                  </p:stCondLst>
                                  <p:childTnLst>
                                    <p:set>
                                      <p:cBhvr>
                                        <p:cTn dur="1" fill="hold">
                                          <p:stCondLst>
                                            <p:cond delay="0"/>
                                          </p:stCondLst>
                                        </p:cTn>
                                        <p:tgtEl>
                                          <p:spTgt spid="1363"/>
                                        </p:tgtEl>
                                        <p:attrNameLst>
                                          <p:attrName>style.visibility</p:attrName>
                                        </p:attrNameLst>
                                      </p:cBhvr>
                                      <p:to>
                                        <p:strVal val="visible"/>
                                      </p:to>
                                    </p:set>
                                  </p:childTnLst>
                                </p:cTn>
                              </p:par>
                            </p:childTnLst>
                          </p:cTn>
                        </p:par>
                        <p:par>
                          <p:cTn fill="hold">
                            <p:stCondLst>
                              <p:cond delay="28"/>
                            </p:stCondLst>
                            <p:childTnLst>
                              <p:par>
                                <p:cTn fill="hold" nodeType="after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167"/>
          <p:cNvSpPr txBox="1"/>
          <p:nvPr>
            <p:ph idx="1" type="body"/>
          </p:nvPr>
        </p:nvSpPr>
        <p:spPr>
          <a:xfrm>
            <a:off x="695325" y="406371"/>
            <a:ext cx="6064063"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sp>
        <p:nvSpPr>
          <p:cNvPr id="1370" name="Google Shape;1370;p16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371" name="Google Shape;1371;p16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372" name="Google Shape;1372;p167"/>
          <p:cNvSpPr txBox="1"/>
          <p:nvPr/>
        </p:nvSpPr>
        <p:spPr>
          <a:xfrm>
            <a:off x="1331901" y="1538303"/>
            <a:ext cx="8939621" cy="228599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L’empreinte carbone d’un habitant en Suisse est de l’ordre de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2400"/>
              <a:buFont typeface="Arial"/>
              <a:buNone/>
            </a:pPr>
            <a:r>
              <a:t/>
            </a:r>
            <a:endParaRPr b="0" i="0" sz="2400" u="none" cap="none" strike="noStrike">
              <a:solidFill>
                <a:schemeClr val="lt2"/>
              </a:solidFill>
              <a:latin typeface="Arial"/>
              <a:ea typeface="Arial"/>
              <a:cs typeface="Arial"/>
              <a:sym typeface="Arial"/>
            </a:endParaRPr>
          </a:p>
          <a:p>
            <a:pPr indent="-457200" lvl="0" marL="457200" marR="0" rtl="0" algn="l">
              <a:lnSpc>
                <a:spcPct val="100000"/>
              </a:lnSpc>
              <a:spcBef>
                <a:spcPts val="0"/>
              </a:spcBef>
              <a:spcAft>
                <a:spcPts val="0"/>
              </a:spcAft>
              <a:buClr>
                <a:schemeClr val="lt2"/>
              </a:buClr>
              <a:buSzPts val="2400"/>
              <a:buFont typeface="Arial"/>
              <a:buAutoNum type="alphaLcParenR"/>
            </a:pPr>
            <a:r>
              <a:rPr b="0" i="0" lang="fr-FR" sz="2400" u="none" cap="none" strike="noStrike">
                <a:solidFill>
                  <a:schemeClr val="lt2"/>
                </a:solidFill>
                <a:latin typeface="Arial"/>
                <a:ea typeface="Arial"/>
                <a:cs typeface="Arial"/>
                <a:sym typeface="Arial"/>
              </a:rPr>
              <a:t>5t éq. CO</a:t>
            </a:r>
            <a:r>
              <a:rPr b="0" baseline="-25000" i="0" lang="fr-FR" sz="2400" u="none" cap="none" strike="noStrike">
                <a:solidFill>
                  <a:schemeClr val="lt2"/>
                </a:solidFill>
                <a:latin typeface="Arial"/>
                <a:ea typeface="Arial"/>
                <a:cs typeface="Arial"/>
                <a:sym typeface="Arial"/>
              </a:rPr>
              <a:t>2 </a:t>
            </a:r>
            <a:r>
              <a:rPr b="0" i="0" lang="fr-FR" sz="2400" u="none" cap="none" strike="noStrike">
                <a:solidFill>
                  <a:schemeClr val="lt2"/>
                </a:solidFill>
                <a:latin typeface="Arial"/>
                <a:ea typeface="Arial"/>
                <a:cs typeface="Arial"/>
                <a:sym typeface="Arial"/>
              </a:rPr>
              <a:t> par 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2"/>
              </a:buClr>
              <a:buSzPts val="2400"/>
              <a:buFont typeface="Arial"/>
              <a:buAutoNum type="alphaLcParenR"/>
            </a:pPr>
            <a:r>
              <a:rPr b="0" i="0" lang="fr-FR" sz="2400" u="none" cap="none" strike="noStrike">
                <a:solidFill>
                  <a:schemeClr val="lt2"/>
                </a:solidFill>
                <a:latin typeface="Arial"/>
                <a:ea typeface="Arial"/>
                <a:cs typeface="Arial"/>
                <a:sym typeface="Arial"/>
              </a:rPr>
              <a:t>10t éq. CO</a:t>
            </a:r>
            <a:r>
              <a:rPr b="0" baseline="-25000" i="0" lang="fr-FR" sz="2400" u="none" cap="none" strike="noStrike">
                <a:solidFill>
                  <a:schemeClr val="lt2"/>
                </a:solidFill>
                <a:latin typeface="Arial"/>
                <a:ea typeface="Arial"/>
                <a:cs typeface="Arial"/>
                <a:sym typeface="Arial"/>
              </a:rPr>
              <a:t>2 </a:t>
            </a:r>
            <a:r>
              <a:rPr b="0" i="0" lang="fr-FR" sz="2400" u="none" cap="none" strike="noStrike">
                <a:solidFill>
                  <a:schemeClr val="lt2"/>
                </a:solidFill>
                <a:latin typeface="Arial"/>
                <a:ea typeface="Arial"/>
                <a:cs typeface="Arial"/>
                <a:sym typeface="Arial"/>
              </a:rPr>
              <a:t> par 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2"/>
              </a:buClr>
              <a:buSzPts val="2400"/>
              <a:buFont typeface="Arial"/>
              <a:buAutoNum type="alphaLcParenR"/>
            </a:pPr>
            <a:r>
              <a:rPr b="0" i="0" lang="fr-FR" sz="2400" u="none" cap="none" strike="noStrike">
                <a:solidFill>
                  <a:schemeClr val="lt2"/>
                </a:solidFill>
                <a:latin typeface="Arial"/>
                <a:ea typeface="Arial"/>
                <a:cs typeface="Arial"/>
                <a:sym typeface="Arial"/>
              </a:rPr>
              <a:t>12t éq. CO</a:t>
            </a:r>
            <a:r>
              <a:rPr b="0" baseline="-25000" i="0" lang="fr-FR" sz="2400" u="none" cap="none" strike="noStrike">
                <a:solidFill>
                  <a:schemeClr val="lt2"/>
                </a:solidFill>
                <a:latin typeface="Arial"/>
                <a:ea typeface="Arial"/>
                <a:cs typeface="Arial"/>
                <a:sym typeface="Arial"/>
              </a:rPr>
              <a:t>2 </a:t>
            </a:r>
            <a:r>
              <a:rPr b="0" i="0" lang="fr-FR" sz="2400" u="none" cap="none" strike="noStrike">
                <a:solidFill>
                  <a:schemeClr val="lt2"/>
                </a:solidFill>
                <a:latin typeface="Arial"/>
                <a:ea typeface="Arial"/>
                <a:cs typeface="Arial"/>
                <a:sym typeface="Arial"/>
              </a:rPr>
              <a:t> par an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lt2"/>
              </a:buClr>
              <a:buSzPts val="2400"/>
              <a:buFont typeface="Arial"/>
              <a:buAutoNum type="alphaLcParenR"/>
            </a:pPr>
            <a:r>
              <a:rPr b="0" i="0" lang="fr-FR" sz="2400" u="none" cap="none" strike="noStrike">
                <a:solidFill>
                  <a:schemeClr val="lt2"/>
                </a:solidFill>
                <a:latin typeface="Arial"/>
                <a:ea typeface="Arial"/>
                <a:cs typeface="Arial"/>
                <a:sym typeface="Arial"/>
              </a:rPr>
              <a:t>18t éq. CO</a:t>
            </a:r>
            <a:r>
              <a:rPr b="0" baseline="-25000" i="0" lang="fr-FR" sz="2400" u="none" cap="none" strike="noStrike">
                <a:solidFill>
                  <a:schemeClr val="lt2"/>
                </a:solidFill>
                <a:latin typeface="Arial"/>
                <a:ea typeface="Arial"/>
                <a:cs typeface="Arial"/>
                <a:sym typeface="Arial"/>
              </a:rPr>
              <a:t>2 </a:t>
            </a:r>
            <a:r>
              <a:rPr b="0" i="0" lang="fr-FR" sz="2400" u="none" cap="none" strike="noStrike">
                <a:solidFill>
                  <a:schemeClr val="lt2"/>
                </a:solidFill>
                <a:latin typeface="Arial"/>
                <a:ea typeface="Arial"/>
                <a:cs typeface="Arial"/>
                <a:sym typeface="Arial"/>
              </a:rPr>
              <a:t> par 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2400"/>
              <a:buFont typeface="Arial"/>
              <a:buNone/>
            </a:pPr>
            <a:r>
              <a:t/>
            </a:r>
            <a:endParaRPr b="0" i="0" sz="24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chemeClr val="lt2"/>
              </a:buClr>
              <a:buSzPts val="2400"/>
              <a:buFont typeface="Arial"/>
              <a:buNone/>
            </a:pPr>
            <a:r>
              <a:t/>
            </a:r>
            <a:endParaRPr b="0" i="0" sz="2400" u="none" cap="none" strike="noStrike">
              <a:solidFill>
                <a:schemeClr val="l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2"/>
                                        </p:tgtEl>
                                        <p:attrNameLst>
                                          <p:attrName>style.visibility</p:attrName>
                                        </p:attrNameLst>
                                      </p:cBhvr>
                                      <p:to>
                                        <p:strVal val="visible"/>
                                      </p:to>
                                    </p:set>
                                    <p:animEffect filter="fade" transition="in">
                                      <p:cBhvr>
                                        <p:cTn dur="500"/>
                                        <p:tgtEl>
                                          <p:spTgt spid="1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7" name="Shape 417"/>
        <p:cNvGrpSpPr/>
        <p:nvPr/>
      </p:nvGrpSpPr>
      <p:grpSpPr>
        <a:xfrm>
          <a:off x="0" y="0"/>
          <a:ext cx="0" cy="0"/>
          <a:chOff x="0" y="0"/>
          <a:chExt cx="0" cy="0"/>
        </a:xfrm>
      </p:grpSpPr>
      <p:sp>
        <p:nvSpPr>
          <p:cNvPr id="418" name="Google Shape;418;p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19" name="Google Shape;419;p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20" name="Google Shape;420;p3"/>
          <p:cNvSpPr txBox="1"/>
          <p:nvPr>
            <p:ph idx="1" type="body"/>
          </p:nvPr>
        </p:nvSpPr>
        <p:spPr>
          <a:xfrm>
            <a:off x="695325" y="406370"/>
            <a:ext cx="9046368" cy="11023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Avertissement</a:t>
            </a:r>
            <a:r>
              <a:rPr lang="fr-FR"/>
              <a:t> </a:t>
            </a:r>
            <a:r>
              <a:rPr lang="fr-FR" sz="2000"/>
              <a:t>en forme de prolégomènes</a:t>
            </a:r>
            <a:endParaRPr/>
          </a:p>
          <a:p>
            <a:pPr indent="0" lvl="0" marL="0" rtl="0" algn="l">
              <a:lnSpc>
                <a:spcPct val="100000"/>
              </a:lnSpc>
              <a:spcBef>
                <a:spcPts val="1200"/>
              </a:spcBef>
              <a:spcAft>
                <a:spcPts val="0"/>
              </a:spcAft>
              <a:buClr>
                <a:schemeClr val="lt2"/>
              </a:buClr>
              <a:buSzPts val="2400"/>
              <a:buNone/>
            </a:pPr>
            <a:r>
              <a:rPr lang="fr-FR"/>
              <a:t>à tous ceux qui souhaitent présenter cette conférence (1/5)</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21" name="Google Shape;421;p3"/>
          <p:cNvSpPr txBox="1"/>
          <p:nvPr/>
        </p:nvSpPr>
        <p:spPr>
          <a:xfrm>
            <a:off x="695326" y="1472823"/>
            <a:ext cx="10801349" cy="5016877"/>
          </a:xfrm>
          <a:prstGeom prst="rect">
            <a:avLst/>
          </a:prstGeom>
          <a:noFill/>
          <a:ln>
            <a:noFill/>
          </a:ln>
        </p:spPr>
        <p:txBody>
          <a:bodyPr anchorCtr="0" anchor="t" bIns="45700" lIns="91425" spcFirstLastPara="1" rIns="91425" wrap="square" tIns="45700">
            <a:normAutofit fontScale="70000" lnSpcReduction="20000"/>
          </a:bodyPr>
          <a:lstStyle/>
          <a:p>
            <a:pPr indent="-457200" lvl="0" marL="457200" marR="0" rtl="0" algn="just">
              <a:lnSpc>
                <a:spcPct val="120000"/>
              </a:lnSpc>
              <a:spcBef>
                <a:spcPts val="0"/>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L’objectif de cette conférence Grand Public de </a:t>
            </a:r>
            <a:r>
              <a:rPr b="0" i="1" lang="fr-FR" sz="2400" u="none" cap="none" strike="noStrike">
                <a:solidFill>
                  <a:schemeClr val="lt2"/>
                </a:solidFill>
                <a:latin typeface="Arial"/>
                <a:ea typeface="Arial"/>
                <a:cs typeface="Arial"/>
                <a:sym typeface="Arial"/>
              </a:rPr>
              <a:t>Teach The Shift!</a:t>
            </a:r>
            <a:r>
              <a:rPr b="0" i="0" lang="fr-FR" sz="2400" u="none" cap="none" strike="noStrike">
                <a:solidFill>
                  <a:schemeClr val="lt2"/>
                </a:solidFill>
                <a:latin typeface="Arial"/>
                <a:ea typeface="Arial"/>
                <a:cs typeface="Arial"/>
                <a:sym typeface="Arial"/>
              </a:rPr>
              <a:t> :</a:t>
            </a:r>
            <a:endParaRPr b="0" i="0" sz="2800" u="none" cap="none" strike="noStrike">
              <a:solidFill>
                <a:schemeClr val="lt2"/>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est de </a:t>
            </a:r>
            <a:r>
              <a:rPr b="0" i="0" lang="fr-FR" sz="2000" u="none" cap="none" strike="noStrike">
                <a:solidFill>
                  <a:schemeClr val="accent4"/>
                </a:solidFill>
                <a:latin typeface="Arial"/>
                <a:ea typeface="Arial"/>
                <a:cs typeface="Arial"/>
                <a:sym typeface="Arial"/>
              </a:rPr>
              <a:t>déclencher</a:t>
            </a:r>
            <a:r>
              <a:rPr b="0" i="0" lang="fr-FR" sz="2000" u="none" cap="none" strike="noStrike">
                <a:solidFill>
                  <a:schemeClr val="dk1"/>
                </a:solidFill>
                <a:latin typeface="Arial"/>
                <a:ea typeface="Arial"/>
                <a:cs typeface="Arial"/>
                <a:sym typeface="Arial"/>
              </a:rPr>
              <a:t> chez les électeurs-consommateurs </a:t>
            </a:r>
            <a:r>
              <a:rPr b="0" i="0" lang="fr-FR" sz="2000" u="none" cap="none" strike="noStrike">
                <a:solidFill>
                  <a:schemeClr val="accent4"/>
                </a:solidFill>
                <a:latin typeface="Arial"/>
                <a:ea typeface="Arial"/>
                <a:cs typeface="Arial"/>
                <a:sym typeface="Arial"/>
              </a:rPr>
              <a:t>des changements de comportements</a:t>
            </a:r>
            <a:r>
              <a:rPr b="0" i="0" lang="fr-FR" sz="2000" u="none" cap="none" strike="noStrike">
                <a:solidFill>
                  <a:schemeClr val="dk1"/>
                </a:solidFill>
                <a:latin typeface="Arial"/>
                <a:ea typeface="Arial"/>
                <a:cs typeface="Arial"/>
                <a:sym typeface="Arial"/>
              </a:rPr>
              <a:t>, qui prennent la forme d’actions concrètes, et qui soient cohérents avec l’urgence et l’importance des enjeux énergie-climat.</a:t>
            </a:r>
            <a:endParaRPr b="0" i="0" sz="2400" u="none" cap="none" strike="noStrike">
              <a:solidFill>
                <a:schemeClr val="dk1"/>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Ces enjeux sont souvent (1) perçus comme anxiogènes, ce qui génère des effets contre-productifs, et (2) décrits de façon très technique, ce qui peut faire qu’une partie du public se sente exclue.</a:t>
            </a:r>
            <a:endParaRPr b="0" i="0" sz="2400" u="none" cap="none" strike="noStrike">
              <a:solidFill>
                <a:schemeClr val="dk1"/>
              </a:solidFill>
              <a:latin typeface="Arial"/>
              <a:ea typeface="Arial"/>
              <a:cs typeface="Arial"/>
              <a:sym typeface="Arial"/>
            </a:endParaRPr>
          </a:p>
          <a:p>
            <a:pPr indent="-457200" lvl="0" marL="457200" marR="0" rtl="0" algn="just">
              <a:lnSpc>
                <a:spcPct val="120000"/>
              </a:lnSpc>
              <a:spcBef>
                <a:spcPts val="408"/>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C’est pourquoi :</a:t>
            </a:r>
            <a:endParaRPr b="0" i="0" sz="2800" u="none" cap="none" strike="noStrike">
              <a:solidFill>
                <a:schemeClr val="lt2"/>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cette conférence a été conçue pour créer des </a:t>
            </a:r>
            <a:r>
              <a:rPr b="0" i="0" lang="fr-FR" sz="2000" u="none" cap="none" strike="noStrike">
                <a:solidFill>
                  <a:schemeClr val="accent4"/>
                </a:solidFill>
                <a:latin typeface="Arial"/>
                <a:ea typeface="Arial"/>
                <a:cs typeface="Arial"/>
                <a:sym typeface="Arial"/>
              </a:rPr>
              <a:t>effets d’enthousiasme et de dynamique</a:t>
            </a:r>
            <a:r>
              <a:rPr b="0" i="0" lang="fr-FR" sz="2000" u="none" cap="none" strike="noStrike">
                <a:solidFill>
                  <a:schemeClr val="dk1"/>
                </a:solidFill>
                <a:latin typeface="Arial"/>
                <a:ea typeface="Arial"/>
                <a:cs typeface="Arial"/>
                <a:sym typeface="Arial"/>
              </a:rPr>
              <a:t>, considérés ici comme des préalables au passage à l’acte.</a:t>
            </a:r>
            <a:endParaRPr b="0" i="0" sz="2400" u="none" cap="none" strike="noStrike">
              <a:solidFill>
                <a:schemeClr val="dk1"/>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Sans se départir de l’exigence et la </a:t>
            </a:r>
            <a:r>
              <a:rPr b="0" i="0" lang="fr-FR" sz="2000" u="none" cap="none" strike="noStrike">
                <a:solidFill>
                  <a:schemeClr val="accent4"/>
                </a:solidFill>
                <a:latin typeface="Arial"/>
                <a:ea typeface="Arial"/>
                <a:cs typeface="Arial"/>
                <a:sym typeface="Arial"/>
              </a:rPr>
              <a:t>rigueur scientifique </a:t>
            </a:r>
            <a:r>
              <a:rPr b="0" i="0" lang="fr-FR" sz="2000" u="none" cap="none" strike="noStrike">
                <a:solidFill>
                  <a:schemeClr val="dk1"/>
                </a:solidFill>
                <a:latin typeface="Arial"/>
                <a:ea typeface="Arial"/>
                <a:cs typeface="Arial"/>
                <a:sym typeface="Arial"/>
              </a:rPr>
              <a:t>caractéristique des </a:t>
            </a:r>
            <a:r>
              <a:rPr b="0" i="1" lang="fr-FR" sz="2000" u="none" cap="none" strike="noStrike">
                <a:solidFill>
                  <a:schemeClr val="dk1"/>
                </a:solidFill>
                <a:latin typeface="Arial"/>
                <a:ea typeface="Arial"/>
                <a:cs typeface="Arial"/>
                <a:sym typeface="Arial"/>
              </a:rPr>
              <a:t>Shifters</a:t>
            </a:r>
            <a:r>
              <a:rPr b="0" i="0" lang="fr-FR" sz="2000" u="none" cap="none" strike="noStrike">
                <a:solidFill>
                  <a:schemeClr val="dk1"/>
                </a:solidFill>
                <a:latin typeface="Arial"/>
                <a:ea typeface="Arial"/>
                <a:cs typeface="Arial"/>
                <a:sym typeface="Arial"/>
              </a:rPr>
              <a:t>, le message se veut donc simple, axé sur des solutions concrètes et les bénéfices que chacun peut en tirer.</a:t>
            </a:r>
            <a:endParaRPr b="0" i="0" sz="2400" u="none" cap="none" strike="noStrike">
              <a:solidFill>
                <a:schemeClr val="dk1"/>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Le message est transmis sur un </a:t>
            </a:r>
            <a:r>
              <a:rPr b="0" i="0" lang="fr-FR" sz="2000" u="none" cap="none" strike="noStrike">
                <a:solidFill>
                  <a:schemeClr val="accent4"/>
                </a:solidFill>
                <a:latin typeface="Arial"/>
                <a:ea typeface="Arial"/>
                <a:cs typeface="Arial"/>
                <a:sym typeface="Arial"/>
              </a:rPr>
              <a:t>ton positif</a:t>
            </a:r>
            <a:r>
              <a:rPr b="0" i="0" lang="fr-FR" sz="2000" u="none" cap="none" strike="noStrike">
                <a:solidFill>
                  <a:schemeClr val="dk1"/>
                </a:solidFill>
                <a:latin typeface="Arial"/>
                <a:ea typeface="Arial"/>
                <a:cs typeface="Arial"/>
                <a:sym typeface="Arial"/>
              </a:rPr>
              <a:t>, volontiers </a:t>
            </a:r>
            <a:r>
              <a:rPr b="0" i="0" lang="fr-FR" sz="2000" u="none" cap="none" strike="noStrike">
                <a:solidFill>
                  <a:schemeClr val="accent4"/>
                </a:solidFill>
                <a:latin typeface="Arial"/>
                <a:ea typeface="Arial"/>
                <a:cs typeface="Arial"/>
                <a:sym typeface="Arial"/>
              </a:rPr>
              <a:t>décontracté</a:t>
            </a:r>
            <a:r>
              <a:rPr b="0" i="0" lang="fr-FR" sz="2000" u="none" cap="none" strike="noStrike">
                <a:solidFill>
                  <a:schemeClr val="dk1"/>
                </a:solidFill>
                <a:latin typeface="Arial"/>
                <a:ea typeface="Arial"/>
                <a:cs typeface="Arial"/>
                <a:sym typeface="Arial"/>
              </a:rPr>
              <a:t>, voire drôle : certaines personnes apprennent mieux si elles ont le sentiment de s'amuser, et l’humour est généralement un moyen efficace pour faire retenir un message au cerveau humain (c’est bien pour ça que la publicité en use et en abuse !)</a:t>
            </a:r>
            <a:endParaRPr b="0" i="0" sz="2400" u="none" cap="none" strike="noStrike">
              <a:solidFill>
                <a:schemeClr val="dk1"/>
              </a:solidFill>
              <a:latin typeface="Arial"/>
              <a:ea typeface="Arial"/>
              <a:cs typeface="Arial"/>
              <a:sym typeface="Arial"/>
            </a:endParaRPr>
          </a:p>
          <a:p>
            <a:pPr indent="-457200" lvl="0" marL="457200" marR="0" rtl="0" algn="just">
              <a:lnSpc>
                <a:spcPct val="120000"/>
              </a:lnSpc>
              <a:spcBef>
                <a:spcPts val="408"/>
              </a:spcBef>
              <a:spcAft>
                <a:spcPts val="0"/>
              </a:spcAft>
              <a:buClr>
                <a:schemeClr val="lt2"/>
              </a:buClr>
              <a:buSzPct val="100000"/>
              <a:buFont typeface="Arial"/>
              <a:buChar char="•"/>
            </a:pPr>
            <a:r>
              <a:rPr b="0" i="0" lang="fr-FR" sz="2400" u="none" cap="none" strike="noStrike">
                <a:solidFill>
                  <a:schemeClr val="lt2"/>
                </a:solidFill>
                <a:latin typeface="Arial"/>
                <a:ea typeface="Arial"/>
                <a:cs typeface="Arial"/>
                <a:sym typeface="Arial"/>
              </a:rPr>
              <a:t>Ceci explique notamment pourquoi :</a:t>
            </a:r>
            <a:endParaRPr b="0" i="0" sz="2800" u="none" cap="none" strike="noStrike">
              <a:solidFill>
                <a:schemeClr val="lt2"/>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rgbClr val="282828"/>
                </a:solidFill>
                <a:latin typeface="Arial"/>
                <a:ea typeface="Arial"/>
                <a:cs typeface="Arial"/>
                <a:sym typeface="Arial"/>
              </a:rPr>
              <a:t>L’accent est mis sur le climat, et </a:t>
            </a:r>
            <a:r>
              <a:rPr b="0" i="0" lang="fr-FR" sz="2000" u="none" cap="none" strike="noStrike">
                <a:solidFill>
                  <a:schemeClr val="dk1"/>
                </a:solidFill>
                <a:latin typeface="Arial"/>
                <a:ea typeface="Arial"/>
                <a:cs typeface="Arial"/>
                <a:sym typeface="Arial"/>
              </a:rPr>
              <a:t>très peu sur la déplétion des ressources énergétiques.</a:t>
            </a:r>
            <a:endParaRPr b="0" i="0" sz="2400" u="none" cap="none" strike="noStrike">
              <a:solidFill>
                <a:schemeClr val="dk1"/>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De même, la description de l’effet de serre et l’explication de ce qu’est une empreinte carbone, si elles doivent être faites avec rigueur, sont rapidement traitées, pour se concentrer sur le </a:t>
            </a:r>
            <a:r>
              <a:rPr b="0" i="0" lang="fr-FR" sz="2000" u="none" cap="none" strike="noStrike">
                <a:solidFill>
                  <a:schemeClr val="accent4"/>
                </a:solidFill>
                <a:latin typeface="Arial"/>
                <a:ea typeface="Arial"/>
                <a:cs typeface="Arial"/>
                <a:sym typeface="Arial"/>
              </a:rPr>
              <a:t>quotidien du public</a:t>
            </a:r>
            <a:r>
              <a:rPr b="0" i="0" lang="fr-FR" sz="20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a:p>
            <a:pPr indent="-457200" lvl="1" marL="914400" marR="0" rtl="0" algn="just">
              <a:lnSpc>
                <a:spcPct val="120000"/>
              </a:lnSpc>
              <a:spcBef>
                <a:spcPts val="340"/>
              </a:spcBef>
              <a:spcAft>
                <a:spcPts val="0"/>
              </a:spcAft>
              <a:buClr>
                <a:schemeClr val="dk1"/>
              </a:buClr>
              <a:buSzPct val="100000"/>
              <a:buFont typeface="Arial"/>
              <a:buChar char="o"/>
            </a:pPr>
            <a:r>
              <a:rPr b="0" i="0" lang="fr-FR" sz="2000" u="none" cap="none" strike="noStrike">
                <a:solidFill>
                  <a:schemeClr val="dk1"/>
                </a:solidFill>
                <a:latin typeface="Arial"/>
                <a:ea typeface="Arial"/>
                <a:cs typeface="Arial"/>
                <a:sym typeface="Arial"/>
              </a:rPr>
              <a:t>Implicitement, on accepte le risque d’agir moins sur la prise de conscience que sur la </a:t>
            </a:r>
            <a:r>
              <a:rPr b="0" i="0" lang="fr-FR" sz="2000" u="none" cap="none" strike="noStrike">
                <a:solidFill>
                  <a:schemeClr val="accent4"/>
                </a:solidFill>
                <a:latin typeface="Arial"/>
                <a:ea typeface="Arial"/>
                <a:cs typeface="Arial"/>
                <a:sym typeface="Arial"/>
              </a:rPr>
              <a:t>motivation</a:t>
            </a:r>
            <a:r>
              <a:rPr b="0" i="0" lang="fr-FR" sz="2000" u="none" cap="none" strike="noStrike">
                <a:solidFill>
                  <a:schemeClr val="dk1"/>
                </a:solidFill>
                <a:latin typeface="Arial"/>
                <a:ea typeface="Arial"/>
                <a:cs typeface="Arial"/>
                <a:sym typeface="Arial"/>
              </a:rPr>
              <a:t>, pour </a:t>
            </a:r>
            <a:br>
              <a:rPr b="0" i="0" lang="fr-FR" sz="2000" u="none" cap="none" strike="noStrike">
                <a:solidFill>
                  <a:schemeClr val="dk1"/>
                </a:solidFill>
                <a:latin typeface="Arial"/>
                <a:ea typeface="Arial"/>
                <a:cs typeface="Arial"/>
                <a:sym typeface="Arial"/>
              </a:rPr>
            </a:br>
            <a:r>
              <a:rPr b="0" i="0" lang="fr-FR" sz="2000" u="none" cap="none" strike="noStrike">
                <a:solidFill>
                  <a:schemeClr val="dk1"/>
                </a:solidFill>
                <a:latin typeface="Arial"/>
                <a:ea typeface="Arial"/>
                <a:cs typeface="Arial"/>
                <a:sym typeface="Arial"/>
              </a:rPr>
              <a:t>éviter l’effet de sidération et de paralysie au sein de l’assistance, et </a:t>
            </a:r>
            <a:r>
              <a:rPr b="0" i="0" lang="fr-FR" sz="2000" u="none" cap="none" strike="noStrike">
                <a:solidFill>
                  <a:schemeClr val="accent4"/>
                </a:solidFill>
                <a:latin typeface="Arial"/>
                <a:ea typeface="Arial"/>
                <a:cs typeface="Arial"/>
                <a:sym typeface="Arial"/>
              </a:rPr>
              <a:t>maximiser les chances de passage à l’acte</a:t>
            </a:r>
            <a:r>
              <a:rPr b="0" i="0" lang="fr-FR" sz="20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a:p>
            <a:pPr indent="-349250" lvl="1" marL="914400" marR="0" rtl="0" algn="just">
              <a:lnSpc>
                <a:spcPct val="90000"/>
              </a:lnSpc>
              <a:spcBef>
                <a:spcPts val="340"/>
              </a:spcBef>
              <a:spcAft>
                <a:spcPts val="0"/>
              </a:spcAft>
              <a:buClr>
                <a:srgbClr val="D67234"/>
              </a:buClr>
              <a:buSzPct val="100000"/>
              <a:buFont typeface="Arial"/>
              <a:buNone/>
            </a:pPr>
            <a:r>
              <a:t/>
            </a:r>
            <a:endParaRPr b="0" i="0" sz="2000" u="none" cap="none" strike="noStrike">
              <a:solidFill>
                <a:schemeClr val="dk1"/>
              </a:solidFill>
              <a:latin typeface="Arial"/>
              <a:ea typeface="Arial"/>
              <a:cs typeface="Arial"/>
              <a:sym typeface="Arial"/>
            </a:endParaRPr>
          </a:p>
        </p:txBody>
      </p:sp>
      <p:sp>
        <p:nvSpPr>
          <p:cNvPr id="422" name="Google Shape;422;p3"/>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423" name="Google Shape;423;p3"/>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7" name="Shape 1377"/>
        <p:cNvGrpSpPr/>
        <p:nvPr/>
      </p:nvGrpSpPr>
      <p:grpSpPr>
        <a:xfrm>
          <a:off x="0" y="0"/>
          <a:ext cx="0" cy="0"/>
          <a:chOff x="0" y="0"/>
          <a:chExt cx="0" cy="0"/>
        </a:xfrm>
      </p:grpSpPr>
      <p:sp>
        <p:nvSpPr>
          <p:cNvPr id="1378" name="Google Shape;1378;p24"/>
          <p:cNvSpPr txBox="1"/>
          <p:nvPr>
            <p:ph idx="1" type="body"/>
          </p:nvPr>
        </p:nvSpPr>
        <p:spPr>
          <a:xfrm>
            <a:off x="695325" y="406371"/>
            <a:ext cx="6064063"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sp>
        <p:nvSpPr>
          <p:cNvPr id="1379" name="Google Shape;1379;p2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380" name="Google Shape;1380;p2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graphicFrame>
        <p:nvGraphicFramePr>
          <p:cNvPr id="1381" name="Google Shape;1381;p24"/>
          <p:cNvGraphicFramePr/>
          <p:nvPr/>
        </p:nvGraphicFramePr>
        <p:xfrm>
          <a:off x="1338373" y="621474"/>
          <a:ext cx="9515253" cy="5615051"/>
        </p:xfrm>
        <a:graphic>
          <a:graphicData uri="http://schemas.openxmlformats.org/drawingml/2006/chart">
            <c:chart r:id="rId3"/>
          </a:graphicData>
        </a:graphic>
      </p:graphicFrame>
      <p:pic>
        <p:nvPicPr>
          <p:cNvPr descr="D:\Documents\Climat\Teach The Shift\pictos\construction.png" id="1382" name="Google Shape;1382;p24"/>
          <p:cNvPicPr preferRelativeResize="0"/>
          <p:nvPr/>
        </p:nvPicPr>
        <p:blipFill rotWithShape="1">
          <a:blip r:embed="rId4">
            <a:alphaModFix/>
          </a:blip>
          <a:srcRect b="0" l="0" r="0" t="0"/>
          <a:stretch/>
        </p:blipFill>
        <p:spPr>
          <a:xfrm>
            <a:off x="7585284" y="3011431"/>
            <a:ext cx="720000" cy="709172"/>
          </a:xfrm>
          <a:prstGeom prst="rect">
            <a:avLst/>
          </a:prstGeom>
          <a:noFill/>
          <a:ln>
            <a:noFill/>
          </a:ln>
        </p:spPr>
      </p:pic>
      <p:pic>
        <p:nvPicPr>
          <p:cNvPr descr="D:\Documents\Climat\Teach The Shift\pictos\logement.png" id="1383" name="Google Shape;1383;p24"/>
          <p:cNvPicPr preferRelativeResize="0"/>
          <p:nvPr/>
        </p:nvPicPr>
        <p:blipFill rotWithShape="1">
          <a:blip r:embed="rId5">
            <a:alphaModFix/>
          </a:blip>
          <a:srcRect b="0" l="0" r="0" t="0"/>
          <a:stretch/>
        </p:blipFill>
        <p:spPr>
          <a:xfrm>
            <a:off x="6665171" y="1552538"/>
            <a:ext cx="720000" cy="522639"/>
          </a:xfrm>
          <a:prstGeom prst="rect">
            <a:avLst/>
          </a:prstGeom>
          <a:noFill/>
          <a:ln>
            <a:noFill/>
          </a:ln>
        </p:spPr>
      </p:pic>
      <p:pic>
        <p:nvPicPr>
          <p:cNvPr descr="D:\Documents\Climat\Teach The Shift\pictos\services.png" id="1384" name="Google Shape;1384;p24"/>
          <p:cNvPicPr preferRelativeResize="0"/>
          <p:nvPr/>
        </p:nvPicPr>
        <p:blipFill rotWithShape="1">
          <a:blip r:embed="rId6">
            <a:alphaModFix/>
          </a:blip>
          <a:srcRect b="0" l="0" r="0" t="0"/>
          <a:stretch/>
        </p:blipFill>
        <p:spPr>
          <a:xfrm>
            <a:off x="4771817" y="4658277"/>
            <a:ext cx="784616" cy="612000"/>
          </a:xfrm>
          <a:prstGeom prst="rect">
            <a:avLst/>
          </a:prstGeom>
          <a:noFill/>
          <a:ln>
            <a:noFill/>
          </a:ln>
        </p:spPr>
      </p:pic>
      <p:pic>
        <p:nvPicPr>
          <p:cNvPr descr="D:\Documents\Climat\Teach The Shift\pictos\transports.png" id="1385" name="Google Shape;1385;p24"/>
          <p:cNvPicPr preferRelativeResize="0"/>
          <p:nvPr/>
        </p:nvPicPr>
        <p:blipFill rotWithShape="1">
          <a:blip r:embed="rId7">
            <a:alphaModFix/>
          </a:blip>
          <a:srcRect b="0" l="0" r="0" t="0"/>
          <a:stretch/>
        </p:blipFill>
        <p:spPr>
          <a:xfrm>
            <a:off x="4776497" y="1556171"/>
            <a:ext cx="720000" cy="605106"/>
          </a:xfrm>
          <a:prstGeom prst="rect">
            <a:avLst/>
          </a:prstGeom>
          <a:noFill/>
          <a:ln>
            <a:noFill/>
          </a:ln>
        </p:spPr>
      </p:pic>
      <p:pic>
        <p:nvPicPr>
          <p:cNvPr descr="D:\Documents\Climat\Teach The Shift\pictos\alimentation.png" id="1386" name="Google Shape;1386;p24"/>
          <p:cNvPicPr preferRelativeResize="0"/>
          <p:nvPr/>
        </p:nvPicPr>
        <p:blipFill rotWithShape="1">
          <a:blip r:embed="rId8">
            <a:alphaModFix/>
          </a:blip>
          <a:srcRect b="0" l="0" r="0" t="0"/>
          <a:stretch/>
        </p:blipFill>
        <p:spPr>
          <a:xfrm>
            <a:off x="3886718" y="3121792"/>
            <a:ext cx="720000" cy="598811"/>
          </a:xfrm>
          <a:prstGeom prst="rect">
            <a:avLst/>
          </a:prstGeom>
          <a:noFill/>
          <a:ln>
            <a:noFill/>
          </a:ln>
        </p:spPr>
      </p:pic>
      <p:pic>
        <p:nvPicPr>
          <p:cNvPr descr="D:\Documents\Climat\Teach The Shift\pictos\conso.png" id="1387" name="Google Shape;1387;p24"/>
          <p:cNvPicPr preferRelativeResize="0"/>
          <p:nvPr/>
        </p:nvPicPr>
        <p:blipFill rotWithShape="1">
          <a:blip r:embed="rId9">
            <a:alphaModFix/>
          </a:blip>
          <a:srcRect b="0" l="0" r="0" t="0"/>
          <a:stretch/>
        </p:blipFill>
        <p:spPr>
          <a:xfrm>
            <a:off x="6759388" y="4684058"/>
            <a:ext cx="648000" cy="644643"/>
          </a:xfrm>
          <a:prstGeom prst="rect">
            <a:avLst/>
          </a:prstGeom>
          <a:noFill/>
          <a:ln>
            <a:noFill/>
          </a:ln>
        </p:spPr>
      </p:pic>
      <p:pic>
        <p:nvPicPr>
          <p:cNvPr id="1388" name="Google Shape;1388;p24"/>
          <p:cNvPicPr preferRelativeResize="0"/>
          <p:nvPr/>
        </p:nvPicPr>
        <p:blipFill rotWithShape="1">
          <a:blip r:embed="rId10">
            <a:alphaModFix/>
          </a:blip>
          <a:srcRect b="0" l="5310" r="0" t="0"/>
          <a:stretch/>
        </p:blipFill>
        <p:spPr>
          <a:xfrm>
            <a:off x="1" y="3060000"/>
            <a:ext cx="2775283" cy="342258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385"/>
                                        </p:tgtEl>
                                        <p:attrNameLst>
                                          <p:attrName>style.visibility</p:attrName>
                                        </p:attrNameLst>
                                      </p:cBhvr>
                                      <p:to>
                                        <p:strVal val="visible"/>
                                      </p:to>
                                    </p:set>
                                    <p:animEffect filter="fade" transition="in">
                                      <p:cBhvr>
                                        <p:cTn dur="500"/>
                                        <p:tgtEl>
                                          <p:spTgt spid="1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3" name="Shape 1393"/>
        <p:cNvGrpSpPr/>
        <p:nvPr/>
      </p:nvGrpSpPr>
      <p:grpSpPr>
        <a:xfrm>
          <a:off x="0" y="0"/>
          <a:ext cx="0" cy="0"/>
          <a:chOff x="0" y="0"/>
          <a:chExt cx="0" cy="0"/>
        </a:xfrm>
      </p:grpSpPr>
      <p:pic>
        <p:nvPicPr>
          <p:cNvPr id="1394" name="Google Shape;1394;p182"/>
          <p:cNvPicPr preferRelativeResize="0"/>
          <p:nvPr/>
        </p:nvPicPr>
        <p:blipFill rotWithShape="1">
          <a:blip r:embed="rId3">
            <a:alphaModFix/>
          </a:blip>
          <a:srcRect b="0" l="5310" r="0" t="0"/>
          <a:stretch/>
        </p:blipFill>
        <p:spPr>
          <a:xfrm>
            <a:off x="1" y="3060000"/>
            <a:ext cx="2775283" cy="3422586"/>
          </a:xfrm>
          <a:prstGeom prst="rect">
            <a:avLst/>
          </a:prstGeom>
          <a:noFill/>
          <a:ln>
            <a:noFill/>
          </a:ln>
        </p:spPr>
      </p:pic>
      <p:sp>
        <p:nvSpPr>
          <p:cNvPr id="1395" name="Google Shape;1395;p182"/>
          <p:cNvSpPr txBox="1"/>
          <p:nvPr>
            <p:ph idx="1" type="body"/>
          </p:nvPr>
        </p:nvSpPr>
        <p:spPr>
          <a:xfrm>
            <a:off x="695325" y="406371"/>
            <a:ext cx="651229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sp>
        <p:nvSpPr>
          <p:cNvPr id="1396" name="Google Shape;1396;p18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397" name="Google Shape;1397;p18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graphicFrame>
        <p:nvGraphicFramePr>
          <p:cNvPr id="1398" name="Google Shape;1398;p182"/>
          <p:cNvGraphicFramePr/>
          <p:nvPr/>
        </p:nvGraphicFramePr>
        <p:xfrm>
          <a:off x="3211159" y="975359"/>
          <a:ext cx="5733143" cy="4907281"/>
        </p:xfrm>
        <a:graphic>
          <a:graphicData uri="http://schemas.openxmlformats.org/drawingml/2006/chart">
            <c:chart r:id="rId4"/>
          </a:graphicData>
        </a:graphic>
      </p:graphicFrame>
      <p:grpSp>
        <p:nvGrpSpPr>
          <p:cNvPr id="1399" name="Google Shape;1399;p182"/>
          <p:cNvGrpSpPr/>
          <p:nvPr/>
        </p:nvGrpSpPr>
        <p:grpSpPr>
          <a:xfrm>
            <a:off x="3574784" y="5445375"/>
            <a:ext cx="3278556" cy="691769"/>
            <a:chOff x="8456192" y="2323870"/>
            <a:chExt cx="3278556" cy="557904"/>
          </a:xfrm>
        </p:grpSpPr>
        <p:sp>
          <p:nvSpPr>
            <p:cNvPr id="1400" name="Google Shape;1400;p182"/>
            <p:cNvSpPr txBox="1"/>
            <p:nvPr/>
          </p:nvSpPr>
          <p:spPr>
            <a:xfrm>
              <a:off x="9319328" y="2323870"/>
              <a:ext cx="2026139" cy="4219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3"/>
                </a:buClr>
                <a:buSzPts val="2000"/>
                <a:buFont typeface="Arial"/>
                <a:buNone/>
              </a:pPr>
              <a:r>
                <a:rPr b="1" i="0" lang="fr-FR" sz="2800" u="none" cap="none" strike="noStrike">
                  <a:solidFill>
                    <a:schemeClr val="accent3"/>
                  </a:solidFill>
                  <a:latin typeface="Arial"/>
                  <a:ea typeface="Arial"/>
                  <a:cs typeface="Arial"/>
                  <a:sym typeface="Arial"/>
                </a:rPr>
                <a:t>6%</a:t>
              </a:r>
              <a:endParaRPr b="1" baseline="-25000" i="0" sz="2800" u="none" cap="none" strike="noStrike">
                <a:solidFill>
                  <a:schemeClr val="accent3"/>
                </a:solidFill>
                <a:latin typeface="Arial"/>
                <a:ea typeface="Arial"/>
                <a:cs typeface="Arial"/>
                <a:sym typeface="Arial"/>
              </a:endParaRPr>
            </a:p>
          </p:txBody>
        </p:sp>
        <p:sp>
          <p:nvSpPr>
            <p:cNvPr id="1401" name="Google Shape;1401;p182"/>
            <p:cNvSpPr txBox="1"/>
            <p:nvPr/>
          </p:nvSpPr>
          <p:spPr>
            <a:xfrm>
              <a:off x="8456192" y="2592219"/>
              <a:ext cx="3278556" cy="2895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3"/>
                </a:buClr>
                <a:buSzPts val="1800"/>
                <a:buFont typeface="Arial"/>
                <a:buNone/>
              </a:pPr>
              <a:r>
                <a:rPr b="1" baseline="-25000" i="0" lang="fr-FR" sz="2600" u="none" cap="none" strike="noStrike">
                  <a:solidFill>
                    <a:schemeClr val="accent3"/>
                  </a:solidFill>
                  <a:latin typeface="Arial"/>
                  <a:ea typeface="Arial"/>
                  <a:cs typeface="Arial"/>
                  <a:sym typeface="Arial"/>
                </a:rPr>
                <a:t>Agriculture</a:t>
              </a:r>
              <a:endParaRPr b="0" baseline="-25000" i="0" sz="2600" u="none" cap="none" strike="noStrike">
                <a:solidFill>
                  <a:schemeClr val="accent3"/>
                </a:solidFill>
                <a:latin typeface="Arial"/>
                <a:ea typeface="Arial"/>
                <a:cs typeface="Arial"/>
                <a:sym typeface="Arial"/>
              </a:endParaRPr>
            </a:p>
          </p:txBody>
        </p:sp>
      </p:grpSp>
      <p:grpSp>
        <p:nvGrpSpPr>
          <p:cNvPr id="1402" name="Google Shape;1402;p182"/>
          <p:cNvGrpSpPr/>
          <p:nvPr/>
        </p:nvGrpSpPr>
        <p:grpSpPr>
          <a:xfrm>
            <a:off x="2194224" y="4721129"/>
            <a:ext cx="2160359" cy="523180"/>
            <a:chOff x="4251150" y="5849374"/>
            <a:chExt cx="2160359" cy="523180"/>
          </a:xfrm>
        </p:grpSpPr>
        <p:sp>
          <p:nvSpPr>
            <p:cNvPr id="1403" name="Google Shape;1403;p182"/>
            <p:cNvSpPr txBox="1"/>
            <p:nvPr/>
          </p:nvSpPr>
          <p:spPr>
            <a:xfrm>
              <a:off x="4251150" y="5849374"/>
              <a:ext cx="826104" cy="52318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64D6B8"/>
                </a:buClr>
                <a:buSzPts val="2400"/>
                <a:buFont typeface="Arial"/>
                <a:buNone/>
              </a:pPr>
              <a:r>
                <a:rPr b="1" i="0" lang="fr-FR" sz="2800" u="none" cap="none" strike="noStrike">
                  <a:solidFill>
                    <a:schemeClr val="accent5"/>
                  </a:solidFill>
                  <a:latin typeface="Arial"/>
                  <a:ea typeface="Arial"/>
                  <a:cs typeface="Arial"/>
                  <a:sym typeface="Arial"/>
                </a:rPr>
                <a:t>7%</a:t>
              </a:r>
              <a:endParaRPr b="1" baseline="-25000" i="0" sz="2800" u="none" cap="none" strike="noStrike">
                <a:solidFill>
                  <a:schemeClr val="accent5"/>
                </a:solidFill>
                <a:latin typeface="Arial"/>
                <a:ea typeface="Arial"/>
                <a:cs typeface="Arial"/>
                <a:sym typeface="Arial"/>
              </a:endParaRPr>
            </a:p>
          </p:txBody>
        </p:sp>
        <p:sp>
          <p:nvSpPr>
            <p:cNvPr id="1404" name="Google Shape;1404;p182"/>
            <p:cNvSpPr txBox="1"/>
            <p:nvPr/>
          </p:nvSpPr>
          <p:spPr>
            <a:xfrm>
              <a:off x="4907531" y="5895541"/>
              <a:ext cx="1503978"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4D6B8"/>
                </a:buClr>
                <a:buSzPts val="1800"/>
                <a:buFont typeface="Arial"/>
                <a:buNone/>
              </a:pPr>
              <a:r>
                <a:rPr b="1" i="0" lang="fr-FR" sz="1800" u="none" cap="none" strike="noStrike">
                  <a:solidFill>
                    <a:schemeClr val="accent5"/>
                  </a:solidFill>
                  <a:latin typeface="Arial"/>
                  <a:ea typeface="Arial"/>
                  <a:cs typeface="Arial"/>
                  <a:sym typeface="Arial"/>
                </a:rPr>
                <a:t>Bâtiments</a:t>
              </a:r>
              <a:endParaRPr b="0" baseline="-25000" i="0" sz="1800" u="none" cap="none" strike="noStrike">
                <a:solidFill>
                  <a:schemeClr val="accent5"/>
                </a:solidFill>
                <a:latin typeface="Arial"/>
                <a:ea typeface="Arial"/>
                <a:cs typeface="Arial"/>
                <a:sym typeface="Arial"/>
              </a:endParaRPr>
            </a:p>
          </p:txBody>
        </p:sp>
      </p:grpSp>
      <p:grpSp>
        <p:nvGrpSpPr>
          <p:cNvPr id="1405" name="Google Shape;1405;p182"/>
          <p:cNvGrpSpPr/>
          <p:nvPr/>
        </p:nvGrpSpPr>
        <p:grpSpPr>
          <a:xfrm>
            <a:off x="7383780" y="5194214"/>
            <a:ext cx="2810817" cy="1691167"/>
            <a:chOff x="7612381" y="864517"/>
            <a:chExt cx="2810817" cy="1017477"/>
          </a:xfrm>
        </p:grpSpPr>
        <p:sp>
          <p:nvSpPr>
            <p:cNvPr id="1406" name="Google Shape;1406;p182"/>
            <p:cNvSpPr txBox="1"/>
            <p:nvPr/>
          </p:nvSpPr>
          <p:spPr>
            <a:xfrm>
              <a:off x="7612381" y="864517"/>
              <a:ext cx="1295164" cy="4258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4000" u="none" cap="none" strike="noStrike">
                  <a:solidFill>
                    <a:schemeClr val="accent4"/>
                  </a:solidFill>
                  <a:latin typeface="Arial"/>
                  <a:ea typeface="Arial"/>
                  <a:cs typeface="Arial"/>
                  <a:sym typeface="Arial"/>
                </a:rPr>
                <a:t>53%</a:t>
              </a:r>
              <a:endParaRPr b="1" baseline="-25000" i="0" sz="4000" u="none" cap="none" strike="noStrike">
                <a:solidFill>
                  <a:schemeClr val="accent4"/>
                </a:solidFill>
                <a:latin typeface="Arial"/>
                <a:ea typeface="Arial"/>
                <a:cs typeface="Arial"/>
                <a:sym typeface="Arial"/>
              </a:endParaRPr>
            </a:p>
          </p:txBody>
        </p:sp>
        <p:sp>
          <p:nvSpPr>
            <p:cNvPr id="1407" name="Google Shape;1407;p182"/>
            <p:cNvSpPr txBox="1"/>
            <p:nvPr/>
          </p:nvSpPr>
          <p:spPr>
            <a:xfrm>
              <a:off x="7612381" y="1235704"/>
              <a:ext cx="2810817"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Émissions importées nettes</a:t>
              </a:r>
              <a:endParaRPr b="0" baseline="-25000" i="0" sz="1800" u="none" cap="none" strike="noStrike">
                <a:solidFill>
                  <a:schemeClr val="accent4"/>
                </a:solidFill>
                <a:latin typeface="Arial"/>
                <a:ea typeface="Arial"/>
                <a:cs typeface="Arial"/>
                <a:sym typeface="Arial"/>
              </a:endParaRPr>
            </a:p>
          </p:txBody>
        </p:sp>
      </p:grpSp>
      <p:grpSp>
        <p:nvGrpSpPr>
          <p:cNvPr id="1408" name="Google Shape;1408;p182"/>
          <p:cNvGrpSpPr/>
          <p:nvPr/>
        </p:nvGrpSpPr>
        <p:grpSpPr>
          <a:xfrm>
            <a:off x="2934039" y="1241896"/>
            <a:ext cx="1505222" cy="838065"/>
            <a:chOff x="2953253" y="1029117"/>
            <a:chExt cx="1505222" cy="838065"/>
          </a:xfrm>
        </p:grpSpPr>
        <p:sp>
          <p:nvSpPr>
            <p:cNvPr id="1409" name="Google Shape;1409;p182"/>
            <p:cNvSpPr txBox="1"/>
            <p:nvPr/>
          </p:nvSpPr>
          <p:spPr>
            <a:xfrm>
              <a:off x="3080084" y="1029117"/>
              <a:ext cx="1378391" cy="64629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2"/>
                </a:buClr>
                <a:buSzPts val="3600"/>
                <a:buFont typeface="Arial"/>
                <a:buNone/>
              </a:pPr>
              <a:r>
                <a:rPr b="1" i="0" lang="fr-FR" sz="3600" u="none" cap="none" strike="noStrike">
                  <a:solidFill>
                    <a:srgbClr val="005A69"/>
                  </a:solidFill>
                  <a:latin typeface="Arial"/>
                  <a:ea typeface="Arial"/>
                  <a:cs typeface="Arial"/>
                  <a:sym typeface="Arial"/>
                </a:rPr>
                <a:t>13%</a:t>
              </a:r>
              <a:endParaRPr b="1" baseline="-25000" i="0" sz="3600" u="none" cap="none" strike="noStrike">
                <a:solidFill>
                  <a:srgbClr val="005A69"/>
                </a:solidFill>
                <a:latin typeface="Arial"/>
                <a:ea typeface="Arial"/>
                <a:cs typeface="Arial"/>
                <a:sym typeface="Arial"/>
              </a:endParaRPr>
            </a:p>
          </p:txBody>
        </p:sp>
        <p:sp>
          <p:nvSpPr>
            <p:cNvPr id="1410" name="Google Shape;1410;p182"/>
            <p:cNvSpPr txBox="1"/>
            <p:nvPr/>
          </p:nvSpPr>
          <p:spPr>
            <a:xfrm>
              <a:off x="2953253" y="1497850"/>
              <a:ext cx="1438508"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2"/>
                </a:buClr>
                <a:buSzPts val="1800"/>
                <a:buFont typeface="Arial"/>
                <a:buNone/>
              </a:pPr>
              <a:r>
                <a:rPr b="1" i="0" lang="fr-FR" sz="1800" u="none" cap="none" strike="noStrike">
                  <a:solidFill>
                    <a:srgbClr val="005A69"/>
                  </a:solidFill>
                  <a:latin typeface="Arial"/>
                  <a:ea typeface="Arial"/>
                  <a:cs typeface="Arial"/>
                  <a:sym typeface="Arial"/>
                </a:rPr>
                <a:t>Transports</a:t>
              </a:r>
              <a:endParaRPr b="0" baseline="-25000" i="0" sz="1800" u="none" cap="none" strike="noStrike">
                <a:solidFill>
                  <a:srgbClr val="005A69"/>
                </a:solidFill>
                <a:latin typeface="Arial"/>
                <a:ea typeface="Arial"/>
                <a:cs typeface="Arial"/>
                <a:sym typeface="Arial"/>
              </a:endParaRPr>
            </a:p>
          </p:txBody>
        </p:sp>
      </p:grpSp>
      <p:grpSp>
        <p:nvGrpSpPr>
          <p:cNvPr id="1411" name="Google Shape;1411;p182"/>
          <p:cNvGrpSpPr/>
          <p:nvPr/>
        </p:nvGrpSpPr>
        <p:grpSpPr>
          <a:xfrm>
            <a:off x="320818" y="2356527"/>
            <a:ext cx="3506179" cy="689977"/>
            <a:chOff x="1436688" y="4369120"/>
            <a:chExt cx="2213570" cy="988510"/>
          </a:xfrm>
        </p:grpSpPr>
        <p:sp>
          <p:nvSpPr>
            <p:cNvPr id="1412" name="Google Shape;1412;p182"/>
            <p:cNvSpPr txBox="1"/>
            <p:nvPr/>
          </p:nvSpPr>
          <p:spPr>
            <a:xfrm>
              <a:off x="1436688" y="4369120"/>
              <a:ext cx="669002" cy="79363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3600"/>
                <a:buFont typeface="Arial"/>
                <a:buNone/>
              </a:pPr>
              <a:r>
                <a:rPr b="1" i="0" lang="fr-FR" sz="3000" u="none" cap="none" strike="noStrike">
                  <a:solidFill>
                    <a:srgbClr val="FFCC00"/>
                  </a:solidFill>
                  <a:latin typeface="Arial"/>
                  <a:ea typeface="Arial"/>
                  <a:cs typeface="Arial"/>
                  <a:sym typeface="Arial"/>
                </a:rPr>
                <a:t>5%</a:t>
              </a:r>
              <a:endParaRPr b="1" baseline="-25000" i="0" sz="3000" u="none" cap="none" strike="noStrike">
                <a:solidFill>
                  <a:srgbClr val="FFCC00"/>
                </a:solidFill>
                <a:latin typeface="Arial"/>
                <a:ea typeface="Arial"/>
                <a:cs typeface="Arial"/>
                <a:sym typeface="Arial"/>
              </a:endParaRPr>
            </a:p>
          </p:txBody>
        </p:sp>
        <p:sp>
          <p:nvSpPr>
            <p:cNvPr id="1413" name="Google Shape;1413;p182"/>
            <p:cNvSpPr txBox="1"/>
            <p:nvPr/>
          </p:nvSpPr>
          <p:spPr>
            <a:xfrm>
              <a:off x="1882307" y="4431709"/>
              <a:ext cx="1767951" cy="92592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1800"/>
                <a:buFont typeface="Arial"/>
                <a:buNone/>
              </a:pPr>
              <a:r>
                <a:rPr b="1" i="0" lang="fr-FR" sz="1800" u="none" cap="none" strike="noStrike">
                  <a:solidFill>
                    <a:srgbClr val="FFCC00"/>
                  </a:solidFill>
                  <a:latin typeface="Arial"/>
                  <a:ea typeface="Arial"/>
                  <a:cs typeface="Arial"/>
                  <a:sym typeface="Arial"/>
                </a:rPr>
                <a:t>Aviation – vols depuis la Suisse</a:t>
              </a:r>
              <a:endParaRPr b="1" i="0" sz="1800" u="none" cap="none" strike="noStrike">
                <a:solidFill>
                  <a:srgbClr val="FFCC00"/>
                </a:solidFill>
                <a:latin typeface="Arial"/>
                <a:ea typeface="Arial"/>
                <a:cs typeface="Arial"/>
                <a:sym typeface="Arial"/>
              </a:endParaRPr>
            </a:p>
          </p:txBody>
        </p:sp>
      </p:grpSp>
      <p:pic>
        <p:nvPicPr>
          <p:cNvPr descr="D:\Documents\Climat\Teach The Shift\pictos\construction.png" id="1414" name="Google Shape;1414;p182"/>
          <p:cNvPicPr preferRelativeResize="0"/>
          <p:nvPr/>
        </p:nvPicPr>
        <p:blipFill rotWithShape="1">
          <a:blip r:embed="rId5">
            <a:alphaModFix/>
          </a:blip>
          <a:srcRect b="0" l="0" r="0" t="0"/>
          <a:stretch/>
        </p:blipFill>
        <p:spPr>
          <a:xfrm>
            <a:off x="3861147" y="3396843"/>
            <a:ext cx="576773" cy="568099"/>
          </a:xfrm>
          <a:prstGeom prst="rect">
            <a:avLst/>
          </a:prstGeom>
          <a:noFill/>
          <a:ln>
            <a:noFill/>
          </a:ln>
        </p:spPr>
      </p:pic>
      <p:pic>
        <p:nvPicPr>
          <p:cNvPr descr="D:\Documents\Climat\Teach The Shift\pictos\logement.png" id="1415" name="Google Shape;1415;p182"/>
          <p:cNvPicPr preferRelativeResize="0"/>
          <p:nvPr/>
        </p:nvPicPr>
        <p:blipFill rotWithShape="1">
          <a:blip r:embed="rId6">
            <a:alphaModFix/>
          </a:blip>
          <a:srcRect b="0" l="0" r="0" t="0"/>
          <a:stretch/>
        </p:blipFill>
        <p:spPr>
          <a:xfrm>
            <a:off x="4205259" y="4239369"/>
            <a:ext cx="720000" cy="522639"/>
          </a:xfrm>
          <a:prstGeom prst="rect">
            <a:avLst/>
          </a:prstGeom>
          <a:noFill/>
          <a:ln>
            <a:noFill/>
          </a:ln>
        </p:spPr>
      </p:pic>
      <p:pic>
        <p:nvPicPr>
          <p:cNvPr descr="D:\Documents\Climat\Teach The Shift\pictos\transports.png" id="1416" name="Google Shape;1416;p182"/>
          <p:cNvPicPr preferRelativeResize="0"/>
          <p:nvPr/>
        </p:nvPicPr>
        <p:blipFill rotWithShape="1">
          <a:blip r:embed="rId7">
            <a:alphaModFix/>
          </a:blip>
          <a:srcRect b="0" l="0" r="0" t="0"/>
          <a:stretch/>
        </p:blipFill>
        <p:spPr>
          <a:xfrm>
            <a:off x="4364983" y="1783776"/>
            <a:ext cx="704700" cy="572751"/>
          </a:xfrm>
          <a:prstGeom prst="rect">
            <a:avLst/>
          </a:prstGeom>
          <a:noFill/>
          <a:ln>
            <a:noFill/>
          </a:ln>
        </p:spPr>
      </p:pic>
      <p:grpSp>
        <p:nvGrpSpPr>
          <p:cNvPr id="1417" name="Google Shape;1417;p182"/>
          <p:cNvGrpSpPr/>
          <p:nvPr/>
        </p:nvGrpSpPr>
        <p:grpSpPr>
          <a:xfrm>
            <a:off x="8844368" y="444056"/>
            <a:ext cx="3354796" cy="2156469"/>
            <a:chOff x="9295476" y="443228"/>
            <a:chExt cx="2617693" cy="1829979"/>
          </a:xfrm>
        </p:grpSpPr>
        <p:sp>
          <p:nvSpPr>
            <p:cNvPr id="1418" name="Google Shape;1418;p182"/>
            <p:cNvSpPr txBox="1"/>
            <p:nvPr/>
          </p:nvSpPr>
          <p:spPr>
            <a:xfrm>
              <a:off x="9295476" y="941228"/>
              <a:ext cx="2617693" cy="13319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lt2"/>
                  </a:solidFill>
                  <a:latin typeface="Arial"/>
                  <a:ea typeface="Arial"/>
                  <a:cs typeface="Arial"/>
                  <a:sym typeface="Arial"/>
                </a:rPr>
                <a:t>Empreinte carbone par habitant en Suisse, en 2019 : </a:t>
              </a:r>
              <a:br>
                <a:rPr b="0" i="0" lang="fr-FR" sz="2000" u="none" cap="none" strike="noStrike">
                  <a:solidFill>
                    <a:schemeClr val="lt2"/>
                  </a:solidFill>
                  <a:latin typeface="Arial"/>
                  <a:ea typeface="Arial"/>
                  <a:cs typeface="Arial"/>
                  <a:sym typeface="Arial"/>
                </a:rPr>
              </a:br>
              <a:r>
                <a:rPr b="1" i="0" lang="fr-FR" sz="3600" u="none" cap="none" strike="noStrike">
                  <a:solidFill>
                    <a:schemeClr val="lt2"/>
                  </a:solidFill>
                  <a:latin typeface="Arial"/>
                  <a:ea typeface="Arial"/>
                  <a:cs typeface="Arial"/>
                  <a:sym typeface="Arial"/>
                </a:rPr>
                <a:t>12,8 t éq. CO</a:t>
              </a:r>
              <a:r>
                <a:rPr b="1" baseline="-25000" i="0" lang="fr-FR" sz="3600" u="none" cap="none" strike="noStrike">
                  <a:solidFill>
                    <a:schemeClr val="lt2"/>
                  </a:solidFill>
                  <a:latin typeface="Arial"/>
                  <a:ea typeface="Arial"/>
                  <a:cs typeface="Arial"/>
                  <a:sym typeface="Arial"/>
                </a:rPr>
                <a:t>2</a:t>
              </a:r>
              <a:endParaRPr b="0" i="0" sz="3600" u="none" cap="none" strike="noStrike">
                <a:solidFill>
                  <a:srgbClr val="000000"/>
                </a:solidFill>
                <a:latin typeface="Arial"/>
                <a:ea typeface="Arial"/>
                <a:cs typeface="Arial"/>
                <a:sym typeface="Arial"/>
              </a:endParaRPr>
            </a:p>
          </p:txBody>
        </p:sp>
        <p:pic>
          <p:nvPicPr>
            <p:cNvPr descr="Drapeau national suisse carré 130 x 130 cm" id="1419" name="Google Shape;1419;p182"/>
            <p:cNvPicPr preferRelativeResize="0"/>
            <p:nvPr/>
          </p:nvPicPr>
          <p:blipFill rotWithShape="1">
            <a:blip r:embed="rId8">
              <a:alphaModFix/>
            </a:blip>
            <a:srcRect b="0" l="0" r="0" t="0"/>
            <a:stretch/>
          </p:blipFill>
          <p:spPr>
            <a:xfrm>
              <a:off x="10082434" y="443228"/>
              <a:ext cx="498000" cy="498000"/>
            </a:xfrm>
            <a:prstGeom prst="rect">
              <a:avLst/>
            </a:prstGeom>
            <a:noFill/>
            <a:ln>
              <a:noFill/>
            </a:ln>
          </p:spPr>
        </p:pic>
      </p:grpSp>
      <p:pic>
        <p:nvPicPr>
          <p:cNvPr id="1420" name="Google Shape;1420;p182"/>
          <p:cNvPicPr preferRelativeResize="0"/>
          <p:nvPr/>
        </p:nvPicPr>
        <p:blipFill rotWithShape="1">
          <a:blip r:embed="rId9">
            <a:alphaModFix/>
          </a:blip>
          <a:srcRect b="0" l="0" r="0" t="0"/>
          <a:stretch/>
        </p:blipFill>
        <p:spPr>
          <a:xfrm>
            <a:off x="3931140" y="2780447"/>
            <a:ext cx="616119" cy="380186"/>
          </a:xfrm>
          <a:prstGeom prst="rect">
            <a:avLst/>
          </a:prstGeom>
          <a:noFill/>
          <a:ln>
            <a:noFill/>
          </a:ln>
        </p:spPr>
      </p:pic>
      <p:pic>
        <p:nvPicPr>
          <p:cNvPr id="1421" name="Google Shape;1421;p182"/>
          <p:cNvPicPr preferRelativeResize="0"/>
          <p:nvPr/>
        </p:nvPicPr>
        <p:blipFill rotWithShape="1">
          <a:blip r:embed="rId10">
            <a:alphaModFix/>
          </a:blip>
          <a:srcRect b="0" l="0" r="0" t="0"/>
          <a:stretch/>
        </p:blipFill>
        <p:spPr>
          <a:xfrm>
            <a:off x="4732022" y="4937568"/>
            <a:ext cx="349152" cy="359421"/>
          </a:xfrm>
          <a:prstGeom prst="rect">
            <a:avLst/>
          </a:prstGeom>
          <a:noFill/>
          <a:ln>
            <a:noFill/>
          </a:ln>
        </p:spPr>
      </p:pic>
      <p:grpSp>
        <p:nvGrpSpPr>
          <p:cNvPr id="1422" name="Google Shape;1422;p182"/>
          <p:cNvGrpSpPr/>
          <p:nvPr/>
        </p:nvGrpSpPr>
        <p:grpSpPr>
          <a:xfrm>
            <a:off x="1474004" y="1023451"/>
            <a:ext cx="3610879" cy="400069"/>
            <a:chOff x="-567412" y="4260674"/>
            <a:chExt cx="3610879" cy="400069"/>
          </a:xfrm>
        </p:grpSpPr>
        <p:sp>
          <p:nvSpPr>
            <p:cNvPr id="1423" name="Google Shape;1423;p182"/>
            <p:cNvSpPr txBox="1"/>
            <p:nvPr/>
          </p:nvSpPr>
          <p:spPr>
            <a:xfrm>
              <a:off x="-567412" y="4260674"/>
              <a:ext cx="1320716" cy="40006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3600"/>
                <a:buFont typeface="Arial"/>
                <a:buNone/>
              </a:pPr>
              <a:r>
                <a:rPr b="1" i="0" lang="fr-FR" sz="2000" u="none" cap="none" strike="noStrike">
                  <a:solidFill>
                    <a:srgbClr val="21DFFE"/>
                  </a:solidFill>
                  <a:latin typeface="Arial"/>
                  <a:ea typeface="Arial"/>
                  <a:cs typeface="Arial"/>
                  <a:sym typeface="Arial"/>
                </a:rPr>
                <a:t>3%</a:t>
              </a:r>
              <a:endParaRPr b="1" baseline="-25000" i="0" sz="2000" u="none" cap="none" strike="noStrike">
                <a:solidFill>
                  <a:srgbClr val="21DFFE"/>
                </a:solidFill>
                <a:latin typeface="Arial"/>
                <a:ea typeface="Arial"/>
                <a:cs typeface="Arial"/>
                <a:sym typeface="Arial"/>
              </a:endParaRPr>
            </a:p>
          </p:txBody>
        </p:sp>
        <p:sp>
          <p:nvSpPr>
            <p:cNvPr id="1424" name="Google Shape;1424;p182"/>
            <p:cNvSpPr txBox="1"/>
            <p:nvPr/>
          </p:nvSpPr>
          <p:spPr>
            <a:xfrm>
              <a:off x="283585" y="4332617"/>
              <a:ext cx="275988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1800"/>
                <a:buFont typeface="Arial"/>
                <a:buNone/>
              </a:pPr>
              <a:r>
                <a:rPr b="1" i="0" lang="fr-FR" sz="1200" u="none" cap="none" strike="noStrike">
                  <a:solidFill>
                    <a:srgbClr val="21DFFE"/>
                  </a:solidFill>
                  <a:latin typeface="Arial"/>
                  <a:ea typeface="Arial"/>
                  <a:cs typeface="Arial"/>
                  <a:sym typeface="Arial"/>
                </a:rPr>
                <a:t>Adm, services publics, santé</a:t>
              </a:r>
              <a:endParaRPr b="0" baseline="-25000" i="0" sz="1200" u="none" cap="none" strike="noStrike">
                <a:solidFill>
                  <a:srgbClr val="21DFFE"/>
                </a:solidFill>
                <a:latin typeface="Arial"/>
                <a:ea typeface="Arial"/>
                <a:cs typeface="Arial"/>
                <a:sym typeface="Arial"/>
              </a:endParaRPr>
            </a:p>
          </p:txBody>
        </p:sp>
      </p:grpSp>
      <p:pic>
        <p:nvPicPr>
          <p:cNvPr id="1425" name="Google Shape;1425;p182"/>
          <p:cNvPicPr preferRelativeResize="0"/>
          <p:nvPr/>
        </p:nvPicPr>
        <p:blipFill rotWithShape="1">
          <a:blip r:embed="rId11">
            <a:alphaModFix/>
          </a:blip>
          <a:srcRect b="0" l="0" r="0" t="0"/>
          <a:stretch/>
        </p:blipFill>
        <p:spPr>
          <a:xfrm>
            <a:off x="7061625" y="1681436"/>
            <a:ext cx="416292" cy="644746"/>
          </a:xfrm>
          <a:prstGeom prst="rect">
            <a:avLst/>
          </a:prstGeom>
          <a:noFill/>
          <a:ln>
            <a:noFill/>
          </a:ln>
        </p:spPr>
      </p:pic>
      <p:pic>
        <p:nvPicPr>
          <p:cNvPr id="1426" name="Google Shape;1426;p182"/>
          <p:cNvPicPr preferRelativeResize="0"/>
          <p:nvPr/>
        </p:nvPicPr>
        <p:blipFill rotWithShape="1">
          <a:blip r:embed="rId12">
            <a:alphaModFix/>
          </a:blip>
          <a:srcRect b="0" l="0" r="0" t="0"/>
          <a:stretch/>
        </p:blipFill>
        <p:spPr>
          <a:xfrm>
            <a:off x="7487140" y="2540354"/>
            <a:ext cx="655799" cy="570041"/>
          </a:xfrm>
          <a:prstGeom prst="rect">
            <a:avLst/>
          </a:prstGeom>
          <a:noFill/>
          <a:ln>
            <a:noFill/>
          </a:ln>
        </p:spPr>
      </p:pic>
      <p:pic>
        <p:nvPicPr>
          <p:cNvPr id="1427" name="Google Shape;1427;p182"/>
          <p:cNvPicPr preferRelativeResize="0"/>
          <p:nvPr/>
        </p:nvPicPr>
        <p:blipFill rotWithShape="1">
          <a:blip r:embed="rId13">
            <a:alphaModFix/>
          </a:blip>
          <a:srcRect b="0" l="0" r="0" t="0"/>
          <a:stretch/>
        </p:blipFill>
        <p:spPr>
          <a:xfrm>
            <a:off x="7597372" y="3358226"/>
            <a:ext cx="704700" cy="738252"/>
          </a:xfrm>
          <a:prstGeom prst="rect">
            <a:avLst/>
          </a:prstGeom>
          <a:noFill/>
          <a:ln>
            <a:noFill/>
          </a:ln>
        </p:spPr>
      </p:pic>
      <p:pic>
        <p:nvPicPr>
          <p:cNvPr id="1428" name="Google Shape;1428;p182"/>
          <p:cNvPicPr preferRelativeResize="0"/>
          <p:nvPr/>
        </p:nvPicPr>
        <p:blipFill rotWithShape="1">
          <a:blip r:embed="rId14">
            <a:alphaModFix/>
          </a:blip>
          <a:srcRect b="0" l="0" r="0" t="0"/>
          <a:stretch/>
        </p:blipFill>
        <p:spPr>
          <a:xfrm>
            <a:off x="5637728" y="5045475"/>
            <a:ext cx="710240" cy="434624"/>
          </a:xfrm>
          <a:prstGeom prst="rect">
            <a:avLst/>
          </a:prstGeom>
          <a:noFill/>
          <a:ln>
            <a:noFill/>
          </a:ln>
        </p:spPr>
      </p:pic>
      <p:pic>
        <p:nvPicPr>
          <p:cNvPr id="1429" name="Google Shape;1429;p182"/>
          <p:cNvPicPr preferRelativeResize="0"/>
          <p:nvPr/>
        </p:nvPicPr>
        <p:blipFill rotWithShape="1">
          <a:blip r:embed="rId15">
            <a:alphaModFix/>
          </a:blip>
          <a:srcRect b="0" l="0" r="0" t="0"/>
          <a:stretch/>
        </p:blipFill>
        <p:spPr>
          <a:xfrm>
            <a:off x="6397490" y="4903756"/>
            <a:ext cx="526430" cy="526430"/>
          </a:xfrm>
          <a:prstGeom prst="rect">
            <a:avLst/>
          </a:prstGeom>
          <a:noFill/>
          <a:ln>
            <a:noFill/>
          </a:ln>
        </p:spPr>
      </p:pic>
      <p:pic>
        <p:nvPicPr>
          <p:cNvPr id="1430" name="Google Shape;1430;p182"/>
          <p:cNvPicPr preferRelativeResize="0"/>
          <p:nvPr/>
        </p:nvPicPr>
        <p:blipFill rotWithShape="1">
          <a:blip r:embed="rId16">
            <a:alphaModFix/>
          </a:blip>
          <a:srcRect b="0" l="0" r="0" t="0"/>
          <a:stretch/>
        </p:blipFill>
        <p:spPr>
          <a:xfrm>
            <a:off x="6326910" y="1258372"/>
            <a:ext cx="526430" cy="658037"/>
          </a:xfrm>
          <a:prstGeom prst="rect">
            <a:avLst/>
          </a:prstGeom>
          <a:noFill/>
          <a:ln>
            <a:noFill/>
          </a:ln>
        </p:spPr>
      </p:pic>
      <p:pic>
        <p:nvPicPr>
          <p:cNvPr id="1431" name="Google Shape;1431;p182"/>
          <p:cNvPicPr preferRelativeResize="0"/>
          <p:nvPr/>
        </p:nvPicPr>
        <p:blipFill rotWithShape="1">
          <a:blip r:embed="rId17">
            <a:alphaModFix/>
          </a:blip>
          <a:srcRect b="0" l="0" r="0" t="0"/>
          <a:stretch/>
        </p:blipFill>
        <p:spPr>
          <a:xfrm>
            <a:off x="7044931" y="4721129"/>
            <a:ext cx="566977" cy="329213"/>
          </a:xfrm>
          <a:prstGeom prst="rect">
            <a:avLst/>
          </a:prstGeom>
          <a:noFill/>
          <a:ln>
            <a:noFill/>
          </a:ln>
        </p:spPr>
      </p:pic>
      <p:grpSp>
        <p:nvGrpSpPr>
          <p:cNvPr id="1432" name="Google Shape;1432;p182"/>
          <p:cNvGrpSpPr/>
          <p:nvPr/>
        </p:nvGrpSpPr>
        <p:grpSpPr>
          <a:xfrm>
            <a:off x="1670688" y="3556148"/>
            <a:ext cx="2293625" cy="591806"/>
            <a:chOff x="4117884" y="5895541"/>
            <a:chExt cx="2293625" cy="591806"/>
          </a:xfrm>
        </p:grpSpPr>
        <p:sp>
          <p:nvSpPr>
            <p:cNvPr id="1433" name="Google Shape;1433;p182"/>
            <p:cNvSpPr txBox="1"/>
            <p:nvPr/>
          </p:nvSpPr>
          <p:spPr>
            <a:xfrm>
              <a:off x="4117884" y="5902612"/>
              <a:ext cx="1024620" cy="58473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64D6B8"/>
                </a:buClr>
                <a:buSzPts val="2400"/>
                <a:buFont typeface="Arial"/>
                <a:buNone/>
              </a:pPr>
              <a:r>
                <a:rPr b="1" i="0" lang="fr-FR" sz="3200" u="none" cap="none" strike="noStrike">
                  <a:solidFill>
                    <a:schemeClr val="accent1"/>
                  </a:solidFill>
                  <a:latin typeface="Arial"/>
                  <a:ea typeface="Arial"/>
                  <a:cs typeface="Arial"/>
                  <a:sym typeface="Arial"/>
                </a:rPr>
                <a:t>8%</a:t>
              </a:r>
              <a:endParaRPr b="1" baseline="-25000" i="0" sz="3200" u="none" cap="none" strike="noStrike">
                <a:solidFill>
                  <a:schemeClr val="accent1"/>
                </a:solidFill>
                <a:latin typeface="Arial"/>
                <a:ea typeface="Arial"/>
                <a:cs typeface="Arial"/>
                <a:sym typeface="Arial"/>
              </a:endParaRPr>
            </a:p>
          </p:txBody>
        </p:sp>
        <p:sp>
          <p:nvSpPr>
            <p:cNvPr id="1434" name="Google Shape;1434;p182"/>
            <p:cNvSpPr txBox="1"/>
            <p:nvPr/>
          </p:nvSpPr>
          <p:spPr>
            <a:xfrm>
              <a:off x="4907531" y="5895541"/>
              <a:ext cx="1503978" cy="37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64D6B8"/>
                </a:buClr>
                <a:buSzPts val="1800"/>
                <a:buFont typeface="Arial"/>
                <a:buNone/>
              </a:pPr>
              <a:r>
                <a:rPr b="1" baseline="-25000" i="0" lang="fr-FR" sz="2800" u="none" cap="none" strike="noStrike">
                  <a:solidFill>
                    <a:schemeClr val="accent1"/>
                  </a:solidFill>
                  <a:latin typeface="Arial"/>
                  <a:ea typeface="Arial"/>
                  <a:cs typeface="Arial"/>
                  <a:sym typeface="Arial"/>
                </a:rPr>
                <a:t>Industrie</a:t>
              </a:r>
              <a:endParaRPr b="1" baseline="-25000" i="0" sz="2800" u="none" cap="none" strike="noStrike">
                <a:solidFill>
                  <a:schemeClr val="accent1"/>
                </a:solidFill>
                <a:latin typeface="Arial"/>
                <a:ea typeface="Arial"/>
                <a:cs typeface="Arial"/>
                <a:sym typeface="Arial"/>
              </a:endParaRPr>
            </a:p>
          </p:txBody>
        </p:sp>
      </p:grpSp>
      <p:sp>
        <p:nvSpPr>
          <p:cNvPr id="1435" name="Google Shape;1435;p182"/>
          <p:cNvSpPr/>
          <p:nvPr/>
        </p:nvSpPr>
        <p:spPr>
          <a:xfrm>
            <a:off x="9910374" y="2691080"/>
            <a:ext cx="1028795" cy="1248315"/>
          </a:xfrm>
          <a:prstGeom prst="downArrow">
            <a:avLst>
              <a:gd fmla="val 50000" name="adj1"/>
              <a:gd fmla="val 50000" name="adj2"/>
            </a:avLst>
          </a:prstGeom>
          <a:solidFill>
            <a:schemeClr val="accent1"/>
          </a:solidFill>
          <a:ln cap="flat" cmpd="sng" w="25400">
            <a:solidFill>
              <a:srgbClr val="3699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lt1"/>
              </a:solidFill>
              <a:latin typeface="Arial"/>
              <a:ea typeface="Arial"/>
              <a:cs typeface="Arial"/>
              <a:sym typeface="Arial"/>
            </a:endParaRPr>
          </a:p>
        </p:txBody>
      </p:sp>
      <p:sp>
        <p:nvSpPr>
          <p:cNvPr id="1436" name="Google Shape;1436;p182"/>
          <p:cNvSpPr txBox="1"/>
          <p:nvPr/>
        </p:nvSpPr>
        <p:spPr>
          <a:xfrm>
            <a:off x="9380177" y="4024843"/>
            <a:ext cx="270024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lt2"/>
                </a:solidFill>
                <a:latin typeface="Arial"/>
                <a:ea typeface="Arial"/>
                <a:cs typeface="Arial"/>
                <a:sym typeface="Arial"/>
              </a:rPr>
              <a:t>Objectif pour 2050 : </a:t>
            </a:r>
            <a:br>
              <a:rPr b="0" i="0" lang="fr-FR" sz="2000" u="none" cap="none" strike="noStrike">
                <a:solidFill>
                  <a:schemeClr val="lt2"/>
                </a:solidFill>
                <a:latin typeface="Arial"/>
                <a:ea typeface="Arial"/>
                <a:cs typeface="Arial"/>
                <a:sym typeface="Arial"/>
              </a:rPr>
            </a:br>
            <a:r>
              <a:rPr b="1" i="0" lang="fr-FR" sz="3600" u="none" cap="none" strike="noStrike">
                <a:solidFill>
                  <a:schemeClr val="lt2"/>
                </a:solidFill>
                <a:latin typeface="Arial"/>
                <a:ea typeface="Arial"/>
                <a:cs typeface="Arial"/>
                <a:sym typeface="Arial"/>
              </a:rPr>
              <a:t>2 t éq. CO</a:t>
            </a:r>
            <a:r>
              <a:rPr b="1" baseline="-25000" i="0" lang="fr-FR" sz="3600" u="none" cap="none" strike="noStrike">
                <a:solidFill>
                  <a:schemeClr val="lt2"/>
                </a:solidFill>
                <a:latin typeface="Arial"/>
                <a:ea typeface="Arial"/>
                <a:cs typeface="Arial"/>
                <a:sym typeface="Arial"/>
              </a:rPr>
              <a:t>2</a:t>
            </a:r>
            <a:endParaRPr b="0" i="0" sz="3600" u="none" cap="none" strike="noStrike">
              <a:solidFill>
                <a:srgbClr val="000000"/>
              </a:solidFill>
              <a:latin typeface="Arial"/>
              <a:ea typeface="Arial"/>
              <a:cs typeface="Arial"/>
              <a:sym typeface="Arial"/>
            </a:endParaRPr>
          </a:p>
        </p:txBody>
      </p:sp>
      <p:pic>
        <p:nvPicPr>
          <p:cNvPr id="1437" name="Google Shape;1437;p182"/>
          <p:cNvPicPr preferRelativeResize="0"/>
          <p:nvPr/>
        </p:nvPicPr>
        <p:blipFill rotWithShape="1">
          <a:blip r:embed="rId18">
            <a:alphaModFix/>
          </a:blip>
          <a:srcRect b="0" l="0" r="0" t="0"/>
          <a:stretch/>
        </p:blipFill>
        <p:spPr>
          <a:xfrm rot="3198535">
            <a:off x="5068852" y="4627183"/>
            <a:ext cx="382218" cy="461625"/>
          </a:xfrm>
          <a:prstGeom prst="rect">
            <a:avLst/>
          </a:prstGeom>
          <a:noFill/>
          <a:ln>
            <a:noFill/>
          </a:ln>
        </p:spPr>
      </p:pic>
      <p:pic>
        <p:nvPicPr>
          <p:cNvPr id="1438" name="Google Shape;1438;p182"/>
          <p:cNvPicPr preferRelativeResize="0"/>
          <p:nvPr/>
        </p:nvPicPr>
        <p:blipFill rotWithShape="1">
          <a:blip r:embed="rId19">
            <a:alphaModFix/>
          </a:blip>
          <a:srcRect b="0" l="0" r="0" t="0"/>
          <a:stretch/>
        </p:blipFill>
        <p:spPr>
          <a:xfrm>
            <a:off x="5097433" y="5088548"/>
            <a:ext cx="312566" cy="402931"/>
          </a:xfrm>
          <a:prstGeom prst="rect">
            <a:avLst/>
          </a:prstGeom>
          <a:noFill/>
          <a:ln>
            <a:noFill/>
          </a:ln>
        </p:spPr>
      </p:pic>
      <p:pic>
        <p:nvPicPr>
          <p:cNvPr id="1439" name="Google Shape;1439;p182"/>
          <p:cNvPicPr preferRelativeResize="0"/>
          <p:nvPr/>
        </p:nvPicPr>
        <p:blipFill rotWithShape="1">
          <a:blip r:embed="rId20">
            <a:alphaModFix/>
          </a:blip>
          <a:srcRect b="0" l="0" r="0" t="0"/>
          <a:stretch/>
        </p:blipFill>
        <p:spPr>
          <a:xfrm>
            <a:off x="7383780" y="4256758"/>
            <a:ext cx="566977" cy="356668"/>
          </a:xfrm>
          <a:prstGeom prst="rect">
            <a:avLst/>
          </a:prstGeom>
          <a:noFill/>
          <a:ln>
            <a:noFill/>
          </a:ln>
        </p:spPr>
      </p:pic>
      <p:grpSp>
        <p:nvGrpSpPr>
          <p:cNvPr id="1440" name="Google Shape;1440;p182"/>
          <p:cNvGrpSpPr/>
          <p:nvPr/>
        </p:nvGrpSpPr>
        <p:grpSpPr>
          <a:xfrm>
            <a:off x="2350310" y="719799"/>
            <a:ext cx="3541083" cy="461624"/>
            <a:chOff x="-497616" y="4255152"/>
            <a:chExt cx="3541083" cy="461624"/>
          </a:xfrm>
        </p:grpSpPr>
        <p:sp>
          <p:nvSpPr>
            <p:cNvPr id="1441" name="Google Shape;1441;p182"/>
            <p:cNvSpPr txBox="1"/>
            <p:nvPr/>
          </p:nvSpPr>
          <p:spPr>
            <a:xfrm>
              <a:off x="-497616" y="4255152"/>
              <a:ext cx="1320716" cy="46162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3600"/>
                <a:buFont typeface="Arial"/>
                <a:buNone/>
              </a:pPr>
              <a:r>
                <a:rPr b="1" i="0" lang="fr-FR" sz="2400" u="none" cap="none" strike="noStrike">
                  <a:solidFill>
                    <a:srgbClr val="9191FE"/>
                  </a:solidFill>
                  <a:latin typeface="Arial"/>
                  <a:ea typeface="Arial"/>
                  <a:cs typeface="Arial"/>
                  <a:sym typeface="Arial"/>
                </a:rPr>
                <a:t>4%</a:t>
              </a:r>
              <a:endParaRPr b="1" baseline="-25000" i="0" sz="2400" u="none" cap="none" strike="noStrike">
                <a:solidFill>
                  <a:srgbClr val="9191FE"/>
                </a:solidFill>
                <a:latin typeface="Arial"/>
                <a:ea typeface="Arial"/>
                <a:cs typeface="Arial"/>
                <a:sym typeface="Arial"/>
              </a:endParaRPr>
            </a:p>
          </p:txBody>
        </p:sp>
        <p:sp>
          <p:nvSpPr>
            <p:cNvPr id="1442" name="Google Shape;1442;p182"/>
            <p:cNvSpPr txBox="1"/>
            <p:nvPr/>
          </p:nvSpPr>
          <p:spPr>
            <a:xfrm>
              <a:off x="283585" y="4332617"/>
              <a:ext cx="275988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FFCC00"/>
                </a:buClr>
                <a:buSzPts val="1800"/>
                <a:buFont typeface="Arial"/>
                <a:buNone/>
              </a:pPr>
              <a:r>
                <a:rPr b="1" baseline="-25000" i="0" lang="fr-FR" sz="1800" u="none" cap="none" strike="noStrike">
                  <a:solidFill>
                    <a:srgbClr val="9191FE"/>
                  </a:solidFill>
                  <a:latin typeface="Arial"/>
                  <a:ea typeface="Arial"/>
                  <a:cs typeface="Arial"/>
                  <a:sym typeface="Arial"/>
                </a:rPr>
                <a:t>Gestion eau, déchets, énergie</a:t>
              </a:r>
              <a:endParaRPr b="0" baseline="-25000" i="0" sz="1800" u="none" cap="none" strike="noStrike">
                <a:solidFill>
                  <a:srgbClr val="9191FE"/>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par>
                                <p:cTn fill="hold" nodeType="with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8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449" name="Google Shape;1449;p18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450" name="Google Shape;1450;p183"/>
          <p:cNvSpPr txBox="1"/>
          <p:nvPr>
            <p:ph idx="1" type="body"/>
          </p:nvPr>
        </p:nvSpPr>
        <p:spPr>
          <a:xfrm>
            <a:off x="695325" y="406400"/>
            <a:ext cx="6869257" cy="76661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pic>
        <p:nvPicPr>
          <p:cNvPr id="1451" name="Google Shape;1451;p183"/>
          <p:cNvPicPr preferRelativeResize="0"/>
          <p:nvPr/>
        </p:nvPicPr>
        <p:blipFill rotWithShape="1">
          <a:blip r:embed="rId3">
            <a:alphaModFix/>
          </a:blip>
          <a:srcRect b="0" l="0" r="0" t="0"/>
          <a:stretch/>
        </p:blipFill>
        <p:spPr>
          <a:xfrm>
            <a:off x="1018482" y="1037491"/>
            <a:ext cx="1660073" cy="1080373"/>
          </a:xfrm>
          <a:prstGeom prst="rect">
            <a:avLst/>
          </a:prstGeom>
          <a:noFill/>
          <a:ln>
            <a:noFill/>
          </a:ln>
        </p:spPr>
      </p:pic>
      <p:sp>
        <p:nvSpPr>
          <p:cNvPr id="1452" name="Google Shape;1452;p183"/>
          <p:cNvSpPr txBox="1"/>
          <p:nvPr/>
        </p:nvSpPr>
        <p:spPr>
          <a:xfrm>
            <a:off x="222913" y="2127076"/>
            <a:ext cx="3723404"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2"/>
                </a:solidFill>
                <a:latin typeface="Arial"/>
                <a:ea typeface="Arial"/>
                <a:cs typeface="Arial"/>
                <a:sym typeface="Arial"/>
              </a:rPr>
              <a:t>Émissions en Suisse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chemeClr val="lt2"/>
                </a:solidFill>
                <a:latin typeface="Arial"/>
                <a:ea typeface="Arial"/>
                <a:cs typeface="Arial"/>
                <a:sym typeface="Arial"/>
              </a:rPr>
              <a:t> </a:t>
            </a:r>
            <a:r>
              <a:rPr b="1" i="0" lang="fr-FR" sz="2000" u="none" cap="none" strike="noStrike">
                <a:solidFill>
                  <a:schemeClr val="lt2"/>
                </a:solidFill>
                <a:latin typeface="Arial"/>
                <a:ea typeface="Arial"/>
                <a:cs typeface="Arial"/>
                <a:sym typeface="Arial"/>
              </a:rPr>
              <a:t>45 Millions t éq. CO</a:t>
            </a:r>
            <a:r>
              <a:rPr b="1" baseline="-25000" i="0" lang="fr-FR" sz="2000" u="none" cap="none" strike="noStrike">
                <a:solidFill>
                  <a:schemeClr val="lt2"/>
                </a:solidFill>
                <a:latin typeface="Arial"/>
                <a:ea typeface="Arial"/>
                <a:cs typeface="Arial"/>
                <a:sym typeface="Arial"/>
              </a:rPr>
              <a:t>2 </a:t>
            </a:r>
            <a:endParaRPr b="1" i="0" sz="2000" u="none" cap="none" strike="noStrike">
              <a:solidFill>
                <a:schemeClr val="lt2"/>
              </a:solidFill>
              <a:latin typeface="Arial"/>
              <a:ea typeface="Arial"/>
              <a:cs typeface="Arial"/>
              <a:sym typeface="Arial"/>
            </a:endParaRPr>
          </a:p>
        </p:txBody>
      </p:sp>
      <p:sp>
        <p:nvSpPr>
          <p:cNvPr id="1453" name="Google Shape;1453;p183"/>
          <p:cNvSpPr txBox="1"/>
          <p:nvPr/>
        </p:nvSpPr>
        <p:spPr>
          <a:xfrm>
            <a:off x="328482" y="3024836"/>
            <a:ext cx="3262963"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2"/>
                </a:solidFill>
                <a:latin typeface="Arial"/>
                <a:ea typeface="Arial"/>
                <a:cs typeface="Arial"/>
                <a:sym typeface="Arial"/>
              </a:rPr>
              <a:t>Soit environ</a:t>
            </a:r>
            <a:endParaRPr b="1" i="0" sz="20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chemeClr val="lt2"/>
                </a:solidFill>
                <a:latin typeface="Arial"/>
                <a:ea typeface="Arial"/>
                <a:cs typeface="Arial"/>
                <a:sym typeface="Arial"/>
              </a:rPr>
              <a:t> 5 t éq. CO</a:t>
            </a:r>
            <a:r>
              <a:rPr b="1" baseline="-25000" i="0" lang="fr-FR" sz="2000" u="none" cap="none" strike="noStrike">
                <a:solidFill>
                  <a:schemeClr val="lt2"/>
                </a:solidFill>
                <a:latin typeface="Arial"/>
                <a:ea typeface="Arial"/>
                <a:cs typeface="Arial"/>
                <a:sym typeface="Arial"/>
              </a:rPr>
              <a:t>2 </a:t>
            </a:r>
            <a:r>
              <a:rPr b="1" i="0" lang="fr-FR" sz="2000" u="none" cap="none" strike="noStrike">
                <a:solidFill>
                  <a:schemeClr val="lt2"/>
                </a:solidFill>
                <a:latin typeface="Arial"/>
                <a:ea typeface="Arial"/>
                <a:cs typeface="Arial"/>
                <a:sym typeface="Arial"/>
              </a:rPr>
              <a:t> par hab.</a:t>
            </a:r>
            <a:endParaRPr b="1" i="0" sz="2000" u="none" cap="none" strike="noStrike">
              <a:solidFill>
                <a:schemeClr val="lt2"/>
              </a:solidFill>
              <a:latin typeface="Arial"/>
              <a:ea typeface="Arial"/>
              <a:cs typeface="Arial"/>
              <a:sym typeface="Arial"/>
            </a:endParaRPr>
          </a:p>
        </p:txBody>
      </p:sp>
      <p:grpSp>
        <p:nvGrpSpPr>
          <p:cNvPr id="1454" name="Google Shape;1454;p183"/>
          <p:cNvGrpSpPr/>
          <p:nvPr/>
        </p:nvGrpSpPr>
        <p:grpSpPr>
          <a:xfrm>
            <a:off x="3296592" y="937417"/>
            <a:ext cx="6152427" cy="5558493"/>
            <a:chOff x="695325" y="931207"/>
            <a:chExt cx="6152427" cy="5558493"/>
          </a:xfrm>
        </p:grpSpPr>
        <p:grpSp>
          <p:nvGrpSpPr>
            <p:cNvPr id="1455" name="Google Shape;1455;p183"/>
            <p:cNvGrpSpPr/>
            <p:nvPr/>
          </p:nvGrpSpPr>
          <p:grpSpPr>
            <a:xfrm>
              <a:off x="695325" y="931207"/>
              <a:ext cx="6152427" cy="5558493"/>
              <a:chOff x="2209801" y="1048883"/>
              <a:chExt cx="6699392" cy="5951637"/>
            </a:xfrm>
          </p:grpSpPr>
          <p:pic>
            <p:nvPicPr>
              <p:cNvPr id="1456" name="Google Shape;1456;p183"/>
              <p:cNvPicPr preferRelativeResize="0"/>
              <p:nvPr/>
            </p:nvPicPr>
            <p:blipFill rotWithShape="1">
              <a:blip r:embed="rId4">
                <a:alphaModFix/>
              </a:blip>
              <a:srcRect b="0" l="0" r="0" t="0"/>
              <a:stretch/>
            </p:blipFill>
            <p:spPr>
              <a:xfrm>
                <a:off x="2466820" y="1048883"/>
                <a:ext cx="6277130" cy="3386533"/>
              </a:xfrm>
              <a:prstGeom prst="rect">
                <a:avLst/>
              </a:prstGeom>
              <a:noFill/>
              <a:ln>
                <a:noFill/>
              </a:ln>
            </p:spPr>
          </p:pic>
          <p:pic>
            <p:nvPicPr>
              <p:cNvPr id="1457" name="Google Shape;1457;p183"/>
              <p:cNvPicPr preferRelativeResize="0"/>
              <p:nvPr/>
            </p:nvPicPr>
            <p:blipFill rotWithShape="1">
              <a:blip r:embed="rId5">
                <a:alphaModFix/>
              </a:blip>
              <a:srcRect b="0" l="0" r="0" t="0"/>
              <a:stretch/>
            </p:blipFill>
            <p:spPr>
              <a:xfrm>
                <a:off x="2209801" y="4454466"/>
                <a:ext cx="6699392" cy="2546054"/>
              </a:xfrm>
              <a:prstGeom prst="rect">
                <a:avLst/>
              </a:prstGeom>
              <a:noFill/>
              <a:ln>
                <a:noFill/>
              </a:ln>
            </p:spPr>
          </p:pic>
        </p:grpSp>
        <p:pic>
          <p:nvPicPr>
            <p:cNvPr descr="D:\Documents\Climat\Teach The Shift\pictos\logement.png" id="1458" name="Google Shape;1458;p183"/>
            <p:cNvPicPr preferRelativeResize="0"/>
            <p:nvPr/>
          </p:nvPicPr>
          <p:blipFill rotWithShape="1">
            <a:blip r:embed="rId6">
              <a:alphaModFix/>
            </a:blip>
            <a:srcRect b="0" l="0" r="0" t="0"/>
            <a:stretch/>
          </p:blipFill>
          <p:spPr>
            <a:xfrm>
              <a:off x="1970179" y="4488928"/>
              <a:ext cx="720000" cy="522639"/>
            </a:xfrm>
            <a:prstGeom prst="rect">
              <a:avLst/>
            </a:prstGeom>
            <a:noFill/>
            <a:ln>
              <a:noFill/>
            </a:ln>
          </p:spPr>
        </p:pic>
        <p:pic>
          <p:nvPicPr>
            <p:cNvPr id="1459" name="Google Shape;1459;p183"/>
            <p:cNvPicPr preferRelativeResize="0"/>
            <p:nvPr/>
          </p:nvPicPr>
          <p:blipFill rotWithShape="1">
            <a:blip r:embed="rId7">
              <a:alphaModFix/>
            </a:blip>
            <a:srcRect b="0" l="0" r="0" t="0"/>
            <a:stretch/>
          </p:blipFill>
          <p:spPr>
            <a:xfrm>
              <a:off x="1310343" y="3429000"/>
              <a:ext cx="410326" cy="356668"/>
            </a:xfrm>
            <a:prstGeom prst="rect">
              <a:avLst/>
            </a:prstGeom>
            <a:noFill/>
            <a:ln>
              <a:noFill/>
            </a:ln>
          </p:spPr>
        </p:pic>
        <p:pic>
          <p:nvPicPr>
            <p:cNvPr id="1460" name="Google Shape;1460;p183"/>
            <p:cNvPicPr preferRelativeResize="0"/>
            <p:nvPr/>
          </p:nvPicPr>
          <p:blipFill rotWithShape="1">
            <a:blip r:embed="rId8">
              <a:alphaModFix/>
            </a:blip>
            <a:srcRect b="0" l="0" r="0" t="0"/>
            <a:stretch/>
          </p:blipFill>
          <p:spPr>
            <a:xfrm>
              <a:off x="2898530" y="2728029"/>
              <a:ext cx="489563" cy="299583"/>
            </a:xfrm>
            <a:prstGeom prst="rect">
              <a:avLst/>
            </a:prstGeom>
            <a:noFill/>
            <a:ln>
              <a:noFill/>
            </a:ln>
          </p:spPr>
        </p:pic>
        <p:pic>
          <p:nvPicPr>
            <p:cNvPr id="1461" name="Google Shape;1461;p183"/>
            <p:cNvPicPr preferRelativeResize="0"/>
            <p:nvPr/>
          </p:nvPicPr>
          <p:blipFill rotWithShape="1">
            <a:blip r:embed="rId9">
              <a:alphaModFix/>
            </a:blip>
            <a:srcRect b="0" l="0" r="0" t="0"/>
            <a:stretch/>
          </p:blipFill>
          <p:spPr>
            <a:xfrm>
              <a:off x="4738988" y="1722361"/>
              <a:ext cx="566977" cy="356668"/>
            </a:xfrm>
            <a:prstGeom prst="rect">
              <a:avLst/>
            </a:prstGeom>
            <a:noFill/>
            <a:ln>
              <a:noFill/>
            </a:ln>
          </p:spPr>
        </p:pic>
        <p:pic>
          <p:nvPicPr>
            <p:cNvPr id="1462" name="Google Shape;1462;p183"/>
            <p:cNvPicPr preferRelativeResize="0"/>
            <p:nvPr/>
          </p:nvPicPr>
          <p:blipFill rotWithShape="1">
            <a:blip r:embed="rId10">
              <a:alphaModFix/>
            </a:blip>
            <a:srcRect b="0" l="0" r="0" t="0"/>
            <a:stretch/>
          </p:blipFill>
          <p:spPr>
            <a:xfrm>
              <a:off x="4676535" y="3170703"/>
              <a:ext cx="616119" cy="380186"/>
            </a:xfrm>
            <a:prstGeom prst="rect">
              <a:avLst/>
            </a:prstGeom>
            <a:noFill/>
            <a:ln>
              <a:noFill/>
            </a:ln>
          </p:spPr>
        </p:pic>
        <p:pic>
          <p:nvPicPr>
            <p:cNvPr id="1463" name="Google Shape;1463;p183"/>
            <p:cNvPicPr preferRelativeResize="0"/>
            <p:nvPr/>
          </p:nvPicPr>
          <p:blipFill rotWithShape="1">
            <a:blip r:embed="rId11">
              <a:alphaModFix/>
            </a:blip>
            <a:srcRect b="0" l="0" r="0" t="0"/>
            <a:stretch/>
          </p:blipFill>
          <p:spPr>
            <a:xfrm>
              <a:off x="3388093" y="3593738"/>
              <a:ext cx="299582" cy="299582"/>
            </a:xfrm>
            <a:prstGeom prst="rect">
              <a:avLst/>
            </a:prstGeom>
            <a:noFill/>
            <a:ln>
              <a:noFill/>
            </a:ln>
          </p:spPr>
        </p:pic>
        <p:pic>
          <p:nvPicPr>
            <p:cNvPr id="1464" name="Google Shape;1464;p183"/>
            <p:cNvPicPr preferRelativeResize="0"/>
            <p:nvPr/>
          </p:nvPicPr>
          <p:blipFill rotWithShape="1">
            <a:blip r:embed="rId12">
              <a:alphaModFix/>
            </a:blip>
            <a:srcRect b="0" l="0" r="0" t="0"/>
            <a:stretch/>
          </p:blipFill>
          <p:spPr>
            <a:xfrm>
              <a:off x="5746848" y="4279240"/>
              <a:ext cx="258545" cy="266149"/>
            </a:xfrm>
            <a:prstGeom prst="rect">
              <a:avLst/>
            </a:prstGeom>
            <a:noFill/>
            <a:ln>
              <a:noFill/>
            </a:ln>
          </p:spPr>
        </p:pic>
        <p:pic>
          <p:nvPicPr>
            <p:cNvPr id="1465" name="Google Shape;1465;p183"/>
            <p:cNvPicPr preferRelativeResize="0"/>
            <p:nvPr/>
          </p:nvPicPr>
          <p:blipFill rotWithShape="1">
            <a:blip r:embed="rId13">
              <a:alphaModFix/>
            </a:blip>
            <a:srcRect b="0" l="0" r="0" t="0"/>
            <a:stretch/>
          </p:blipFill>
          <p:spPr>
            <a:xfrm rot="3198535">
              <a:off x="4646432" y="4336028"/>
              <a:ext cx="382218" cy="461625"/>
            </a:xfrm>
            <a:prstGeom prst="rect">
              <a:avLst/>
            </a:prstGeom>
            <a:noFill/>
            <a:ln>
              <a:noFill/>
            </a:ln>
          </p:spPr>
        </p:pic>
        <p:pic>
          <p:nvPicPr>
            <p:cNvPr id="1466" name="Google Shape;1466;p183"/>
            <p:cNvPicPr preferRelativeResize="0"/>
            <p:nvPr/>
          </p:nvPicPr>
          <p:blipFill rotWithShape="1">
            <a:blip r:embed="rId14">
              <a:alphaModFix/>
            </a:blip>
            <a:srcRect b="0" l="0" r="0" t="0"/>
            <a:stretch/>
          </p:blipFill>
          <p:spPr>
            <a:xfrm>
              <a:off x="5081174" y="5691879"/>
              <a:ext cx="312566" cy="402931"/>
            </a:xfrm>
            <a:prstGeom prst="rect">
              <a:avLst/>
            </a:prstGeom>
            <a:noFill/>
            <a:ln>
              <a:noFill/>
            </a:ln>
          </p:spPr>
        </p:pic>
        <p:pic>
          <p:nvPicPr>
            <p:cNvPr descr="D:\Documents\Climat\Teach The Shift\pictos\services.png" id="1467" name="Google Shape;1467;p183"/>
            <p:cNvPicPr preferRelativeResize="0"/>
            <p:nvPr/>
          </p:nvPicPr>
          <p:blipFill rotWithShape="1">
            <a:blip r:embed="rId15">
              <a:alphaModFix/>
            </a:blip>
            <a:srcRect b="0" l="0" r="0" t="0"/>
            <a:stretch/>
          </p:blipFill>
          <p:spPr>
            <a:xfrm>
              <a:off x="2341398" y="1383009"/>
              <a:ext cx="641519" cy="474667"/>
            </a:xfrm>
            <a:prstGeom prst="rect">
              <a:avLst/>
            </a:prstGeom>
            <a:noFill/>
            <a:ln>
              <a:noFill/>
            </a:ln>
          </p:spPr>
        </p:pic>
        <p:sp>
          <p:nvSpPr>
            <p:cNvPr id="1468" name="Google Shape;1468;p183"/>
            <p:cNvSpPr txBox="1"/>
            <p:nvPr/>
          </p:nvSpPr>
          <p:spPr>
            <a:xfrm>
              <a:off x="4685032" y="4994077"/>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1469" name="Google Shape;1469;p183"/>
            <p:cNvSpPr txBox="1"/>
            <p:nvPr/>
          </p:nvSpPr>
          <p:spPr>
            <a:xfrm>
              <a:off x="2030931" y="5011567"/>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25%</a:t>
              </a:r>
              <a:endParaRPr b="0" i="0" sz="1400" u="none" cap="none" strike="noStrike">
                <a:solidFill>
                  <a:srgbClr val="000000"/>
                </a:solidFill>
                <a:latin typeface="Arial"/>
                <a:ea typeface="Arial"/>
                <a:cs typeface="Arial"/>
                <a:sym typeface="Arial"/>
              </a:endParaRPr>
            </a:p>
          </p:txBody>
        </p:sp>
        <p:sp>
          <p:nvSpPr>
            <p:cNvPr id="1470" name="Google Shape;1470;p183"/>
            <p:cNvSpPr txBox="1"/>
            <p:nvPr/>
          </p:nvSpPr>
          <p:spPr>
            <a:xfrm>
              <a:off x="1513798" y="2419892"/>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sp>
          <p:nvSpPr>
            <p:cNvPr id="1471" name="Google Shape;1471;p183"/>
            <p:cNvSpPr txBox="1"/>
            <p:nvPr/>
          </p:nvSpPr>
          <p:spPr>
            <a:xfrm>
              <a:off x="4428521" y="2430446"/>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grpSp>
      <p:sp>
        <p:nvSpPr>
          <p:cNvPr id="1472" name="Google Shape;1472;p183"/>
          <p:cNvSpPr txBox="1"/>
          <p:nvPr/>
        </p:nvSpPr>
        <p:spPr>
          <a:xfrm>
            <a:off x="9596590" y="1319334"/>
            <a:ext cx="235140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lt2"/>
                </a:solidFill>
                <a:latin typeface="Arial"/>
                <a:ea typeface="Arial"/>
                <a:cs typeface="Arial"/>
                <a:sym typeface="Arial"/>
              </a:rPr>
              <a:t>Empreinte carbone par habitant en Suisse, en 2019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br>
              <a:rPr b="0" i="0" lang="fr-FR" sz="2000" u="none" cap="none" strike="noStrike">
                <a:solidFill>
                  <a:schemeClr val="lt2"/>
                </a:solidFill>
                <a:latin typeface="Arial"/>
                <a:ea typeface="Arial"/>
                <a:cs typeface="Arial"/>
                <a:sym typeface="Arial"/>
              </a:rPr>
            </a:br>
            <a:r>
              <a:rPr b="1" i="0" lang="fr-FR" sz="2800" u="none" cap="none" strike="noStrike">
                <a:solidFill>
                  <a:schemeClr val="lt2"/>
                </a:solidFill>
                <a:latin typeface="Arial"/>
                <a:ea typeface="Arial"/>
                <a:cs typeface="Arial"/>
                <a:sym typeface="Arial"/>
              </a:rPr>
              <a:t>12 t éq. CO</a:t>
            </a:r>
            <a:r>
              <a:rPr b="1" baseline="-25000" i="0" lang="fr-FR" sz="2800" u="none" cap="none" strike="noStrike">
                <a:solidFill>
                  <a:schemeClr val="lt2"/>
                </a:solidFill>
                <a:latin typeface="Arial"/>
                <a:ea typeface="Arial"/>
                <a:cs typeface="Arial"/>
                <a:sym typeface="Arial"/>
              </a:rPr>
              <a:t>2</a:t>
            </a:r>
            <a:endParaRPr b="0" i="0" sz="2800" u="none" cap="none" strike="noStrike">
              <a:solidFill>
                <a:srgbClr val="000000"/>
              </a:solidFill>
              <a:latin typeface="Arial"/>
              <a:ea typeface="Arial"/>
              <a:cs typeface="Arial"/>
              <a:sym typeface="Arial"/>
            </a:endParaRPr>
          </a:p>
        </p:txBody>
      </p:sp>
      <p:grpSp>
        <p:nvGrpSpPr>
          <p:cNvPr id="1473" name="Google Shape;1473;p183"/>
          <p:cNvGrpSpPr/>
          <p:nvPr/>
        </p:nvGrpSpPr>
        <p:grpSpPr>
          <a:xfrm>
            <a:off x="484774" y="3961185"/>
            <a:ext cx="3098327" cy="2472564"/>
            <a:chOff x="8795289" y="3779804"/>
            <a:chExt cx="3098327" cy="2472564"/>
          </a:xfrm>
        </p:grpSpPr>
        <p:pic>
          <p:nvPicPr>
            <p:cNvPr id="1474" name="Google Shape;1474;p183"/>
            <p:cNvPicPr preferRelativeResize="0"/>
            <p:nvPr/>
          </p:nvPicPr>
          <p:blipFill rotWithShape="1">
            <a:blip r:embed="rId3">
              <a:alphaModFix/>
            </a:blip>
            <a:srcRect b="0" l="0" r="0" t="0"/>
            <a:stretch/>
          </p:blipFill>
          <p:spPr>
            <a:xfrm>
              <a:off x="9320653" y="4078619"/>
              <a:ext cx="1660073" cy="1080373"/>
            </a:xfrm>
            <a:prstGeom prst="rect">
              <a:avLst/>
            </a:prstGeom>
            <a:noFill/>
            <a:ln>
              <a:noFill/>
            </a:ln>
          </p:spPr>
        </p:pic>
        <p:sp>
          <p:nvSpPr>
            <p:cNvPr id="1475" name="Google Shape;1475;p183"/>
            <p:cNvSpPr/>
            <p:nvPr/>
          </p:nvSpPr>
          <p:spPr>
            <a:xfrm rot="1852897">
              <a:off x="9162342" y="3909864"/>
              <a:ext cx="591252" cy="305770"/>
            </a:xfrm>
            <a:prstGeom prst="rightArrow">
              <a:avLst>
                <a:gd fmla="val 50000" name="adj1"/>
                <a:gd fmla="val 50000" name="adj2"/>
              </a:avLst>
            </a:prstGeom>
            <a:solidFill>
              <a:srgbClr val="F6BBD4"/>
            </a:solidFill>
            <a:ln cap="flat" cmpd="sng" w="25400">
              <a:solidFill>
                <a:srgbClr val="A917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43C83"/>
                </a:solidFill>
                <a:latin typeface="Arial"/>
                <a:ea typeface="Arial"/>
                <a:cs typeface="Arial"/>
                <a:sym typeface="Arial"/>
              </a:endParaRPr>
            </a:p>
          </p:txBody>
        </p:sp>
        <p:sp>
          <p:nvSpPr>
            <p:cNvPr id="1476" name="Google Shape;1476;p183"/>
            <p:cNvSpPr/>
            <p:nvPr/>
          </p:nvSpPr>
          <p:spPr>
            <a:xfrm rot="-9352673">
              <a:off x="10662173" y="5094933"/>
              <a:ext cx="591252" cy="305770"/>
            </a:xfrm>
            <a:prstGeom prst="rightArrow">
              <a:avLst>
                <a:gd fmla="val 50000" name="adj1"/>
                <a:gd fmla="val 50000" name="adj2"/>
              </a:avLst>
            </a:prstGeom>
            <a:solidFill>
              <a:srgbClr val="F6BBD4"/>
            </a:solidFill>
            <a:ln cap="flat" cmpd="sng" w="25400">
              <a:solidFill>
                <a:srgbClr val="A917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43C83"/>
                </a:solidFill>
                <a:latin typeface="Arial"/>
                <a:ea typeface="Arial"/>
                <a:cs typeface="Arial"/>
                <a:sym typeface="Arial"/>
              </a:endParaRPr>
            </a:p>
          </p:txBody>
        </p:sp>
        <p:sp>
          <p:nvSpPr>
            <p:cNvPr id="1477" name="Google Shape;1477;p183"/>
            <p:cNvSpPr/>
            <p:nvPr/>
          </p:nvSpPr>
          <p:spPr>
            <a:xfrm rot="-2469393">
              <a:off x="9120231" y="5081970"/>
              <a:ext cx="591252" cy="305770"/>
            </a:xfrm>
            <a:prstGeom prst="rightArrow">
              <a:avLst>
                <a:gd fmla="val 50000" name="adj1"/>
                <a:gd fmla="val 50000" name="adj2"/>
              </a:avLst>
            </a:prstGeom>
            <a:solidFill>
              <a:srgbClr val="F6BBD4"/>
            </a:solidFill>
            <a:ln cap="flat" cmpd="sng" w="25400">
              <a:solidFill>
                <a:srgbClr val="A917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43C83"/>
                </a:solidFill>
                <a:latin typeface="Arial"/>
                <a:ea typeface="Arial"/>
                <a:cs typeface="Arial"/>
                <a:sym typeface="Arial"/>
              </a:endParaRPr>
            </a:p>
          </p:txBody>
        </p:sp>
        <p:sp>
          <p:nvSpPr>
            <p:cNvPr id="1478" name="Google Shape;1478;p183"/>
            <p:cNvSpPr/>
            <p:nvPr/>
          </p:nvSpPr>
          <p:spPr>
            <a:xfrm rot="7476837">
              <a:off x="10619777" y="4024883"/>
              <a:ext cx="591252" cy="305770"/>
            </a:xfrm>
            <a:prstGeom prst="rightArrow">
              <a:avLst>
                <a:gd fmla="val 50000" name="adj1"/>
                <a:gd fmla="val 50000" name="adj2"/>
              </a:avLst>
            </a:prstGeom>
            <a:solidFill>
              <a:srgbClr val="F6BBD4"/>
            </a:solidFill>
            <a:ln cap="flat" cmpd="sng" w="25400">
              <a:solidFill>
                <a:srgbClr val="A9175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43C83"/>
                </a:solidFill>
                <a:latin typeface="Arial"/>
                <a:ea typeface="Arial"/>
                <a:cs typeface="Arial"/>
                <a:sym typeface="Arial"/>
              </a:endParaRPr>
            </a:p>
          </p:txBody>
        </p:sp>
        <p:sp>
          <p:nvSpPr>
            <p:cNvPr id="1479" name="Google Shape;1479;p183"/>
            <p:cNvSpPr txBox="1"/>
            <p:nvPr/>
          </p:nvSpPr>
          <p:spPr>
            <a:xfrm>
              <a:off x="8795289" y="5544522"/>
              <a:ext cx="3098327"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1800"/>
                <a:buFont typeface="Arial"/>
                <a:buNone/>
              </a:pPr>
              <a:r>
                <a:rPr b="1" i="0" lang="fr-FR" sz="2000" u="none" cap="none" strike="noStrike">
                  <a:solidFill>
                    <a:srgbClr val="E43C83"/>
                  </a:solidFill>
                  <a:latin typeface="Arial"/>
                  <a:ea typeface="Arial"/>
                  <a:cs typeface="Arial"/>
                  <a:sym typeface="Arial"/>
                </a:rPr>
                <a:t> + 7 t éq. CO</a:t>
              </a:r>
              <a:r>
                <a:rPr b="1" baseline="-25000" i="0" lang="fr-FR" sz="2000" u="none" cap="none" strike="noStrike">
                  <a:solidFill>
                    <a:srgbClr val="E43C83"/>
                  </a:solidFill>
                  <a:latin typeface="Arial"/>
                  <a:ea typeface="Arial"/>
                  <a:cs typeface="Arial"/>
                  <a:sym typeface="Arial"/>
                </a:rPr>
                <a:t>2 </a:t>
              </a:r>
              <a:r>
                <a:rPr b="1" i="0" lang="fr-FR" sz="2000" u="none" cap="none" strike="noStrike">
                  <a:solidFill>
                    <a:srgbClr val="E43C83"/>
                  </a:solidFill>
                  <a:latin typeface="Arial"/>
                  <a:ea typeface="Arial"/>
                  <a:cs typeface="Arial"/>
                  <a:sym typeface="Arial"/>
                </a:rPr>
                <a:t> par hab. d’émissions importées</a:t>
              </a:r>
              <a:endParaRPr b="0" baseline="-25000" i="0" sz="2000" u="none" cap="none" strike="noStrike">
                <a:solidFill>
                  <a:srgbClr val="E43C83"/>
                </a:solidFill>
                <a:latin typeface="Arial"/>
                <a:ea typeface="Arial"/>
                <a:cs typeface="Arial"/>
                <a:sym typeface="Arial"/>
              </a:endParaRPr>
            </a:p>
          </p:txBody>
        </p:sp>
      </p:grpSp>
      <p:sp>
        <p:nvSpPr>
          <p:cNvPr id="1480" name="Google Shape;1480;p183"/>
          <p:cNvSpPr/>
          <p:nvPr/>
        </p:nvSpPr>
        <p:spPr>
          <a:xfrm>
            <a:off x="9970872" y="3492003"/>
            <a:ext cx="1028795" cy="1248315"/>
          </a:xfrm>
          <a:prstGeom prst="downArrow">
            <a:avLst>
              <a:gd fmla="val 50000" name="adj1"/>
              <a:gd fmla="val 50000" name="adj2"/>
            </a:avLst>
          </a:prstGeom>
          <a:solidFill>
            <a:schemeClr val="accent1"/>
          </a:solidFill>
          <a:ln cap="flat" cmpd="sng" w="25400">
            <a:solidFill>
              <a:srgbClr val="3699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2BA585"/>
              </a:solidFill>
              <a:latin typeface="Arial"/>
              <a:ea typeface="Arial"/>
              <a:cs typeface="Arial"/>
              <a:sym typeface="Arial"/>
            </a:endParaRPr>
          </a:p>
        </p:txBody>
      </p:sp>
      <p:sp>
        <p:nvSpPr>
          <p:cNvPr id="1481" name="Google Shape;1481;p183"/>
          <p:cNvSpPr txBox="1"/>
          <p:nvPr/>
        </p:nvSpPr>
        <p:spPr>
          <a:xfrm>
            <a:off x="9440675" y="4825766"/>
            <a:ext cx="270024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2BA585"/>
                </a:solidFill>
                <a:latin typeface="Arial"/>
                <a:ea typeface="Arial"/>
                <a:cs typeface="Arial"/>
                <a:sym typeface="Arial"/>
              </a:rPr>
              <a:t>Objectif pour 2050 : </a:t>
            </a:r>
            <a:br>
              <a:rPr b="0" i="0" lang="fr-FR" sz="2000" u="none" cap="none" strike="noStrike">
                <a:solidFill>
                  <a:srgbClr val="2BA585"/>
                </a:solidFill>
                <a:latin typeface="Arial"/>
                <a:ea typeface="Arial"/>
                <a:cs typeface="Arial"/>
                <a:sym typeface="Arial"/>
              </a:rPr>
            </a:br>
            <a:r>
              <a:rPr b="1" i="0" lang="fr-FR" sz="3600" u="none" cap="none" strike="noStrike">
                <a:solidFill>
                  <a:srgbClr val="2BA585"/>
                </a:solidFill>
                <a:latin typeface="Arial"/>
                <a:ea typeface="Arial"/>
                <a:cs typeface="Arial"/>
                <a:sym typeface="Arial"/>
              </a:rPr>
              <a:t>2 t éq. CO</a:t>
            </a:r>
            <a:r>
              <a:rPr b="1" baseline="-25000" i="0" lang="fr-FR" sz="3600" u="none" cap="none" strike="noStrike">
                <a:solidFill>
                  <a:srgbClr val="2BA585"/>
                </a:solidFill>
                <a:latin typeface="Arial"/>
                <a:ea typeface="Arial"/>
                <a:cs typeface="Arial"/>
                <a:sym typeface="Arial"/>
              </a:rPr>
              <a:t>2</a:t>
            </a:r>
            <a:endParaRPr b="0" i="0" sz="3600" u="none" cap="none" strike="noStrike">
              <a:solidFill>
                <a:srgbClr val="2BA585"/>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500"/>
                                        <p:tgtEl>
                                          <p:spTgt spid="1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1"/>
                                        </p:tgtEl>
                                        <p:attrNameLst>
                                          <p:attrName>style.visibility</p:attrName>
                                        </p:attrNameLst>
                                      </p:cBhvr>
                                      <p:to>
                                        <p:strVal val="visible"/>
                                      </p:to>
                                    </p:set>
                                    <p:animEffect filter="fade" transition="in">
                                      <p:cBhvr>
                                        <p:cTn dur="500"/>
                                        <p:tgtEl>
                                          <p:spTgt spid="1451"/>
                                        </p:tgtEl>
                                      </p:cBhvr>
                                    </p:animEffect>
                                  </p:childTnLst>
                                </p:cTn>
                              </p:par>
                              <p:par>
                                <p:cTn fill="hold" nodeType="with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500"/>
                                        <p:tgtEl>
                                          <p:spTgt spid="1452"/>
                                        </p:tgtEl>
                                      </p:cBhvr>
                                    </p:animEffect>
                                  </p:childTnLst>
                                </p:cTn>
                              </p:par>
                              <p:par>
                                <p:cTn fill="hold" nodeType="with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500"/>
                                        <p:tgtEl>
                                          <p:spTgt spid="1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3"/>
                                        </p:tgtEl>
                                        <p:attrNameLst>
                                          <p:attrName>style.visibility</p:attrName>
                                        </p:attrNameLst>
                                      </p:cBhvr>
                                      <p:to>
                                        <p:strVal val="visible"/>
                                      </p:to>
                                    </p:set>
                                    <p:animEffect filter="fade" transition="in">
                                      <p:cBhvr>
                                        <p:cTn dur="1000"/>
                                        <p:tgtEl>
                                          <p:spTgt spid="14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2"/>
                                        </p:tgtEl>
                                        <p:attrNameLst>
                                          <p:attrName>style.visibility</p:attrName>
                                        </p:attrNameLst>
                                      </p:cBhvr>
                                      <p:to>
                                        <p:strVal val="visible"/>
                                      </p:to>
                                    </p:set>
                                    <p:animEffect filter="fade" transition="in">
                                      <p:cBhvr>
                                        <p:cTn dur="500"/>
                                        <p:tgtEl>
                                          <p:spTgt spid="14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0"/>
                                        </p:tgtEl>
                                        <p:attrNameLst>
                                          <p:attrName>style.visibility</p:attrName>
                                        </p:attrNameLst>
                                      </p:cBhvr>
                                      <p:to>
                                        <p:strVal val="visible"/>
                                      </p:to>
                                    </p:set>
                                    <p:animEffect filter="fade" transition="in">
                                      <p:cBhvr>
                                        <p:cTn dur="500"/>
                                        <p:tgtEl>
                                          <p:spTgt spid="1480"/>
                                        </p:tgtEl>
                                      </p:cBhvr>
                                    </p:animEffect>
                                  </p:childTnLst>
                                </p:cTn>
                              </p:par>
                              <p:par>
                                <p:cTn fill="hold" nodeType="withEffect" presetClass="entr" presetID="10" presetSubtype="0">
                                  <p:stCondLst>
                                    <p:cond delay="0"/>
                                  </p:stCondLst>
                                  <p:childTnLst>
                                    <p:set>
                                      <p:cBhvr>
                                        <p:cTn dur="1" fill="hold">
                                          <p:stCondLst>
                                            <p:cond delay="0"/>
                                          </p:stCondLst>
                                        </p:cTn>
                                        <p:tgtEl>
                                          <p:spTgt spid="1481"/>
                                        </p:tgtEl>
                                        <p:attrNameLst>
                                          <p:attrName>style.visibility</p:attrName>
                                        </p:attrNameLst>
                                      </p:cBhvr>
                                      <p:to>
                                        <p:strVal val="visible"/>
                                      </p:to>
                                    </p:set>
                                    <p:animEffect filter="fade" transition="in">
                                      <p:cBhvr>
                                        <p:cTn dur="500"/>
                                        <p:tgtEl>
                                          <p:spTgt spid="1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p26"/>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Transports</a:t>
            </a:r>
            <a:endParaRPr/>
          </a:p>
        </p:txBody>
      </p:sp>
      <p:sp>
        <p:nvSpPr>
          <p:cNvPr id="1487" name="Google Shape;1487;p26"/>
          <p:cNvSpPr/>
          <p:nvPr>
            <p:ph idx="2" type="pic"/>
          </p:nvPr>
        </p:nvSpPr>
        <p:spPr>
          <a:xfrm>
            <a:off x="0" y="177800"/>
            <a:ext cx="6096000" cy="6858000"/>
          </a:xfrm>
          <a:prstGeom prst="rect">
            <a:avLst/>
          </a:prstGeom>
          <a:noFill/>
          <a:ln>
            <a:noFill/>
          </a:ln>
        </p:spPr>
      </p:sp>
      <p:pic>
        <p:nvPicPr>
          <p:cNvPr id="1488" name="Google Shape;1488;p26"/>
          <p:cNvPicPr preferRelativeResize="0"/>
          <p:nvPr/>
        </p:nvPicPr>
        <p:blipFill rotWithShape="1">
          <a:blip r:embed="rId3">
            <a:alphaModFix/>
          </a:blip>
          <a:srcRect b="3472" l="3122" r="3789" t="3316"/>
          <a:stretch/>
        </p:blipFill>
        <p:spPr>
          <a:xfrm>
            <a:off x="1339424" y="3072165"/>
            <a:ext cx="731701" cy="732678"/>
          </a:xfrm>
          <a:prstGeom prst="ellipse">
            <a:avLst/>
          </a:prstGeom>
          <a:noFill/>
          <a:ln>
            <a:noFill/>
          </a:ln>
        </p:spPr>
      </p:pic>
      <p:pic>
        <p:nvPicPr>
          <p:cNvPr id="1489" name="Google Shape;1489;p26"/>
          <p:cNvPicPr preferRelativeResize="0"/>
          <p:nvPr/>
        </p:nvPicPr>
        <p:blipFill rotWithShape="1">
          <a:blip r:embed="rId4">
            <a:alphaModFix/>
          </a:blip>
          <a:srcRect b="3944" l="3593" r="3313" t="2841"/>
          <a:stretch/>
        </p:blipFill>
        <p:spPr>
          <a:xfrm>
            <a:off x="3170206" y="3072163"/>
            <a:ext cx="731703" cy="732680"/>
          </a:xfrm>
          <a:prstGeom prst="ellipse">
            <a:avLst/>
          </a:prstGeom>
          <a:noFill/>
          <a:ln>
            <a:noFill/>
          </a:ln>
        </p:spPr>
      </p:pic>
      <p:pic>
        <p:nvPicPr>
          <p:cNvPr id="1490" name="Google Shape;1490;p26"/>
          <p:cNvPicPr preferRelativeResize="0"/>
          <p:nvPr/>
        </p:nvPicPr>
        <p:blipFill rotWithShape="1">
          <a:blip r:embed="rId5">
            <a:alphaModFix/>
          </a:blip>
          <a:srcRect b="3472" l="3789" r="3122" t="3316"/>
          <a:stretch/>
        </p:blipFill>
        <p:spPr>
          <a:xfrm>
            <a:off x="4085892" y="3072163"/>
            <a:ext cx="731703" cy="732680"/>
          </a:xfrm>
          <a:prstGeom prst="ellipse">
            <a:avLst/>
          </a:prstGeom>
          <a:noFill/>
          <a:ln>
            <a:noFill/>
          </a:ln>
        </p:spPr>
      </p:pic>
      <p:pic>
        <p:nvPicPr>
          <p:cNvPr id="1491" name="Google Shape;1491;p26"/>
          <p:cNvPicPr preferRelativeResize="0"/>
          <p:nvPr/>
        </p:nvPicPr>
        <p:blipFill rotWithShape="1">
          <a:blip r:embed="rId6">
            <a:alphaModFix/>
          </a:blip>
          <a:srcRect b="2814" l="2719" r="4190" t="3972"/>
          <a:stretch/>
        </p:blipFill>
        <p:spPr>
          <a:xfrm>
            <a:off x="5000990" y="3063600"/>
            <a:ext cx="729826" cy="730800"/>
          </a:xfrm>
          <a:prstGeom prst="ellipse">
            <a:avLst/>
          </a:prstGeom>
          <a:noFill/>
          <a:ln>
            <a:noFill/>
          </a:ln>
        </p:spPr>
      </p:pic>
      <p:pic>
        <p:nvPicPr>
          <p:cNvPr id="1492" name="Google Shape;1492;p26"/>
          <p:cNvPicPr preferRelativeResize="0"/>
          <p:nvPr/>
        </p:nvPicPr>
        <p:blipFill rotWithShape="1">
          <a:blip r:embed="rId7">
            <a:alphaModFix/>
          </a:blip>
          <a:srcRect b="4123" l="3452" r="4178" t="4051"/>
          <a:stretch/>
        </p:blipFill>
        <p:spPr>
          <a:xfrm>
            <a:off x="423738" y="3061720"/>
            <a:ext cx="731703" cy="732680"/>
          </a:xfrm>
          <a:prstGeom prst="ellipse">
            <a:avLst/>
          </a:prstGeom>
          <a:noFill/>
          <a:ln>
            <a:noFill/>
          </a:ln>
        </p:spPr>
      </p:pic>
      <p:pic>
        <p:nvPicPr>
          <p:cNvPr id="1493" name="Google Shape;1493;p26"/>
          <p:cNvPicPr preferRelativeResize="0"/>
          <p:nvPr/>
        </p:nvPicPr>
        <p:blipFill rotWithShape="1">
          <a:blip r:embed="rId8">
            <a:alphaModFix/>
          </a:blip>
          <a:srcRect b="2668" l="2667" r="3265" t="3403"/>
          <a:stretch/>
        </p:blipFill>
        <p:spPr>
          <a:xfrm>
            <a:off x="2254520" y="3074203"/>
            <a:ext cx="731703" cy="730640"/>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2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sp>
        <p:nvSpPr>
          <p:cNvPr id="1499" name="Google Shape;1499;p27"/>
          <p:cNvSpPr txBox="1"/>
          <p:nvPr/>
        </p:nvSpPr>
        <p:spPr>
          <a:xfrm>
            <a:off x="4771231" y="3265171"/>
            <a:ext cx="2649537" cy="514350"/>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24 850 km/an/hab.</a:t>
            </a:r>
            <a:endParaRPr b="0" i="0" sz="1800" u="none" cap="none" strike="noStrike">
              <a:solidFill>
                <a:schemeClr val="dk1"/>
              </a:solidFill>
              <a:latin typeface="Arial"/>
              <a:ea typeface="Arial"/>
              <a:cs typeface="Arial"/>
              <a:sym typeface="Arial"/>
            </a:endParaRPr>
          </a:p>
        </p:txBody>
      </p:sp>
      <p:cxnSp>
        <p:nvCxnSpPr>
          <p:cNvPr id="1500" name="Google Shape;1500;p27"/>
          <p:cNvCxnSpPr/>
          <p:nvPr/>
        </p:nvCxnSpPr>
        <p:spPr>
          <a:xfrm>
            <a:off x="3540595" y="3905322"/>
            <a:ext cx="5292000" cy="0"/>
          </a:xfrm>
          <a:prstGeom prst="straightConnector1">
            <a:avLst/>
          </a:prstGeom>
          <a:noFill/>
          <a:ln cap="flat" cmpd="sng" w="25400">
            <a:solidFill>
              <a:schemeClr val="lt2"/>
            </a:solidFill>
            <a:prstDash val="dot"/>
            <a:round/>
            <a:headEnd len="sm" w="sm" type="none"/>
            <a:tailEnd len="lg" w="lg" type="triangle"/>
          </a:ln>
        </p:spPr>
      </p:cxnSp>
      <p:sp>
        <p:nvSpPr>
          <p:cNvPr id="1501" name="Google Shape;1501;p27"/>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Quelle est la bête noire du transport ?</a:t>
            </a:r>
            <a:endParaRPr/>
          </a:p>
        </p:txBody>
      </p:sp>
      <p:sp>
        <p:nvSpPr>
          <p:cNvPr id="1502" name="Google Shape;1502;p27"/>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503" name="Google Shape;1503;p27"/>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1504" name="Google Shape;1504;p27"/>
          <p:cNvPicPr preferRelativeResize="0"/>
          <p:nvPr/>
        </p:nvPicPr>
        <p:blipFill rotWithShape="1">
          <a:blip r:embed="rId4">
            <a:alphaModFix/>
          </a:blip>
          <a:srcRect b="0" l="0" r="0" t="0"/>
          <a:stretch/>
        </p:blipFill>
        <p:spPr>
          <a:xfrm>
            <a:off x="9361671" y="406371"/>
            <a:ext cx="497692" cy="497692"/>
          </a:xfrm>
          <a:prstGeom prst="rect">
            <a:avLst/>
          </a:prstGeom>
          <a:noFill/>
          <a:ln>
            <a:noFill/>
          </a:ln>
        </p:spPr>
      </p:pic>
      <p:pic>
        <p:nvPicPr>
          <p:cNvPr id="1505" name="Google Shape;1505;p27"/>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1506" name="Google Shape;1506;p27"/>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1507" name="Google Shape;1507;p27"/>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1508" name="Google Shape;1508;p27"/>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id="1509" name="Google Shape;1509;p27"/>
          <p:cNvPicPr preferRelativeResize="0"/>
          <p:nvPr/>
        </p:nvPicPr>
        <p:blipFill rotWithShape="1">
          <a:blip r:embed="rId9">
            <a:alphaModFix/>
          </a:blip>
          <a:srcRect b="0" l="0" r="0" t="0"/>
          <a:stretch/>
        </p:blipFill>
        <p:spPr>
          <a:xfrm>
            <a:off x="1136327" y="2570904"/>
            <a:ext cx="2373498" cy="2373498"/>
          </a:xfrm>
          <a:prstGeom prst="ellipse">
            <a:avLst/>
          </a:prstGeom>
          <a:noFill/>
          <a:ln>
            <a:noFill/>
          </a:ln>
          <a:effectLst>
            <a:outerShdw blurRad="381000" sx="-80000" rotWithShape="0" dir="5400000" dist="292100" sy="-18000">
              <a:srgbClr val="000000">
                <a:alpha val="21176"/>
              </a:srgbClr>
            </a:outerShdw>
          </a:effectLst>
        </p:spPr>
      </p:pic>
      <p:cxnSp>
        <p:nvCxnSpPr>
          <p:cNvPr id="1510" name="Google Shape;1510;p27"/>
          <p:cNvCxnSpPr/>
          <p:nvPr/>
        </p:nvCxnSpPr>
        <p:spPr>
          <a:xfrm>
            <a:off x="3540595" y="4115231"/>
            <a:ext cx="5292000" cy="0"/>
          </a:xfrm>
          <a:prstGeom prst="straightConnector1">
            <a:avLst/>
          </a:prstGeom>
          <a:noFill/>
          <a:ln cap="flat" cmpd="sng" w="25400">
            <a:solidFill>
              <a:schemeClr val="lt2"/>
            </a:solidFill>
            <a:prstDash val="dot"/>
            <a:round/>
            <a:headEnd len="lg" w="lg" type="triangle"/>
            <a:tailEnd len="sm" w="sm" type="none"/>
          </a:ln>
        </p:spPr>
      </p:cxnSp>
      <p:pic>
        <p:nvPicPr>
          <p:cNvPr descr="Hawaii Plage Océan - Photo gratuite sur Pixabay" id="1511" name="Google Shape;1511;p27"/>
          <p:cNvPicPr preferRelativeResize="0"/>
          <p:nvPr/>
        </p:nvPicPr>
        <p:blipFill rotWithShape="1">
          <a:blip r:embed="rId10">
            <a:alphaModFix/>
          </a:blip>
          <a:srcRect b="0" l="23475" r="8211" t="0"/>
          <a:stretch/>
        </p:blipFill>
        <p:spPr>
          <a:xfrm>
            <a:off x="8863365" y="2667513"/>
            <a:ext cx="2373498" cy="2315264"/>
          </a:xfrm>
          <a:prstGeom prst="ellipse">
            <a:avLst/>
          </a:prstGeom>
          <a:noFill/>
          <a:ln>
            <a:noFill/>
          </a:ln>
          <a:effectLst>
            <a:outerShdw blurRad="381000" sx="-80000" rotWithShape="0" dir="5400000" dist="292100" sy="-18000">
              <a:srgbClr val="000000">
                <a:alpha val="21176"/>
              </a:srgbClr>
            </a:outerShdw>
          </a:effectLst>
        </p:spPr>
      </p:pic>
      <p:sp>
        <p:nvSpPr>
          <p:cNvPr id="1512" name="Google Shape;1512;p27"/>
          <p:cNvSpPr txBox="1"/>
          <p:nvPr/>
        </p:nvSpPr>
        <p:spPr>
          <a:xfrm>
            <a:off x="1136326" y="1619603"/>
            <a:ext cx="9480873" cy="4583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1/ En Suisse, combien de kilomètres parcourons-nous par an ?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9"/>
                                        </p:tgtEl>
                                        <p:attrNameLst>
                                          <p:attrName>style.visibility</p:attrName>
                                        </p:attrNameLst>
                                      </p:cBhvr>
                                      <p:to>
                                        <p:strVal val="visible"/>
                                      </p:to>
                                    </p:set>
                                  </p:childTnLst>
                                </p:cTn>
                              </p:par>
                              <p:par>
                                <p:cTn fill="hold" nodeType="withEffect" presetClass="entr" presetID="2" presetSubtype="4">
                                  <p:stCondLst>
                                    <p:cond delay="0"/>
                                  </p:stCondLst>
                                  <p:childTnLst>
                                    <p:set>
                                      <p:cBhvr>
                                        <p:cTn dur="1" fill="hold">
                                          <p:stCondLst>
                                            <p:cond delay="0"/>
                                          </p:stCondLst>
                                        </p:cTn>
                                        <p:tgtEl>
                                          <p:spTgt spid="1511"/>
                                        </p:tgtEl>
                                        <p:attrNameLst>
                                          <p:attrName>style.visibility</p:attrName>
                                        </p:attrNameLst>
                                      </p:cBhvr>
                                      <p:to>
                                        <p:strVal val="visible"/>
                                      </p:to>
                                    </p:set>
                                    <p:anim calcmode="lin" valueType="num">
                                      <p:cBhvr additive="base">
                                        <p:cTn dur="500"/>
                                        <p:tgtEl>
                                          <p:spTgt spid="151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500"/>
                                        <p:tgtEl>
                                          <p:spTgt spid="150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10"/>
                                        </p:tgtEl>
                                        <p:attrNameLst>
                                          <p:attrName>style.visibility</p:attrName>
                                        </p:attrNameLst>
                                      </p:cBhvr>
                                      <p:to>
                                        <p:strVal val="visible"/>
                                      </p:to>
                                    </p:set>
                                    <p:animEffect filter="fade" transition="in">
                                      <p:cBhvr>
                                        <p:cTn dur="1000"/>
                                        <p:tgtEl>
                                          <p:spTgt spid="151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99"/>
                                        </p:tgtEl>
                                        <p:attrNameLst>
                                          <p:attrName>style.visibility</p:attrName>
                                        </p:attrNameLst>
                                      </p:cBhvr>
                                      <p:to>
                                        <p:strVal val="visible"/>
                                      </p:to>
                                    </p:set>
                                    <p:animEffect filter="fade" transition="in">
                                      <p:cBhvr>
                                        <p:cTn dur="500"/>
                                        <p:tgtEl>
                                          <p:spTgt spid="14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graphicFrame>
        <p:nvGraphicFramePr>
          <p:cNvPr id="1517" name="Google Shape;1517;p28"/>
          <p:cNvGraphicFramePr/>
          <p:nvPr/>
        </p:nvGraphicFramePr>
        <p:xfrm>
          <a:off x="483079" y="547657"/>
          <a:ext cx="11329359" cy="4951563"/>
        </p:xfrm>
        <a:graphic>
          <a:graphicData uri="http://schemas.openxmlformats.org/drawingml/2006/chart">
            <c:chart r:id="rId3"/>
          </a:graphicData>
        </a:graphic>
      </p:graphicFrame>
      <p:sp>
        <p:nvSpPr>
          <p:cNvPr id="1518" name="Google Shape;1518;p2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pic>
        <p:nvPicPr>
          <p:cNvPr descr="Une image contenant neige, extérieur, skiant, personne&#10;&#10;Description générée automatiquement" id="1519" name="Google Shape;1519;p28"/>
          <p:cNvPicPr preferRelativeResize="0"/>
          <p:nvPr/>
        </p:nvPicPr>
        <p:blipFill rotWithShape="1">
          <a:blip r:embed="rId4">
            <a:alphaModFix/>
          </a:blip>
          <a:srcRect b="0" l="17656" r="17656" t="0"/>
          <a:stretch/>
        </p:blipFill>
        <p:spPr>
          <a:xfrm>
            <a:off x="10170737" y="4344359"/>
            <a:ext cx="901065" cy="901482"/>
          </a:xfrm>
          <a:prstGeom prst="ellipse">
            <a:avLst/>
          </a:prstGeom>
          <a:noFill/>
          <a:ln>
            <a:noFill/>
          </a:ln>
        </p:spPr>
      </p:pic>
      <p:pic>
        <p:nvPicPr>
          <p:cNvPr descr="Une image contenant plante, arbre, palmier&#10;&#10;Description générée automatiquement" id="1520" name="Google Shape;1520;p28"/>
          <p:cNvPicPr preferRelativeResize="0"/>
          <p:nvPr/>
        </p:nvPicPr>
        <p:blipFill rotWithShape="1">
          <a:blip r:embed="rId5">
            <a:alphaModFix/>
          </a:blip>
          <a:srcRect b="0" l="16719" r="16719" t="0"/>
          <a:stretch/>
        </p:blipFill>
        <p:spPr>
          <a:xfrm>
            <a:off x="9151782" y="4344359"/>
            <a:ext cx="901065" cy="901482"/>
          </a:xfrm>
          <a:prstGeom prst="ellipse">
            <a:avLst/>
          </a:prstGeom>
          <a:noFill/>
          <a:ln>
            <a:noFill/>
          </a:ln>
        </p:spPr>
      </p:pic>
      <p:sp>
        <p:nvSpPr>
          <p:cNvPr id="1521" name="Google Shape;1521;p28"/>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Quelle est la bête noire du transport ?</a:t>
            </a:r>
            <a:endParaRPr/>
          </a:p>
        </p:txBody>
      </p:sp>
      <p:pic>
        <p:nvPicPr>
          <p:cNvPr descr="Une image contenant charrette à bras, transport&#10;&#10;Description générée automatiquement" id="1522" name="Google Shape;1522;p28"/>
          <p:cNvPicPr preferRelativeResize="0"/>
          <p:nvPr/>
        </p:nvPicPr>
        <p:blipFill rotWithShape="1">
          <a:blip r:embed="rId6">
            <a:alphaModFix/>
          </a:blip>
          <a:srcRect b="0" l="16797" r="16796" t="0"/>
          <a:stretch/>
        </p:blipFill>
        <p:spPr>
          <a:xfrm>
            <a:off x="3494967" y="4344359"/>
            <a:ext cx="901065" cy="901482"/>
          </a:xfrm>
          <a:prstGeom prst="ellipse">
            <a:avLst/>
          </a:prstGeom>
          <a:noFill/>
          <a:ln>
            <a:noFill/>
          </a:ln>
        </p:spPr>
      </p:pic>
      <p:pic>
        <p:nvPicPr>
          <p:cNvPr descr="Une image contenant texte, ordinateur, intérieur, personne&#10;&#10;Description générée automatiquement" id="1523" name="Google Shape;1523;p28"/>
          <p:cNvPicPr preferRelativeResize="0"/>
          <p:nvPr/>
        </p:nvPicPr>
        <p:blipFill rotWithShape="1">
          <a:blip r:embed="rId7">
            <a:alphaModFix/>
          </a:blip>
          <a:srcRect b="0" l="16719" r="16719" t="0"/>
          <a:stretch/>
        </p:blipFill>
        <p:spPr>
          <a:xfrm>
            <a:off x="2473208" y="4344359"/>
            <a:ext cx="901065" cy="901482"/>
          </a:xfrm>
          <a:prstGeom prst="ellipse">
            <a:avLst/>
          </a:prstGeom>
          <a:noFill/>
          <a:ln>
            <a:noFill/>
          </a:ln>
        </p:spPr>
      </p:pic>
      <p:pic>
        <p:nvPicPr>
          <p:cNvPr id="1524" name="Google Shape;1524;p28"/>
          <p:cNvPicPr preferRelativeResize="0"/>
          <p:nvPr/>
        </p:nvPicPr>
        <p:blipFill rotWithShape="1">
          <a:blip r:embed="rId8">
            <a:alphaModFix/>
          </a:blip>
          <a:srcRect b="16666" l="0" r="0" t="16667"/>
          <a:stretch/>
        </p:blipFill>
        <p:spPr>
          <a:xfrm>
            <a:off x="4516726" y="4344800"/>
            <a:ext cx="901065" cy="901482"/>
          </a:xfrm>
          <a:prstGeom prst="ellipse">
            <a:avLst/>
          </a:prstGeom>
          <a:noFill/>
          <a:ln>
            <a:noFill/>
          </a:ln>
        </p:spPr>
      </p:pic>
      <p:pic>
        <p:nvPicPr>
          <p:cNvPr id="1525" name="Google Shape;1525;p28"/>
          <p:cNvPicPr preferRelativeResize="0"/>
          <p:nvPr/>
        </p:nvPicPr>
        <p:blipFill rotWithShape="1">
          <a:blip r:embed="rId9">
            <a:alphaModFix/>
          </a:blip>
          <a:srcRect b="0" l="16700" r="16698" t="0"/>
          <a:stretch/>
        </p:blipFill>
        <p:spPr>
          <a:xfrm>
            <a:off x="7437558" y="4344359"/>
            <a:ext cx="901065" cy="901482"/>
          </a:xfrm>
          <a:prstGeom prst="ellipse">
            <a:avLst/>
          </a:prstGeom>
          <a:noFill/>
          <a:ln>
            <a:noFill/>
          </a:ln>
        </p:spPr>
      </p:pic>
      <p:sp>
        <p:nvSpPr>
          <p:cNvPr id="1526" name="Google Shape;1526;p28"/>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527" name="Google Shape;1527;p28"/>
          <p:cNvPicPr preferRelativeResize="0"/>
          <p:nvPr/>
        </p:nvPicPr>
        <p:blipFill rotWithShape="1">
          <a:blip r:embed="rId10">
            <a:alphaModFix/>
          </a:blip>
          <a:srcRect b="0" l="0" r="0" t="0"/>
          <a:stretch/>
        </p:blipFill>
        <p:spPr>
          <a:xfrm>
            <a:off x="8241233" y="406371"/>
            <a:ext cx="497692" cy="497692"/>
          </a:xfrm>
          <a:prstGeom prst="rect">
            <a:avLst/>
          </a:prstGeom>
          <a:noFill/>
          <a:ln>
            <a:noFill/>
          </a:ln>
        </p:spPr>
      </p:pic>
      <p:pic>
        <p:nvPicPr>
          <p:cNvPr id="1528" name="Google Shape;1528;p28"/>
          <p:cNvPicPr preferRelativeResize="0"/>
          <p:nvPr/>
        </p:nvPicPr>
        <p:blipFill rotWithShape="1">
          <a:blip r:embed="rId11">
            <a:alphaModFix/>
          </a:blip>
          <a:srcRect b="0" l="0" r="0" t="0"/>
          <a:stretch/>
        </p:blipFill>
        <p:spPr>
          <a:xfrm>
            <a:off x="9369931" y="400285"/>
            <a:ext cx="497692" cy="497692"/>
          </a:xfrm>
          <a:prstGeom prst="rect">
            <a:avLst/>
          </a:prstGeom>
          <a:noFill/>
          <a:ln>
            <a:noFill/>
          </a:ln>
        </p:spPr>
      </p:pic>
      <p:pic>
        <p:nvPicPr>
          <p:cNvPr id="1529" name="Google Shape;1529;p28"/>
          <p:cNvPicPr preferRelativeResize="0"/>
          <p:nvPr/>
        </p:nvPicPr>
        <p:blipFill rotWithShape="1">
          <a:blip r:embed="rId12">
            <a:alphaModFix/>
          </a:blip>
          <a:srcRect b="0" l="0" r="0" t="0"/>
          <a:stretch/>
        </p:blipFill>
        <p:spPr>
          <a:xfrm>
            <a:off x="8801452" y="406371"/>
            <a:ext cx="497692" cy="497692"/>
          </a:xfrm>
          <a:prstGeom prst="rect">
            <a:avLst/>
          </a:prstGeom>
          <a:noFill/>
          <a:ln>
            <a:noFill/>
          </a:ln>
        </p:spPr>
      </p:pic>
      <p:pic>
        <p:nvPicPr>
          <p:cNvPr id="1530" name="Google Shape;1530;p28"/>
          <p:cNvPicPr preferRelativeResize="0"/>
          <p:nvPr/>
        </p:nvPicPr>
        <p:blipFill rotWithShape="1">
          <a:blip r:embed="rId13">
            <a:alphaModFix/>
          </a:blip>
          <a:srcRect b="0" l="0" r="0" t="0"/>
          <a:stretch/>
        </p:blipFill>
        <p:spPr>
          <a:xfrm>
            <a:off x="9921891" y="406371"/>
            <a:ext cx="497692" cy="497692"/>
          </a:xfrm>
          <a:prstGeom prst="rect">
            <a:avLst/>
          </a:prstGeom>
          <a:noFill/>
          <a:ln>
            <a:noFill/>
          </a:ln>
        </p:spPr>
      </p:pic>
      <p:pic>
        <p:nvPicPr>
          <p:cNvPr id="1531" name="Google Shape;1531;p28"/>
          <p:cNvPicPr preferRelativeResize="0"/>
          <p:nvPr/>
        </p:nvPicPr>
        <p:blipFill rotWithShape="1">
          <a:blip r:embed="rId14">
            <a:alphaModFix/>
          </a:blip>
          <a:srcRect b="0" l="0" r="0" t="0"/>
          <a:stretch/>
        </p:blipFill>
        <p:spPr>
          <a:xfrm>
            <a:off x="10482110" y="406371"/>
            <a:ext cx="497692" cy="497692"/>
          </a:xfrm>
          <a:prstGeom prst="rect">
            <a:avLst/>
          </a:prstGeom>
          <a:noFill/>
          <a:ln>
            <a:noFill/>
          </a:ln>
        </p:spPr>
      </p:pic>
      <p:pic>
        <p:nvPicPr>
          <p:cNvPr id="1532" name="Google Shape;1532;p28"/>
          <p:cNvPicPr preferRelativeResize="0"/>
          <p:nvPr/>
        </p:nvPicPr>
        <p:blipFill rotWithShape="1">
          <a:blip r:embed="rId15">
            <a:alphaModFix/>
          </a:blip>
          <a:srcRect b="0" l="0" r="0" t="0"/>
          <a:stretch/>
        </p:blipFill>
        <p:spPr>
          <a:xfrm>
            <a:off x="11042331" y="406371"/>
            <a:ext cx="497692" cy="497692"/>
          </a:xfrm>
          <a:prstGeom prst="rect">
            <a:avLst/>
          </a:prstGeom>
          <a:noFill/>
          <a:ln>
            <a:noFill/>
          </a:ln>
        </p:spPr>
      </p:pic>
      <p:sp>
        <p:nvSpPr>
          <p:cNvPr id="1533" name="Google Shape;1533;p28"/>
          <p:cNvSpPr txBox="1"/>
          <p:nvPr/>
        </p:nvSpPr>
        <p:spPr>
          <a:xfrm>
            <a:off x="223480" y="6084613"/>
            <a:ext cx="6542975"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fr-FR" sz="1800" u="none" cap="none" strike="noStrike">
                <a:solidFill>
                  <a:schemeClr val="dk1"/>
                </a:solidFill>
                <a:latin typeface="Arial"/>
                <a:ea typeface="Arial"/>
                <a:cs typeface="Arial"/>
                <a:sym typeface="Arial"/>
              </a:rPr>
              <a:t>En kilomètres parcourus sur une année</a:t>
            </a:r>
            <a:endParaRPr b="0" baseline="-25000" i="0" sz="1800" u="none" cap="none" strike="noStrike">
              <a:solidFill>
                <a:schemeClr val="dk1"/>
              </a:solidFill>
              <a:latin typeface="Arial"/>
              <a:ea typeface="Arial"/>
              <a:cs typeface="Arial"/>
              <a:sym typeface="Arial"/>
            </a:endParaRPr>
          </a:p>
        </p:txBody>
      </p:sp>
      <p:sp>
        <p:nvSpPr>
          <p:cNvPr id="1534" name="Google Shape;1534;p28"/>
          <p:cNvSpPr txBox="1"/>
          <p:nvPr/>
        </p:nvSpPr>
        <p:spPr>
          <a:xfrm>
            <a:off x="1137608" y="1758507"/>
            <a:ext cx="10020299" cy="4583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2/ En Suisse, pour quelles raisons parcourons-nous autant de kilomètres? </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3"/>
                                        </p:tgtEl>
                                        <p:attrNameLst>
                                          <p:attrName>style.visibility</p:attrName>
                                        </p:attrNameLst>
                                      </p:cBhvr>
                                      <p:to>
                                        <p:strVal val="visible"/>
                                      </p:to>
                                    </p:set>
                                    <p:animEffect filter="fade" transition="in">
                                      <p:cBhvr>
                                        <p:cTn dur="500"/>
                                        <p:tgtEl>
                                          <p:spTgt spid="152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500"/>
                                        <p:tgtEl>
                                          <p:spTgt spid="152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500"/>
                                        <p:tgtEl>
                                          <p:spTgt spid="152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500"/>
                                        <p:tgtEl>
                                          <p:spTgt spid="152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500"/>
                                        <p:tgtEl>
                                          <p:spTgt spid="151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520"/>
                                        </p:tgtEl>
                                        <p:attrNameLst>
                                          <p:attrName>style.visibility</p:attrName>
                                        </p:attrNameLst>
                                      </p:cBhvr>
                                      <p:to>
                                        <p:strVal val="visible"/>
                                      </p:to>
                                    </p:set>
                                    <p:animEffect filter="fade" transition="in">
                                      <p:cBhvr>
                                        <p:cTn dur="500"/>
                                        <p:tgtEl>
                                          <p:spTgt spid="1520"/>
                                        </p:tgtEl>
                                      </p:cBhvr>
                                    </p:animEffect>
                                  </p:childTnLst>
                                </p:cTn>
                              </p:par>
                              <p:par>
                                <p:cTn fill="hold" nodeType="withEffect" presetClass="entr" presetID="10" presetSubtype="0">
                                  <p:stCondLst>
                                    <p:cond delay="0"/>
                                  </p:stCondLst>
                                  <p:childTnLst>
                                    <p:set>
                                      <p:cBhvr>
                                        <p:cTn dur="1" fill="hold">
                                          <p:stCondLst>
                                            <p:cond delay="0"/>
                                          </p:stCondLst>
                                        </p:cTn>
                                        <p:tgtEl>
                                          <p:spTgt spid="1533"/>
                                        </p:tgtEl>
                                        <p:attrNameLst>
                                          <p:attrName>style.visibility</p:attrName>
                                        </p:attrNameLst>
                                      </p:cBhvr>
                                      <p:to>
                                        <p:strVal val="visible"/>
                                      </p:to>
                                    </p:set>
                                    <p:animEffect filter="fade" transition="in">
                                      <p:cBhvr>
                                        <p:cTn dur="500"/>
                                        <p:tgtEl>
                                          <p:spTgt spid="15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2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grpSp>
        <p:nvGrpSpPr>
          <p:cNvPr id="1540" name="Google Shape;1540;p29"/>
          <p:cNvGrpSpPr/>
          <p:nvPr/>
        </p:nvGrpSpPr>
        <p:grpSpPr>
          <a:xfrm>
            <a:off x="659055" y="2253025"/>
            <a:ext cx="4107135" cy="3604300"/>
            <a:chOff x="506247" y="1478155"/>
            <a:chExt cx="5154947" cy="4633200"/>
          </a:xfrm>
        </p:grpSpPr>
        <p:pic>
          <p:nvPicPr>
            <p:cNvPr descr="Une image contenant route, extérieur, montagne, autoroute&#10;&#10;Description générée automatiquement" id="1541" name="Google Shape;1541;p29"/>
            <p:cNvPicPr preferRelativeResize="0"/>
            <p:nvPr/>
          </p:nvPicPr>
          <p:blipFill rotWithShape="1">
            <a:blip r:embed="rId3">
              <a:alphaModFix/>
            </a:blip>
            <a:srcRect b="0" l="16641" r="16641" t="0"/>
            <a:stretch/>
          </p:blipFill>
          <p:spPr>
            <a:xfrm>
              <a:off x="506247" y="1478155"/>
              <a:ext cx="4631055" cy="4633200"/>
            </a:xfrm>
            <a:prstGeom prst="ellipse">
              <a:avLst/>
            </a:prstGeom>
            <a:noFill/>
            <a:ln>
              <a:noFill/>
            </a:ln>
          </p:spPr>
        </p:pic>
        <p:sp>
          <p:nvSpPr>
            <p:cNvPr id="1542" name="Google Shape;1542;p29"/>
            <p:cNvSpPr txBox="1"/>
            <p:nvPr/>
          </p:nvSpPr>
          <p:spPr>
            <a:xfrm>
              <a:off x="4547397" y="1736499"/>
              <a:ext cx="1113797" cy="5321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48%</a:t>
              </a:r>
              <a:endParaRPr b="0" i="0" sz="2400" u="none" cap="none" strike="noStrike">
                <a:solidFill>
                  <a:schemeClr val="lt2"/>
                </a:solidFill>
                <a:latin typeface="Arial"/>
                <a:ea typeface="Arial"/>
                <a:cs typeface="Arial"/>
                <a:sym typeface="Arial"/>
              </a:endParaRPr>
            </a:p>
          </p:txBody>
        </p:sp>
      </p:grpSp>
      <p:grpSp>
        <p:nvGrpSpPr>
          <p:cNvPr id="1543" name="Google Shape;1543;p29"/>
          <p:cNvGrpSpPr/>
          <p:nvPr/>
        </p:nvGrpSpPr>
        <p:grpSpPr>
          <a:xfrm>
            <a:off x="4572831" y="2081527"/>
            <a:ext cx="4331425" cy="4028694"/>
            <a:chOff x="5506499" y="2513961"/>
            <a:chExt cx="2668370" cy="2516833"/>
          </a:xfrm>
        </p:grpSpPr>
        <p:pic>
          <p:nvPicPr>
            <p:cNvPr descr="Une image contenant ciel, extérieur, volant, aéronef&#10;&#10;Description générée automatiquement" id="1544" name="Google Shape;1544;p29"/>
            <p:cNvPicPr preferRelativeResize="0"/>
            <p:nvPr/>
          </p:nvPicPr>
          <p:blipFill rotWithShape="1">
            <a:blip r:embed="rId4">
              <a:alphaModFix/>
            </a:blip>
            <a:srcRect b="10000" l="0" r="0" t="10000"/>
            <a:stretch/>
          </p:blipFill>
          <p:spPr>
            <a:xfrm>
              <a:off x="5506499" y="2744794"/>
              <a:ext cx="2284943" cy="2286000"/>
            </a:xfrm>
            <a:prstGeom prst="ellipse">
              <a:avLst/>
            </a:prstGeom>
            <a:noFill/>
            <a:ln>
              <a:noFill/>
            </a:ln>
          </p:spPr>
        </p:pic>
        <p:sp>
          <p:nvSpPr>
            <p:cNvPr id="1545" name="Google Shape;1545;p29"/>
            <p:cNvSpPr txBox="1"/>
            <p:nvPr/>
          </p:nvSpPr>
          <p:spPr>
            <a:xfrm>
              <a:off x="7350781" y="2513961"/>
              <a:ext cx="824088" cy="2883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48%</a:t>
              </a:r>
              <a:endParaRPr b="0" i="0" sz="2400" u="none" cap="none" strike="noStrike">
                <a:solidFill>
                  <a:schemeClr val="lt2"/>
                </a:solidFill>
                <a:latin typeface="Arial"/>
                <a:ea typeface="Arial"/>
                <a:cs typeface="Arial"/>
                <a:sym typeface="Arial"/>
              </a:endParaRPr>
            </a:p>
          </p:txBody>
        </p:sp>
      </p:grpSp>
      <p:grpSp>
        <p:nvGrpSpPr>
          <p:cNvPr id="1546" name="Google Shape;1546;p29"/>
          <p:cNvGrpSpPr/>
          <p:nvPr/>
        </p:nvGrpSpPr>
        <p:grpSpPr>
          <a:xfrm>
            <a:off x="8963396" y="5006056"/>
            <a:ext cx="2331966" cy="1093977"/>
            <a:chOff x="8963396" y="5006056"/>
            <a:chExt cx="2331966" cy="1093977"/>
          </a:xfrm>
        </p:grpSpPr>
        <p:sp>
          <p:nvSpPr>
            <p:cNvPr id="1547" name="Google Shape;1547;p29"/>
            <p:cNvSpPr txBox="1"/>
            <p:nvPr/>
          </p:nvSpPr>
          <p:spPr>
            <a:xfrm>
              <a:off x="8963396" y="5638368"/>
              <a:ext cx="134056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0" i="0" lang="fr-FR" sz="2400" u="none" cap="none" strike="noStrike">
                  <a:solidFill>
                    <a:schemeClr val="accent1"/>
                  </a:solidFill>
                  <a:latin typeface="Arial"/>
                  <a:ea typeface="Arial"/>
                  <a:cs typeface="Arial"/>
                  <a:sym typeface="Arial"/>
                </a:rPr>
                <a:t>       0%</a:t>
              </a:r>
              <a:endParaRPr b="0" i="0" sz="2400" u="none" cap="none" strike="noStrike">
                <a:solidFill>
                  <a:schemeClr val="accent1"/>
                </a:solidFill>
                <a:latin typeface="Arial"/>
                <a:ea typeface="Arial"/>
                <a:cs typeface="Arial"/>
                <a:sym typeface="Arial"/>
              </a:endParaRPr>
            </a:p>
          </p:txBody>
        </p:sp>
        <p:pic>
          <p:nvPicPr>
            <p:cNvPr id="1548" name="Google Shape;1548;p29"/>
            <p:cNvPicPr preferRelativeResize="0"/>
            <p:nvPr/>
          </p:nvPicPr>
          <p:blipFill rotWithShape="1">
            <a:blip r:embed="rId5">
              <a:alphaModFix/>
            </a:blip>
            <a:srcRect b="0" l="16719" r="16719" t="0"/>
            <a:stretch/>
          </p:blipFill>
          <p:spPr>
            <a:xfrm>
              <a:off x="10215862" y="5006056"/>
              <a:ext cx="1079500" cy="1080000"/>
            </a:xfrm>
            <a:prstGeom prst="ellipse">
              <a:avLst/>
            </a:prstGeom>
            <a:noFill/>
            <a:ln>
              <a:noFill/>
            </a:ln>
          </p:spPr>
        </p:pic>
      </p:grpSp>
      <p:sp>
        <p:nvSpPr>
          <p:cNvPr id="1549" name="Google Shape;1549;p29"/>
          <p:cNvSpPr txBox="1"/>
          <p:nvPr/>
        </p:nvSpPr>
        <p:spPr>
          <a:xfrm>
            <a:off x="6350640" y="1482469"/>
            <a:ext cx="3315239"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fr-FR" sz="2400" u="none" cap="none" strike="noStrike">
                <a:solidFill>
                  <a:schemeClr val="dk1"/>
                </a:solidFill>
                <a:latin typeface="Arial"/>
                <a:ea typeface="Arial"/>
                <a:cs typeface="Arial"/>
                <a:sym typeface="Arial"/>
              </a:rPr>
              <a:t>Impact sur le climat</a:t>
            </a:r>
            <a:endParaRPr b="1" baseline="-25000" i="0" sz="2400" u="none" cap="none" strike="noStrike">
              <a:solidFill>
                <a:schemeClr val="dk1"/>
              </a:solidFill>
              <a:latin typeface="Arial"/>
              <a:ea typeface="Arial"/>
              <a:cs typeface="Arial"/>
              <a:sym typeface="Arial"/>
            </a:endParaRPr>
          </a:p>
        </p:txBody>
      </p:sp>
      <p:sp>
        <p:nvSpPr>
          <p:cNvPr id="1550" name="Google Shape;1550;p29"/>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Quelle est la bête noire du transport ?</a:t>
            </a:r>
            <a:endParaRPr/>
          </a:p>
        </p:txBody>
      </p:sp>
      <p:grpSp>
        <p:nvGrpSpPr>
          <p:cNvPr id="1551" name="Google Shape;1551;p29"/>
          <p:cNvGrpSpPr/>
          <p:nvPr/>
        </p:nvGrpSpPr>
        <p:grpSpPr>
          <a:xfrm>
            <a:off x="8633861" y="2824940"/>
            <a:ext cx="1389582" cy="1029978"/>
            <a:chOff x="8347852" y="2826115"/>
            <a:chExt cx="1631756" cy="1261670"/>
          </a:xfrm>
        </p:grpSpPr>
        <p:sp>
          <p:nvSpPr>
            <p:cNvPr id="1552" name="Google Shape;1552;p29"/>
            <p:cNvSpPr txBox="1"/>
            <p:nvPr/>
          </p:nvSpPr>
          <p:spPr>
            <a:xfrm>
              <a:off x="9155519" y="2826115"/>
              <a:ext cx="824089" cy="5654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2"/>
                </a:buClr>
                <a:buSzPts val="2400"/>
                <a:buFont typeface="Arial"/>
                <a:buNone/>
              </a:pPr>
              <a:r>
                <a:rPr b="0" i="0" lang="fr-FR" sz="2400" u="none" cap="none" strike="noStrike">
                  <a:solidFill>
                    <a:schemeClr val="lt2"/>
                  </a:solidFill>
                  <a:latin typeface="Arial"/>
                  <a:ea typeface="Arial"/>
                  <a:cs typeface="Arial"/>
                  <a:sym typeface="Arial"/>
                </a:rPr>
                <a:t>3%</a:t>
              </a:r>
              <a:endParaRPr b="0" i="0" sz="2400" u="none" cap="none" strike="noStrike">
                <a:solidFill>
                  <a:schemeClr val="lt2"/>
                </a:solidFill>
                <a:latin typeface="Arial"/>
                <a:ea typeface="Arial"/>
                <a:cs typeface="Arial"/>
                <a:sym typeface="Arial"/>
              </a:endParaRPr>
            </a:p>
          </p:txBody>
        </p:sp>
        <p:pic>
          <p:nvPicPr>
            <p:cNvPr descr="Une image contenant extérieur, ciel, passage, cité&#10;&#10;Description générée automatiquement" id="1553" name="Google Shape;1553;p29"/>
            <p:cNvPicPr preferRelativeResize="0"/>
            <p:nvPr/>
          </p:nvPicPr>
          <p:blipFill rotWithShape="1">
            <a:blip r:embed="rId6">
              <a:alphaModFix/>
            </a:blip>
            <a:srcRect b="12545" l="0" r="0" t="12547"/>
            <a:stretch/>
          </p:blipFill>
          <p:spPr>
            <a:xfrm>
              <a:off x="8347852" y="3180165"/>
              <a:ext cx="907200" cy="907620"/>
            </a:xfrm>
            <a:prstGeom prst="ellipse">
              <a:avLst/>
            </a:prstGeom>
            <a:noFill/>
            <a:ln>
              <a:noFill/>
            </a:ln>
          </p:spPr>
        </p:pic>
      </p:grpSp>
      <p:sp>
        <p:nvSpPr>
          <p:cNvPr id="1554" name="Google Shape;1554;p29"/>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555" name="Google Shape;1555;p29"/>
          <p:cNvPicPr preferRelativeResize="0"/>
          <p:nvPr/>
        </p:nvPicPr>
        <p:blipFill rotWithShape="1">
          <a:blip r:embed="rId7">
            <a:alphaModFix/>
          </a:blip>
          <a:srcRect b="0" l="0" r="0" t="0"/>
          <a:stretch/>
        </p:blipFill>
        <p:spPr>
          <a:xfrm>
            <a:off x="8241233" y="406371"/>
            <a:ext cx="497692" cy="497692"/>
          </a:xfrm>
          <a:prstGeom prst="rect">
            <a:avLst/>
          </a:prstGeom>
          <a:noFill/>
          <a:ln>
            <a:noFill/>
          </a:ln>
        </p:spPr>
      </p:pic>
      <p:pic>
        <p:nvPicPr>
          <p:cNvPr id="1556" name="Google Shape;1556;p29"/>
          <p:cNvPicPr preferRelativeResize="0"/>
          <p:nvPr/>
        </p:nvPicPr>
        <p:blipFill rotWithShape="1">
          <a:blip r:embed="rId8">
            <a:alphaModFix/>
          </a:blip>
          <a:srcRect b="0" l="0" r="0" t="0"/>
          <a:stretch/>
        </p:blipFill>
        <p:spPr>
          <a:xfrm>
            <a:off x="9361671" y="406371"/>
            <a:ext cx="497692" cy="497692"/>
          </a:xfrm>
          <a:prstGeom prst="rect">
            <a:avLst/>
          </a:prstGeom>
          <a:noFill/>
          <a:ln>
            <a:noFill/>
          </a:ln>
        </p:spPr>
      </p:pic>
      <p:pic>
        <p:nvPicPr>
          <p:cNvPr id="1557" name="Google Shape;1557;p29"/>
          <p:cNvPicPr preferRelativeResize="0"/>
          <p:nvPr/>
        </p:nvPicPr>
        <p:blipFill rotWithShape="1">
          <a:blip r:embed="rId9">
            <a:alphaModFix/>
          </a:blip>
          <a:srcRect b="0" l="0" r="0" t="0"/>
          <a:stretch/>
        </p:blipFill>
        <p:spPr>
          <a:xfrm>
            <a:off x="8801452" y="406371"/>
            <a:ext cx="497692" cy="497692"/>
          </a:xfrm>
          <a:prstGeom prst="rect">
            <a:avLst/>
          </a:prstGeom>
          <a:noFill/>
          <a:ln>
            <a:noFill/>
          </a:ln>
        </p:spPr>
      </p:pic>
      <p:pic>
        <p:nvPicPr>
          <p:cNvPr id="1558" name="Google Shape;1558;p29"/>
          <p:cNvPicPr preferRelativeResize="0"/>
          <p:nvPr/>
        </p:nvPicPr>
        <p:blipFill rotWithShape="1">
          <a:blip r:embed="rId10">
            <a:alphaModFix/>
          </a:blip>
          <a:srcRect b="0" l="0" r="0" t="0"/>
          <a:stretch/>
        </p:blipFill>
        <p:spPr>
          <a:xfrm>
            <a:off x="9921891" y="406371"/>
            <a:ext cx="497692" cy="497692"/>
          </a:xfrm>
          <a:prstGeom prst="rect">
            <a:avLst/>
          </a:prstGeom>
          <a:noFill/>
          <a:ln>
            <a:noFill/>
          </a:ln>
        </p:spPr>
      </p:pic>
      <p:pic>
        <p:nvPicPr>
          <p:cNvPr id="1559" name="Google Shape;1559;p29"/>
          <p:cNvPicPr preferRelativeResize="0"/>
          <p:nvPr/>
        </p:nvPicPr>
        <p:blipFill rotWithShape="1">
          <a:blip r:embed="rId11">
            <a:alphaModFix/>
          </a:blip>
          <a:srcRect b="0" l="0" r="0" t="0"/>
          <a:stretch/>
        </p:blipFill>
        <p:spPr>
          <a:xfrm>
            <a:off x="10482110" y="406371"/>
            <a:ext cx="497692" cy="497692"/>
          </a:xfrm>
          <a:prstGeom prst="rect">
            <a:avLst/>
          </a:prstGeom>
          <a:noFill/>
          <a:ln>
            <a:noFill/>
          </a:ln>
        </p:spPr>
      </p:pic>
      <p:pic>
        <p:nvPicPr>
          <p:cNvPr id="1560" name="Google Shape;1560;p29"/>
          <p:cNvPicPr preferRelativeResize="0"/>
          <p:nvPr/>
        </p:nvPicPr>
        <p:blipFill rotWithShape="1">
          <a:blip r:embed="rId12">
            <a:alphaModFix/>
          </a:blip>
          <a:srcRect b="0" l="0" r="0" t="0"/>
          <a:stretch/>
        </p:blipFill>
        <p:spPr>
          <a:xfrm>
            <a:off x="11042331" y="406371"/>
            <a:ext cx="497692" cy="497692"/>
          </a:xfrm>
          <a:prstGeom prst="rect">
            <a:avLst/>
          </a:prstGeom>
          <a:noFill/>
          <a:ln>
            <a:noFill/>
          </a:ln>
        </p:spPr>
      </p:pic>
      <p:sp>
        <p:nvSpPr>
          <p:cNvPr id="1561" name="Google Shape;1561;p29"/>
          <p:cNvSpPr txBox="1"/>
          <p:nvPr/>
        </p:nvSpPr>
        <p:spPr>
          <a:xfrm>
            <a:off x="100049" y="6110221"/>
            <a:ext cx="3315239"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fr-FR" sz="1800" u="none" cap="none" strike="noStrike">
                <a:solidFill>
                  <a:schemeClr val="dk1"/>
                </a:solidFill>
                <a:latin typeface="Arial"/>
                <a:ea typeface="Arial"/>
                <a:cs typeface="Arial"/>
                <a:sym typeface="Arial"/>
              </a:rPr>
              <a:t>En émissions de GES </a:t>
            </a:r>
            <a:endParaRPr b="0" baseline="-2500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49"/>
                                        </p:tgtEl>
                                        <p:attrNameLst>
                                          <p:attrName>style.visibility</p:attrName>
                                        </p:attrNameLst>
                                      </p:cBhvr>
                                      <p:to>
                                        <p:strVal val="visible"/>
                                      </p:to>
                                    </p:set>
                                    <p:animEffect filter="fade" transition="in">
                                      <p:cBhvr>
                                        <p:cTn dur="500"/>
                                        <p:tgtEl>
                                          <p:spTgt spid="1549"/>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1540"/>
                                        </p:tgtEl>
                                        <p:attrNameLst>
                                          <p:attrName>style.visibility</p:attrName>
                                        </p:attrNameLst>
                                      </p:cBhvr>
                                      <p:to>
                                        <p:strVal val="visible"/>
                                      </p:to>
                                    </p:set>
                                    <p:animEffect filter="fade" transition="in">
                                      <p:cBhvr>
                                        <p:cTn dur="500"/>
                                        <p:tgtEl>
                                          <p:spTgt spid="15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3"/>
                                        </p:tgtEl>
                                        <p:attrNameLst>
                                          <p:attrName>style.visibility</p:attrName>
                                        </p:attrNameLst>
                                      </p:cBhvr>
                                      <p:to>
                                        <p:strVal val="visible"/>
                                      </p:to>
                                    </p:set>
                                    <p:animEffect filter="fade" transition="in">
                                      <p:cBhvr>
                                        <p:cTn dur="500"/>
                                        <p:tgtEl>
                                          <p:spTgt spid="1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1"/>
                                        </p:tgtEl>
                                        <p:attrNameLst>
                                          <p:attrName>style.visibility</p:attrName>
                                        </p:attrNameLst>
                                      </p:cBhvr>
                                      <p:to>
                                        <p:strVal val="visible"/>
                                      </p:to>
                                    </p:set>
                                    <p:animEffect filter="fade" transition="in">
                                      <p:cBhvr>
                                        <p:cTn dur="500"/>
                                        <p:tgtEl>
                                          <p:spTgt spid="1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6"/>
                                        </p:tgtEl>
                                        <p:attrNameLst>
                                          <p:attrName>style.visibility</p:attrName>
                                        </p:attrNameLst>
                                      </p:cBhvr>
                                      <p:to>
                                        <p:strVal val="visible"/>
                                      </p:to>
                                    </p:set>
                                    <p:animEffect filter="fade" transition="in">
                                      <p:cBhvr>
                                        <p:cTn dur="500"/>
                                        <p:tgtEl>
                                          <p:spTgt spid="1546"/>
                                        </p:tgtEl>
                                      </p:cBhvr>
                                    </p:animEffect>
                                  </p:childTnLst>
                                </p:cTn>
                              </p:par>
                              <p:par>
                                <p:cTn fill="hold" nodeType="with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500"/>
                                        <p:tgtEl>
                                          <p:spTgt spid="15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pic>
        <p:nvPicPr>
          <p:cNvPr descr="Une image contenant vélo, extérieur, transport&#10;&#10;Description générée automatiquement" id="1566" name="Google Shape;1566;p30"/>
          <p:cNvPicPr preferRelativeResize="0"/>
          <p:nvPr/>
        </p:nvPicPr>
        <p:blipFill rotWithShape="1">
          <a:blip r:embed="rId3">
            <a:alphaModFix/>
          </a:blip>
          <a:srcRect b="0" l="0" r="0" t="0"/>
          <a:stretch/>
        </p:blipFill>
        <p:spPr>
          <a:xfrm>
            <a:off x="1323695" y="4583341"/>
            <a:ext cx="1064936" cy="1064936"/>
          </a:xfrm>
          <a:prstGeom prst="rect">
            <a:avLst/>
          </a:prstGeom>
          <a:noFill/>
          <a:ln>
            <a:noFill/>
          </a:ln>
        </p:spPr>
      </p:pic>
      <p:sp>
        <p:nvSpPr>
          <p:cNvPr id="1567" name="Google Shape;1567;p3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The Shifters – Le Climat, et moi, et moi, et moi…</a:t>
            </a:r>
            <a:endParaRPr/>
          </a:p>
          <a:p>
            <a:pPr indent="0" lvl="0" marL="625475" rtl="0" algn="l">
              <a:lnSpc>
                <a:spcPct val="100000"/>
              </a:lnSpc>
              <a:spcBef>
                <a:spcPts val="0"/>
              </a:spcBef>
              <a:spcAft>
                <a:spcPts val="0"/>
              </a:spcAft>
              <a:buClr>
                <a:schemeClr val="lt1"/>
              </a:buClr>
              <a:buSzPts val="1400"/>
              <a:buFont typeface="Arial"/>
              <a:buNone/>
            </a:pPr>
            <a:r>
              <a:rPr lang="fr-FR"/>
              <a:t> – Nom du document</a:t>
            </a:r>
            <a:endParaRPr/>
          </a:p>
        </p:txBody>
      </p:sp>
      <p:sp>
        <p:nvSpPr>
          <p:cNvPr id="1568" name="Google Shape;1568;p30"/>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3 kilomètres à pied, ça use les souliers</a:t>
            </a:r>
            <a:br>
              <a:rPr lang="fr-FR"/>
            </a:br>
            <a:r>
              <a:rPr lang="fr-FR"/>
              <a:t>(mais pas la planète)</a:t>
            </a:r>
            <a:endParaRPr/>
          </a:p>
        </p:txBody>
      </p:sp>
      <p:pic>
        <p:nvPicPr>
          <p:cNvPr descr="Une image contenant voiture, transport, extérieur, vieux&#10;&#10;Description générée automatiquement" id="1569" name="Google Shape;1569;p30"/>
          <p:cNvPicPr preferRelativeResize="0"/>
          <p:nvPr/>
        </p:nvPicPr>
        <p:blipFill rotWithShape="1">
          <a:blip r:embed="rId4">
            <a:alphaModFix/>
          </a:blip>
          <a:srcRect b="0" l="0" r="0" t="0"/>
          <a:stretch/>
        </p:blipFill>
        <p:spPr>
          <a:xfrm>
            <a:off x="2070072" y="1949918"/>
            <a:ext cx="1423763" cy="850837"/>
          </a:xfrm>
          <a:prstGeom prst="rect">
            <a:avLst/>
          </a:prstGeom>
          <a:noFill/>
          <a:ln>
            <a:noFill/>
          </a:ln>
        </p:spPr>
      </p:pic>
      <p:pic>
        <p:nvPicPr>
          <p:cNvPr descr="Une image contenant voiture, transport, extérieur, vieux&#10;&#10;Description générée automatiquement" id="1570" name="Google Shape;1570;p30"/>
          <p:cNvPicPr preferRelativeResize="0"/>
          <p:nvPr/>
        </p:nvPicPr>
        <p:blipFill rotWithShape="1">
          <a:blip r:embed="rId4">
            <a:alphaModFix/>
          </a:blip>
          <a:srcRect b="0" l="0" r="0" t="0"/>
          <a:stretch/>
        </p:blipFill>
        <p:spPr>
          <a:xfrm>
            <a:off x="6910724" y="4858557"/>
            <a:ext cx="1423763" cy="850837"/>
          </a:xfrm>
          <a:prstGeom prst="rect">
            <a:avLst/>
          </a:prstGeom>
          <a:noFill/>
          <a:ln>
            <a:noFill/>
          </a:ln>
        </p:spPr>
      </p:pic>
      <p:pic>
        <p:nvPicPr>
          <p:cNvPr descr="Une image contenant voiture, transport, extérieur, vieux&#10;&#10;Description générée automatiquement" id="1571" name="Google Shape;1571;p30"/>
          <p:cNvPicPr preferRelativeResize="0"/>
          <p:nvPr/>
        </p:nvPicPr>
        <p:blipFill rotWithShape="1">
          <a:blip r:embed="rId4">
            <a:alphaModFix/>
          </a:blip>
          <a:srcRect b="0" l="0" r="0" t="0"/>
          <a:stretch/>
        </p:blipFill>
        <p:spPr>
          <a:xfrm>
            <a:off x="8843618" y="5083409"/>
            <a:ext cx="780997" cy="466722"/>
          </a:xfrm>
          <a:prstGeom prst="rect">
            <a:avLst/>
          </a:prstGeom>
          <a:noFill/>
          <a:ln>
            <a:noFill/>
          </a:ln>
        </p:spPr>
      </p:pic>
      <p:pic>
        <p:nvPicPr>
          <p:cNvPr descr="Une image contenant voiture, transport, extérieur, vieux&#10;&#10;Description générée automatiquement" id="1572" name="Google Shape;1572;p30"/>
          <p:cNvPicPr preferRelativeResize="0"/>
          <p:nvPr/>
        </p:nvPicPr>
        <p:blipFill rotWithShape="1">
          <a:blip r:embed="rId4">
            <a:alphaModFix/>
          </a:blip>
          <a:srcRect b="0" l="0" r="0" t="0"/>
          <a:stretch/>
        </p:blipFill>
        <p:spPr>
          <a:xfrm>
            <a:off x="8334487" y="1943674"/>
            <a:ext cx="1423763" cy="850837"/>
          </a:xfrm>
          <a:prstGeom prst="rect">
            <a:avLst/>
          </a:prstGeom>
          <a:noFill/>
          <a:ln>
            <a:noFill/>
          </a:ln>
        </p:spPr>
      </p:pic>
      <p:pic>
        <p:nvPicPr>
          <p:cNvPr descr="Une image contenant silhouette, ciel nocturne&#10;&#10;Description générée automatiquement" id="1573" name="Google Shape;1573;p30"/>
          <p:cNvPicPr preferRelativeResize="0"/>
          <p:nvPr/>
        </p:nvPicPr>
        <p:blipFill rotWithShape="1">
          <a:blip r:embed="rId5">
            <a:alphaModFix/>
          </a:blip>
          <a:srcRect b="0" l="0" r="0" t="0"/>
          <a:stretch/>
        </p:blipFill>
        <p:spPr>
          <a:xfrm>
            <a:off x="7936249" y="2114750"/>
            <a:ext cx="475489" cy="662942"/>
          </a:xfrm>
          <a:prstGeom prst="rect">
            <a:avLst/>
          </a:prstGeom>
          <a:noFill/>
          <a:ln>
            <a:noFill/>
          </a:ln>
        </p:spPr>
      </p:pic>
      <p:sp>
        <p:nvSpPr>
          <p:cNvPr id="1574" name="Google Shape;1574;p30"/>
          <p:cNvSpPr txBox="1"/>
          <p:nvPr/>
        </p:nvSpPr>
        <p:spPr>
          <a:xfrm>
            <a:off x="2657837" y="1524009"/>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2400" u="none" cap="none" strike="noStrike">
                <a:solidFill>
                  <a:schemeClr val="accent4"/>
                </a:solidFill>
                <a:latin typeface="Arial"/>
                <a:ea typeface="Arial"/>
                <a:cs typeface="Arial"/>
                <a:sym typeface="Arial"/>
              </a:rPr>
              <a:t>10</a:t>
            </a:r>
            <a:endParaRPr b="1" i="0" sz="2400" u="none" cap="none" strike="noStrike">
              <a:solidFill>
                <a:schemeClr val="accent4"/>
              </a:solidFill>
              <a:latin typeface="Arial"/>
              <a:ea typeface="Arial"/>
              <a:cs typeface="Arial"/>
              <a:sym typeface="Arial"/>
            </a:endParaRPr>
          </a:p>
        </p:txBody>
      </p:sp>
      <p:sp>
        <p:nvSpPr>
          <p:cNvPr id="1575" name="Google Shape;1575;p30"/>
          <p:cNvSpPr txBox="1"/>
          <p:nvPr/>
        </p:nvSpPr>
        <p:spPr>
          <a:xfrm>
            <a:off x="8946456" y="1482009"/>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2400" u="none" cap="none" strike="noStrike">
                <a:solidFill>
                  <a:schemeClr val="accent4"/>
                </a:solidFill>
                <a:latin typeface="Arial"/>
                <a:ea typeface="Arial"/>
                <a:cs typeface="Arial"/>
                <a:sym typeface="Arial"/>
              </a:rPr>
              <a:t>10</a:t>
            </a:r>
            <a:endParaRPr b="1" i="0" sz="2400" u="none" cap="none" strike="noStrike">
              <a:solidFill>
                <a:schemeClr val="accent4"/>
              </a:solidFill>
              <a:latin typeface="Arial"/>
              <a:ea typeface="Arial"/>
              <a:cs typeface="Arial"/>
              <a:sym typeface="Arial"/>
            </a:endParaRPr>
          </a:p>
        </p:txBody>
      </p:sp>
      <p:sp>
        <p:nvSpPr>
          <p:cNvPr id="1576" name="Google Shape;1576;p30"/>
          <p:cNvSpPr txBox="1"/>
          <p:nvPr/>
        </p:nvSpPr>
        <p:spPr>
          <a:xfrm>
            <a:off x="7254017" y="5637881"/>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2400" u="none" cap="none" strike="noStrike">
                <a:solidFill>
                  <a:schemeClr val="accent4"/>
                </a:solidFill>
                <a:latin typeface="Arial"/>
                <a:ea typeface="Arial"/>
                <a:cs typeface="Arial"/>
                <a:sym typeface="Arial"/>
              </a:rPr>
              <a:t>5</a:t>
            </a:r>
            <a:endParaRPr b="1" i="0" sz="2400" u="none" cap="none" strike="noStrike">
              <a:solidFill>
                <a:schemeClr val="accent4"/>
              </a:solidFill>
              <a:latin typeface="Arial"/>
              <a:ea typeface="Arial"/>
              <a:cs typeface="Arial"/>
              <a:sym typeface="Arial"/>
            </a:endParaRPr>
          </a:p>
        </p:txBody>
      </p:sp>
      <p:sp>
        <p:nvSpPr>
          <p:cNvPr id="1577" name="Google Shape;1577;p30"/>
          <p:cNvSpPr txBox="1"/>
          <p:nvPr/>
        </p:nvSpPr>
        <p:spPr>
          <a:xfrm>
            <a:off x="9013696" y="5637881"/>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2400" u="none" cap="none" strike="noStrike">
                <a:solidFill>
                  <a:schemeClr val="accent4"/>
                </a:solidFill>
                <a:latin typeface="Arial"/>
                <a:ea typeface="Arial"/>
                <a:cs typeface="Arial"/>
                <a:sym typeface="Arial"/>
              </a:rPr>
              <a:t>5</a:t>
            </a:r>
            <a:endParaRPr b="1" i="0" sz="2400" u="none" cap="none" strike="noStrike">
              <a:solidFill>
                <a:schemeClr val="accent4"/>
              </a:solidFill>
              <a:latin typeface="Arial"/>
              <a:ea typeface="Arial"/>
              <a:cs typeface="Arial"/>
              <a:sym typeface="Arial"/>
            </a:endParaRPr>
          </a:p>
        </p:txBody>
      </p:sp>
      <p:pic>
        <p:nvPicPr>
          <p:cNvPr id="1578" name="Google Shape;1578;p30"/>
          <p:cNvPicPr preferRelativeResize="0"/>
          <p:nvPr/>
        </p:nvPicPr>
        <p:blipFill rotWithShape="1">
          <a:blip r:embed="rId6">
            <a:alphaModFix/>
          </a:blip>
          <a:srcRect b="0" l="0" r="0" t="0"/>
          <a:stretch/>
        </p:blipFill>
        <p:spPr>
          <a:xfrm>
            <a:off x="817864" y="4373380"/>
            <a:ext cx="879466" cy="1420057"/>
          </a:xfrm>
          <a:prstGeom prst="rect">
            <a:avLst/>
          </a:prstGeom>
          <a:noFill/>
          <a:ln>
            <a:noFill/>
          </a:ln>
        </p:spPr>
      </p:pic>
      <p:sp>
        <p:nvSpPr>
          <p:cNvPr id="1579" name="Google Shape;1579;p30"/>
          <p:cNvSpPr txBox="1"/>
          <p:nvPr/>
        </p:nvSpPr>
        <p:spPr>
          <a:xfrm>
            <a:off x="3896908" y="5637881"/>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i="0" lang="fr-FR" sz="2400" u="none" cap="none" strike="noStrike">
                <a:solidFill>
                  <a:schemeClr val="accent1"/>
                </a:solidFill>
                <a:latin typeface="Arial"/>
                <a:ea typeface="Arial"/>
                <a:cs typeface="Arial"/>
                <a:sym typeface="Arial"/>
              </a:rPr>
              <a:t>3</a:t>
            </a:r>
            <a:endParaRPr b="1" i="0" sz="2400" u="none" cap="none" strike="noStrike">
              <a:solidFill>
                <a:schemeClr val="accent1"/>
              </a:solidFill>
              <a:latin typeface="Arial"/>
              <a:ea typeface="Arial"/>
              <a:cs typeface="Arial"/>
              <a:sym typeface="Arial"/>
            </a:endParaRPr>
          </a:p>
        </p:txBody>
      </p:sp>
      <p:sp>
        <p:nvSpPr>
          <p:cNvPr id="1580" name="Google Shape;1580;p30"/>
          <p:cNvSpPr txBox="1"/>
          <p:nvPr/>
        </p:nvSpPr>
        <p:spPr>
          <a:xfrm>
            <a:off x="1635994" y="5637881"/>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400"/>
              <a:buFont typeface="Arial"/>
              <a:buNone/>
            </a:pPr>
            <a:r>
              <a:rPr b="1" i="0" lang="fr-FR" sz="2400" u="none" cap="none" strike="noStrike">
                <a:solidFill>
                  <a:schemeClr val="accent1"/>
                </a:solidFill>
                <a:latin typeface="Arial"/>
                <a:ea typeface="Arial"/>
                <a:cs typeface="Arial"/>
                <a:sym typeface="Arial"/>
              </a:rPr>
              <a:t>0</a:t>
            </a:r>
            <a:endParaRPr b="1" i="0" sz="2400" u="none" cap="none" strike="noStrike">
              <a:solidFill>
                <a:schemeClr val="accent1"/>
              </a:solidFill>
              <a:latin typeface="Arial"/>
              <a:ea typeface="Arial"/>
              <a:cs typeface="Arial"/>
              <a:sym typeface="Arial"/>
            </a:endParaRPr>
          </a:p>
        </p:txBody>
      </p:sp>
      <p:pic>
        <p:nvPicPr>
          <p:cNvPr descr="Une image contenant périphérique, noir, mètre&#10;&#10;Description générée automatiquement" id="1581" name="Google Shape;1581;p30"/>
          <p:cNvPicPr preferRelativeResize="0"/>
          <p:nvPr/>
        </p:nvPicPr>
        <p:blipFill rotWithShape="1">
          <a:blip r:embed="rId7">
            <a:alphaModFix/>
          </a:blip>
          <a:srcRect b="0" l="0" r="0" t="0"/>
          <a:stretch/>
        </p:blipFill>
        <p:spPr>
          <a:xfrm>
            <a:off x="10425059" y="4730717"/>
            <a:ext cx="794953" cy="819414"/>
          </a:xfrm>
          <a:prstGeom prst="rect">
            <a:avLst/>
          </a:prstGeom>
          <a:noFill/>
          <a:ln>
            <a:noFill/>
          </a:ln>
        </p:spPr>
      </p:pic>
      <p:sp>
        <p:nvSpPr>
          <p:cNvPr id="1582" name="Google Shape;1582;p30"/>
          <p:cNvSpPr txBox="1"/>
          <p:nvPr/>
        </p:nvSpPr>
        <p:spPr>
          <a:xfrm>
            <a:off x="10659407" y="5637880"/>
            <a:ext cx="5877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Arial"/>
              <a:buNone/>
            </a:pPr>
            <a:r>
              <a:rPr b="1" i="0" lang="fr-FR" sz="2400" u="none" cap="none" strike="noStrike">
                <a:solidFill>
                  <a:schemeClr val="accent4"/>
                </a:solidFill>
                <a:latin typeface="Arial"/>
                <a:ea typeface="Arial"/>
                <a:cs typeface="Arial"/>
                <a:sym typeface="Arial"/>
              </a:rPr>
              <a:t>8</a:t>
            </a:r>
            <a:endParaRPr b="1" i="0" sz="2400" u="none" cap="none" strike="noStrike">
              <a:solidFill>
                <a:schemeClr val="accent4"/>
              </a:solidFill>
              <a:latin typeface="Arial"/>
              <a:ea typeface="Arial"/>
              <a:cs typeface="Arial"/>
              <a:sym typeface="Arial"/>
            </a:endParaRPr>
          </a:p>
        </p:txBody>
      </p:sp>
      <p:cxnSp>
        <p:nvCxnSpPr>
          <p:cNvPr id="1583" name="Google Shape;1583;p30"/>
          <p:cNvCxnSpPr>
            <a:endCxn id="1566" idx="0"/>
          </p:cNvCxnSpPr>
          <p:nvPr/>
        </p:nvCxnSpPr>
        <p:spPr>
          <a:xfrm flipH="1">
            <a:off x="1856163" y="2883241"/>
            <a:ext cx="661500" cy="1700100"/>
          </a:xfrm>
          <a:prstGeom prst="straightConnector1">
            <a:avLst/>
          </a:prstGeom>
          <a:noFill/>
          <a:ln cap="flat" cmpd="sng" w="38100">
            <a:solidFill>
              <a:schemeClr val="lt2"/>
            </a:solidFill>
            <a:prstDash val="solid"/>
            <a:round/>
            <a:headEnd len="sm" w="sm" type="none"/>
            <a:tailEnd len="med" w="med" type="stealth"/>
          </a:ln>
        </p:spPr>
      </p:cxnSp>
      <p:cxnSp>
        <p:nvCxnSpPr>
          <p:cNvPr id="1584" name="Google Shape;1584;p30"/>
          <p:cNvCxnSpPr/>
          <p:nvPr/>
        </p:nvCxnSpPr>
        <p:spPr>
          <a:xfrm>
            <a:off x="3031789" y="2883243"/>
            <a:ext cx="684198" cy="1709512"/>
          </a:xfrm>
          <a:prstGeom prst="straightConnector1">
            <a:avLst/>
          </a:prstGeom>
          <a:noFill/>
          <a:ln cap="flat" cmpd="sng" w="38100">
            <a:solidFill>
              <a:schemeClr val="lt2"/>
            </a:solidFill>
            <a:prstDash val="solid"/>
            <a:round/>
            <a:headEnd len="sm" w="sm" type="none"/>
            <a:tailEnd len="med" w="med" type="stealth"/>
          </a:ln>
        </p:spPr>
      </p:cxnSp>
      <p:cxnSp>
        <p:nvCxnSpPr>
          <p:cNvPr id="1585" name="Google Shape;1585;p30"/>
          <p:cNvCxnSpPr/>
          <p:nvPr/>
        </p:nvCxnSpPr>
        <p:spPr>
          <a:xfrm flipH="1">
            <a:off x="7841726" y="2883243"/>
            <a:ext cx="1001892" cy="1700098"/>
          </a:xfrm>
          <a:prstGeom prst="straightConnector1">
            <a:avLst/>
          </a:prstGeom>
          <a:noFill/>
          <a:ln cap="flat" cmpd="sng" w="38100">
            <a:solidFill>
              <a:schemeClr val="lt2"/>
            </a:solidFill>
            <a:prstDash val="solid"/>
            <a:round/>
            <a:headEnd len="sm" w="sm" type="none"/>
            <a:tailEnd len="med" w="med" type="stealth"/>
          </a:ln>
        </p:spPr>
      </p:cxnSp>
      <p:cxnSp>
        <p:nvCxnSpPr>
          <p:cNvPr id="1586" name="Google Shape;1586;p30"/>
          <p:cNvCxnSpPr/>
          <p:nvPr/>
        </p:nvCxnSpPr>
        <p:spPr>
          <a:xfrm>
            <a:off x="9480218" y="2883243"/>
            <a:ext cx="1001892" cy="1700098"/>
          </a:xfrm>
          <a:prstGeom prst="straightConnector1">
            <a:avLst/>
          </a:prstGeom>
          <a:noFill/>
          <a:ln cap="flat" cmpd="sng" w="38100">
            <a:solidFill>
              <a:schemeClr val="lt2"/>
            </a:solidFill>
            <a:prstDash val="solid"/>
            <a:round/>
            <a:headEnd len="sm" w="sm" type="none"/>
            <a:tailEnd len="med" w="med" type="stealth"/>
          </a:ln>
        </p:spPr>
      </p:cxnSp>
      <p:cxnSp>
        <p:nvCxnSpPr>
          <p:cNvPr id="1587" name="Google Shape;1587;p30"/>
          <p:cNvCxnSpPr/>
          <p:nvPr/>
        </p:nvCxnSpPr>
        <p:spPr>
          <a:xfrm>
            <a:off x="9172481" y="2999302"/>
            <a:ext cx="0" cy="1731415"/>
          </a:xfrm>
          <a:prstGeom prst="straightConnector1">
            <a:avLst/>
          </a:prstGeom>
          <a:noFill/>
          <a:ln cap="flat" cmpd="sng" w="38100">
            <a:solidFill>
              <a:schemeClr val="lt2"/>
            </a:solidFill>
            <a:prstDash val="solid"/>
            <a:round/>
            <a:headEnd len="sm" w="sm" type="none"/>
            <a:tailEnd len="med" w="med" type="stealth"/>
          </a:ln>
        </p:spPr>
      </p:cxnSp>
      <p:pic>
        <p:nvPicPr>
          <p:cNvPr descr="Une image contenant silhouette, ciel nocturne&#10;&#10;Description générée automatiquement" id="1588" name="Google Shape;1588;p30"/>
          <p:cNvPicPr preferRelativeResize="0"/>
          <p:nvPr/>
        </p:nvPicPr>
        <p:blipFill rotWithShape="1">
          <a:blip r:embed="rId5">
            <a:alphaModFix/>
          </a:blip>
          <a:srcRect b="0" l="0" r="0" t="0"/>
          <a:stretch/>
        </p:blipFill>
        <p:spPr>
          <a:xfrm>
            <a:off x="6507141" y="5025503"/>
            <a:ext cx="475489" cy="662942"/>
          </a:xfrm>
          <a:prstGeom prst="rect">
            <a:avLst/>
          </a:prstGeom>
          <a:noFill/>
          <a:ln>
            <a:noFill/>
          </a:ln>
        </p:spPr>
      </p:pic>
      <p:pic>
        <p:nvPicPr>
          <p:cNvPr descr="Une image contenant silhouette, ciel nocturne&#10;&#10;Description générée automatiquement" id="1589" name="Google Shape;1589;p30"/>
          <p:cNvPicPr preferRelativeResize="0"/>
          <p:nvPr/>
        </p:nvPicPr>
        <p:blipFill rotWithShape="1">
          <a:blip r:embed="rId5">
            <a:alphaModFix/>
          </a:blip>
          <a:srcRect b="0" l="0" r="0" t="0"/>
          <a:stretch/>
        </p:blipFill>
        <p:spPr>
          <a:xfrm>
            <a:off x="6272758" y="5025503"/>
            <a:ext cx="475489" cy="662942"/>
          </a:xfrm>
          <a:prstGeom prst="rect">
            <a:avLst/>
          </a:prstGeom>
          <a:noFill/>
          <a:ln>
            <a:noFill/>
          </a:ln>
        </p:spPr>
      </p:pic>
      <p:pic>
        <p:nvPicPr>
          <p:cNvPr descr="Une image contenant texte, transport, jaune, plateforme&#10;&#10;Description générée automatiquement" id="1590" name="Google Shape;1590;p30"/>
          <p:cNvPicPr preferRelativeResize="0"/>
          <p:nvPr/>
        </p:nvPicPr>
        <p:blipFill rotWithShape="1">
          <a:blip r:embed="rId8">
            <a:alphaModFix/>
          </a:blip>
          <a:srcRect b="0" l="0" r="0" t="0"/>
          <a:stretch/>
        </p:blipFill>
        <p:spPr>
          <a:xfrm>
            <a:off x="3114514" y="4900501"/>
            <a:ext cx="1535163" cy="591079"/>
          </a:xfrm>
          <a:prstGeom prst="rect">
            <a:avLst/>
          </a:prstGeom>
          <a:noFill/>
          <a:ln>
            <a:noFill/>
          </a:ln>
        </p:spPr>
      </p:pic>
      <p:sp>
        <p:nvSpPr>
          <p:cNvPr id="1591" name="Google Shape;1591;p30"/>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592" name="Google Shape;1592;p30"/>
          <p:cNvPicPr preferRelativeResize="0"/>
          <p:nvPr/>
        </p:nvPicPr>
        <p:blipFill rotWithShape="1">
          <a:blip r:embed="rId9">
            <a:alphaModFix/>
          </a:blip>
          <a:srcRect b="0" l="0" r="0" t="0"/>
          <a:stretch/>
        </p:blipFill>
        <p:spPr>
          <a:xfrm>
            <a:off x="8241233" y="406371"/>
            <a:ext cx="497692" cy="497692"/>
          </a:xfrm>
          <a:prstGeom prst="rect">
            <a:avLst/>
          </a:prstGeom>
          <a:noFill/>
          <a:ln>
            <a:noFill/>
          </a:ln>
        </p:spPr>
      </p:pic>
      <p:pic>
        <p:nvPicPr>
          <p:cNvPr id="1593" name="Google Shape;1593;p30"/>
          <p:cNvPicPr preferRelativeResize="0"/>
          <p:nvPr/>
        </p:nvPicPr>
        <p:blipFill rotWithShape="1">
          <a:blip r:embed="rId10">
            <a:alphaModFix/>
          </a:blip>
          <a:srcRect b="0" l="0" r="0" t="0"/>
          <a:stretch/>
        </p:blipFill>
        <p:spPr>
          <a:xfrm>
            <a:off x="9361671" y="406371"/>
            <a:ext cx="497692" cy="497692"/>
          </a:xfrm>
          <a:prstGeom prst="rect">
            <a:avLst/>
          </a:prstGeom>
          <a:noFill/>
          <a:ln>
            <a:noFill/>
          </a:ln>
        </p:spPr>
      </p:pic>
      <p:pic>
        <p:nvPicPr>
          <p:cNvPr id="1594" name="Google Shape;1594;p30"/>
          <p:cNvPicPr preferRelativeResize="0"/>
          <p:nvPr/>
        </p:nvPicPr>
        <p:blipFill rotWithShape="1">
          <a:blip r:embed="rId11">
            <a:alphaModFix/>
          </a:blip>
          <a:srcRect b="0" l="0" r="0" t="0"/>
          <a:stretch/>
        </p:blipFill>
        <p:spPr>
          <a:xfrm>
            <a:off x="8801452" y="406371"/>
            <a:ext cx="497692" cy="497692"/>
          </a:xfrm>
          <a:prstGeom prst="rect">
            <a:avLst/>
          </a:prstGeom>
          <a:noFill/>
          <a:ln>
            <a:noFill/>
          </a:ln>
        </p:spPr>
      </p:pic>
      <p:pic>
        <p:nvPicPr>
          <p:cNvPr id="1595" name="Google Shape;1595;p30"/>
          <p:cNvPicPr preferRelativeResize="0"/>
          <p:nvPr/>
        </p:nvPicPr>
        <p:blipFill rotWithShape="1">
          <a:blip r:embed="rId12">
            <a:alphaModFix/>
          </a:blip>
          <a:srcRect b="0" l="0" r="0" t="0"/>
          <a:stretch/>
        </p:blipFill>
        <p:spPr>
          <a:xfrm>
            <a:off x="9921891" y="406371"/>
            <a:ext cx="497692" cy="497692"/>
          </a:xfrm>
          <a:prstGeom prst="rect">
            <a:avLst/>
          </a:prstGeom>
          <a:noFill/>
          <a:ln>
            <a:noFill/>
          </a:ln>
        </p:spPr>
      </p:pic>
      <p:pic>
        <p:nvPicPr>
          <p:cNvPr id="1596" name="Google Shape;1596;p30"/>
          <p:cNvPicPr preferRelativeResize="0"/>
          <p:nvPr/>
        </p:nvPicPr>
        <p:blipFill rotWithShape="1">
          <a:blip r:embed="rId13">
            <a:alphaModFix/>
          </a:blip>
          <a:srcRect b="0" l="0" r="0" t="0"/>
          <a:stretch/>
        </p:blipFill>
        <p:spPr>
          <a:xfrm>
            <a:off x="10482110" y="406371"/>
            <a:ext cx="497692" cy="497692"/>
          </a:xfrm>
          <a:prstGeom prst="rect">
            <a:avLst/>
          </a:prstGeom>
          <a:noFill/>
          <a:ln>
            <a:noFill/>
          </a:ln>
        </p:spPr>
      </p:pic>
      <p:pic>
        <p:nvPicPr>
          <p:cNvPr id="1597" name="Google Shape;1597;p30"/>
          <p:cNvPicPr preferRelativeResize="0"/>
          <p:nvPr/>
        </p:nvPicPr>
        <p:blipFill rotWithShape="1">
          <a:blip r:embed="rId14">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500"/>
                                        <p:tgtEl>
                                          <p:spTgt spid="15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4"/>
                                        </p:tgtEl>
                                        <p:attrNameLst>
                                          <p:attrName>style.visibility</p:attrName>
                                        </p:attrNameLst>
                                      </p:cBhvr>
                                      <p:to>
                                        <p:strVal val="visible"/>
                                      </p:to>
                                    </p:set>
                                    <p:animEffect filter="fade" transition="in">
                                      <p:cBhvr>
                                        <p:cTn dur="500"/>
                                        <p:tgtEl>
                                          <p:spTgt spid="15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83"/>
                                        </p:tgtEl>
                                        <p:attrNameLst>
                                          <p:attrName>style.visibility</p:attrName>
                                        </p:attrNameLst>
                                      </p:cBhvr>
                                      <p:to>
                                        <p:strVal val="visible"/>
                                      </p:to>
                                    </p:set>
                                    <p:animEffect filter="fade" transition="in">
                                      <p:cBhvr>
                                        <p:cTn dur="500"/>
                                        <p:tgtEl>
                                          <p:spTgt spid="158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78"/>
                                        </p:tgtEl>
                                        <p:attrNameLst>
                                          <p:attrName>style.visibility</p:attrName>
                                        </p:attrNameLst>
                                      </p:cBhvr>
                                      <p:to>
                                        <p:strVal val="visible"/>
                                      </p:to>
                                    </p:set>
                                    <p:animEffect filter="fade" transition="in">
                                      <p:cBhvr>
                                        <p:cTn dur="500"/>
                                        <p:tgtEl>
                                          <p:spTgt spid="157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566"/>
                                        </p:tgtEl>
                                        <p:attrNameLst>
                                          <p:attrName>style.visibility</p:attrName>
                                        </p:attrNameLst>
                                      </p:cBhvr>
                                      <p:to>
                                        <p:strVal val="visible"/>
                                      </p:to>
                                    </p:set>
                                    <p:animEffect filter="fade" transition="in">
                                      <p:cBhvr>
                                        <p:cTn dur="500"/>
                                        <p:tgtEl>
                                          <p:spTgt spid="156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580"/>
                                        </p:tgtEl>
                                        <p:attrNameLst>
                                          <p:attrName>style.visibility</p:attrName>
                                        </p:attrNameLst>
                                      </p:cBhvr>
                                      <p:to>
                                        <p:strVal val="visible"/>
                                      </p:to>
                                    </p:set>
                                    <p:animEffect filter="fade" transition="in">
                                      <p:cBhvr>
                                        <p:cTn dur="500"/>
                                        <p:tgtEl>
                                          <p:spTgt spid="15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4"/>
                                        </p:tgtEl>
                                        <p:attrNameLst>
                                          <p:attrName>style.visibility</p:attrName>
                                        </p:attrNameLst>
                                      </p:cBhvr>
                                      <p:to>
                                        <p:strVal val="visible"/>
                                      </p:to>
                                    </p:set>
                                    <p:animEffect filter="fade" transition="in">
                                      <p:cBhvr>
                                        <p:cTn dur="500"/>
                                        <p:tgtEl>
                                          <p:spTgt spid="15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90"/>
                                        </p:tgtEl>
                                        <p:attrNameLst>
                                          <p:attrName>style.visibility</p:attrName>
                                        </p:attrNameLst>
                                      </p:cBhvr>
                                      <p:to>
                                        <p:strVal val="visible"/>
                                      </p:to>
                                    </p:set>
                                    <p:animEffect filter="fade" transition="in">
                                      <p:cBhvr>
                                        <p:cTn dur="500"/>
                                        <p:tgtEl>
                                          <p:spTgt spid="159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79"/>
                                        </p:tgtEl>
                                        <p:attrNameLst>
                                          <p:attrName>style.visibility</p:attrName>
                                        </p:attrNameLst>
                                      </p:cBhvr>
                                      <p:to>
                                        <p:strVal val="visible"/>
                                      </p:to>
                                    </p:set>
                                    <p:animEffect filter="fade" transition="in">
                                      <p:cBhvr>
                                        <p:cTn dur="500"/>
                                        <p:tgtEl>
                                          <p:spTgt spid="1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500"/>
                                        <p:tgtEl>
                                          <p:spTgt spid="15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500"/>
                                        <p:tgtEl>
                                          <p:spTgt spid="1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3"/>
                                        </p:tgtEl>
                                        <p:attrNameLst>
                                          <p:attrName>style.visibility</p:attrName>
                                        </p:attrNameLst>
                                      </p:cBhvr>
                                      <p:to>
                                        <p:strVal val="visible"/>
                                      </p:to>
                                    </p:set>
                                    <p:animEffect filter="fade" transition="in">
                                      <p:cBhvr>
                                        <p:cTn dur="500"/>
                                        <p:tgtEl>
                                          <p:spTgt spid="15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5"/>
                                        </p:tgtEl>
                                        <p:attrNameLst>
                                          <p:attrName>style.visibility</p:attrName>
                                        </p:attrNameLst>
                                      </p:cBhvr>
                                      <p:to>
                                        <p:strVal val="visible"/>
                                      </p:to>
                                    </p:set>
                                    <p:animEffect filter="fade" transition="in">
                                      <p:cBhvr>
                                        <p:cTn dur="500"/>
                                        <p:tgtEl>
                                          <p:spTgt spid="158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70"/>
                                        </p:tgtEl>
                                        <p:attrNameLst>
                                          <p:attrName>style.visibility</p:attrName>
                                        </p:attrNameLst>
                                      </p:cBhvr>
                                      <p:to>
                                        <p:strVal val="visible"/>
                                      </p:to>
                                    </p:set>
                                    <p:animEffect filter="fade" transition="in">
                                      <p:cBhvr>
                                        <p:cTn dur="500"/>
                                        <p:tgtEl>
                                          <p:spTgt spid="1570"/>
                                        </p:tgtEl>
                                      </p:cBhvr>
                                    </p:animEffect>
                                  </p:childTnLst>
                                </p:cTn>
                              </p:par>
                            </p:childTnLst>
                          </p:cTn>
                        </p:par>
                        <p:par>
                          <p:cTn fill="hold">
                            <p:stCondLst>
                              <p:cond delay="1500"/>
                            </p:stCondLst>
                            <p:childTnLst>
                              <p:par>
                                <p:cTn fill="hold" nodeType="afterEffect" presetClass="entr" presetID="10" presetSubtype="0">
                                  <p:stCondLst>
                                    <p:cond delay="250"/>
                                  </p:stCondLst>
                                  <p:childTnLst>
                                    <p:set>
                                      <p:cBhvr>
                                        <p:cTn dur="1" fill="hold">
                                          <p:stCondLst>
                                            <p:cond delay="0"/>
                                          </p:stCondLst>
                                        </p:cTn>
                                        <p:tgtEl>
                                          <p:spTgt spid="1588"/>
                                        </p:tgtEl>
                                        <p:attrNameLst>
                                          <p:attrName>style.visibility</p:attrName>
                                        </p:attrNameLst>
                                      </p:cBhvr>
                                      <p:to>
                                        <p:strVal val="visible"/>
                                      </p:to>
                                    </p:set>
                                    <p:animEffect filter="fade" transition="in">
                                      <p:cBhvr>
                                        <p:cTn dur="500"/>
                                        <p:tgtEl>
                                          <p:spTgt spid="1588"/>
                                        </p:tgtEl>
                                      </p:cBhvr>
                                    </p:animEffect>
                                  </p:childTnLst>
                                </p:cTn>
                              </p:par>
                            </p:childTnLst>
                          </p:cTn>
                        </p:par>
                        <p:par>
                          <p:cTn fill="hold">
                            <p:stCondLst>
                              <p:cond delay="2000"/>
                            </p:stCondLst>
                            <p:childTnLst>
                              <p:par>
                                <p:cTn fill="hold" nodeType="afterEffect" presetClass="entr" presetID="10" presetSubtype="0">
                                  <p:stCondLst>
                                    <p:cond delay="250"/>
                                  </p:stCondLst>
                                  <p:childTnLst>
                                    <p:set>
                                      <p:cBhvr>
                                        <p:cTn dur="1" fill="hold">
                                          <p:stCondLst>
                                            <p:cond delay="0"/>
                                          </p:stCondLst>
                                        </p:cTn>
                                        <p:tgtEl>
                                          <p:spTgt spid="1589"/>
                                        </p:tgtEl>
                                        <p:attrNameLst>
                                          <p:attrName>style.visibility</p:attrName>
                                        </p:attrNameLst>
                                      </p:cBhvr>
                                      <p:to>
                                        <p:strVal val="visible"/>
                                      </p:to>
                                    </p:set>
                                    <p:animEffect filter="fade" transition="in">
                                      <p:cBhvr>
                                        <p:cTn dur="500"/>
                                        <p:tgtEl>
                                          <p:spTgt spid="158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500"/>
                                        <p:tgtEl>
                                          <p:spTgt spid="1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7"/>
                                        </p:tgtEl>
                                        <p:attrNameLst>
                                          <p:attrName>style.visibility</p:attrName>
                                        </p:attrNameLst>
                                      </p:cBhvr>
                                      <p:to>
                                        <p:strVal val="visible"/>
                                      </p:to>
                                    </p:set>
                                    <p:animEffect filter="fade" transition="in">
                                      <p:cBhvr>
                                        <p:cTn dur="500"/>
                                        <p:tgtEl>
                                          <p:spTgt spid="158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500"/>
                                        <p:tgtEl>
                                          <p:spTgt spid="15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500"/>
                                        <p:tgtEl>
                                          <p:spTgt spid="1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6"/>
                                        </p:tgtEl>
                                        <p:attrNameLst>
                                          <p:attrName>style.visibility</p:attrName>
                                        </p:attrNameLst>
                                      </p:cBhvr>
                                      <p:to>
                                        <p:strVal val="visible"/>
                                      </p:to>
                                    </p:set>
                                    <p:animEffect filter="fade" transition="in">
                                      <p:cBhvr>
                                        <p:cTn dur="500"/>
                                        <p:tgtEl>
                                          <p:spTgt spid="158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1"/>
                                        </p:tgtEl>
                                        <p:attrNameLst>
                                          <p:attrName>style.visibility</p:attrName>
                                        </p:attrNameLst>
                                      </p:cBhvr>
                                      <p:to>
                                        <p:strVal val="visible"/>
                                      </p:to>
                                    </p:set>
                                    <p:animEffect filter="fade" transition="in">
                                      <p:cBhvr>
                                        <p:cTn dur="500"/>
                                        <p:tgtEl>
                                          <p:spTgt spid="158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82"/>
                                        </p:tgtEl>
                                        <p:attrNameLst>
                                          <p:attrName>style.visibility</p:attrName>
                                        </p:attrNameLst>
                                      </p:cBhvr>
                                      <p:to>
                                        <p:strVal val="visible"/>
                                      </p:to>
                                    </p:set>
                                    <p:animEffect filter="fade" transition="in">
                                      <p:cBhvr>
                                        <p:cTn dur="500"/>
                                        <p:tgtEl>
                                          <p:spTgt spid="1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01" name="Shape 1601"/>
        <p:cNvGrpSpPr/>
        <p:nvPr/>
      </p:nvGrpSpPr>
      <p:grpSpPr>
        <a:xfrm>
          <a:off x="0" y="0"/>
          <a:ext cx="0" cy="0"/>
          <a:chOff x="0" y="0"/>
          <a:chExt cx="0" cy="0"/>
        </a:xfrm>
      </p:grpSpPr>
      <p:sp>
        <p:nvSpPr>
          <p:cNvPr id="1602" name="Google Shape;1602;p184"/>
          <p:cNvSpPr txBox="1"/>
          <p:nvPr>
            <p:ph idx="1" type="body"/>
          </p:nvPr>
        </p:nvSpPr>
        <p:spPr>
          <a:xfrm>
            <a:off x="695325" y="728650"/>
            <a:ext cx="7887000" cy="6060300"/>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Clr>
                <a:schemeClr val="lt2"/>
              </a:buClr>
              <a:buSzPts val="2400"/>
              <a:buFont typeface="Arial"/>
              <a:buNone/>
            </a:pPr>
            <a:r>
              <a:rPr lang="fr-FR" sz="2000">
                <a:latin typeface="Quattrocento Sans"/>
                <a:ea typeface="Quattrocento Sans"/>
                <a:cs typeface="Quattrocento Sans"/>
                <a:sym typeface="Quattrocento Sans"/>
              </a:rPr>
              <a:t>A vous de jouer!</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rPr lang="fr-FR" sz="2000">
                <a:latin typeface="Quattrocento Sans"/>
                <a:ea typeface="Quattrocento Sans"/>
                <a:cs typeface="Quattrocento Sans"/>
                <a:sym typeface="Quattrocento Sans"/>
              </a:rPr>
              <a:t>5 groupes de 4 personnes</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rPr lang="fr-FR" sz="2000">
                <a:latin typeface="Quattrocento Sans"/>
                <a:ea typeface="Quattrocento Sans"/>
                <a:cs typeface="Quattrocento Sans"/>
                <a:sym typeface="Quattrocento Sans"/>
              </a:rPr>
              <a:t>10’</a:t>
            </a:r>
            <a:endParaRPr sz="2000">
              <a:latin typeface="Quattrocento Sans"/>
              <a:ea typeface="Quattrocento Sans"/>
              <a:cs typeface="Quattrocento Sans"/>
              <a:sym typeface="Quattrocento Sans"/>
            </a:endParaRPr>
          </a:p>
          <a:p>
            <a:pPr indent="-355600" lvl="0" marL="457200" marR="0" rtl="0" algn="l">
              <a:lnSpc>
                <a:spcPct val="100000"/>
              </a:lnSpc>
              <a:spcBef>
                <a:spcPts val="0"/>
              </a:spcBef>
              <a:spcAft>
                <a:spcPts val="0"/>
              </a:spcAft>
              <a:buSzPts val="2000"/>
              <a:buFont typeface="Quattrocento Sans"/>
              <a:buAutoNum type="arabicPeriod"/>
            </a:pPr>
            <a:r>
              <a:rPr lang="fr-FR" sz="2000">
                <a:latin typeface="Quattrocento Sans"/>
                <a:ea typeface="Quattrocento Sans"/>
                <a:cs typeface="Quattrocento Sans"/>
                <a:sym typeface="Quattrocento Sans"/>
              </a:rPr>
              <a:t>Choisir votre prochaine destination de vacances pour cet été.</a:t>
            </a:r>
            <a:endParaRPr sz="2000">
              <a:latin typeface="Quattrocento Sans"/>
              <a:ea typeface="Quattrocento Sans"/>
              <a:cs typeface="Quattrocento Sans"/>
              <a:sym typeface="Quattrocento Sans"/>
            </a:endParaRPr>
          </a:p>
          <a:p>
            <a:pPr indent="-355600" lvl="0" marL="457200" marR="0" rtl="0" algn="l">
              <a:lnSpc>
                <a:spcPct val="100000"/>
              </a:lnSpc>
              <a:spcBef>
                <a:spcPts val="0"/>
              </a:spcBef>
              <a:spcAft>
                <a:spcPts val="0"/>
              </a:spcAft>
              <a:buSzPts val="2000"/>
              <a:buFont typeface="Quattrocento Sans"/>
              <a:buAutoNum type="arabicPeriod"/>
            </a:pPr>
            <a:r>
              <a:rPr lang="fr-FR" sz="2000">
                <a:latin typeface="Quattrocento Sans"/>
                <a:ea typeface="Quattrocento Sans"/>
                <a:cs typeface="Quattrocento Sans"/>
                <a:sym typeface="Quattrocento Sans"/>
              </a:rPr>
              <a:t>Comment allez-vous vous y rendre?</a:t>
            </a:r>
            <a:endParaRPr sz="2000">
              <a:latin typeface="Quattrocento Sans"/>
              <a:ea typeface="Quattrocento Sans"/>
              <a:cs typeface="Quattrocento Sans"/>
              <a:sym typeface="Quattrocento Sans"/>
            </a:endParaRPr>
          </a:p>
          <a:p>
            <a:pPr indent="-355600" lvl="0" marL="457200" marR="0" rtl="0" algn="l">
              <a:lnSpc>
                <a:spcPct val="100000"/>
              </a:lnSpc>
              <a:spcBef>
                <a:spcPts val="0"/>
              </a:spcBef>
              <a:spcAft>
                <a:spcPts val="0"/>
              </a:spcAft>
              <a:buSzPts val="2000"/>
              <a:buFont typeface="Quattrocento Sans"/>
              <a:buAutoNum type="arabicPeriod"/>
            </a:pPr>
            <a:r>
              <a:rPr lang="fr-FR" sz="2000">
                <a:latin typeface="Quattrocento Sans"/>
                <a:ea typeface="Quattrocento Sans"/>
                <a:cs typeface="Quattrocento Sans"/>
                <a:sym typeface="Quattrocento Sans"/>
              </a:rPr>
              <a:t>Black-out! Il n’y a plus d’énergies fossiles ! Comment allez vous faire pour vous rendre en vacances? Estimez le temps nécessaire.</a:t>
            </a:r>
            <a:endParaRPr sz="2000">
              <a:latin typeface="Quattrocento Sans"/>
              <a:ea typeface="Quattrocento Sans"/>
              <a:cs typeface="Quattrocento Sans"/>
              <a:sym typeface="Quattrocento Sans"/>
            </a:endParaRPr>
          </a:p>
          <a:p>
            <a:pPr indent="-355600" lvl="0" marL="457200" marR="0" rtl="0" algn="l">
              <a:lnSpc>
                <a:spcPct val="100000"/>
              </a:lnSpc>
              <a:spcBef>
                <a:spcPts val="0"/>
              </a:spcBef>
              <a:spcAft>
                <a:spcPts val="0"/>
              </a:spcAft>
              <a:buSzPts val="2000"/>
              <a:buFont typeface="Quattrocento Sans"/>
              <a:buAutoNum type="arabicPeriod"/>
            </a:pPr>
            <a:r>
              <a:rPr lang="fr-FR" sz="2000">
                <a:latin typeface="Quattrocento Sans"/>
                <a:ea typeface="Quattrocento Sans"/>
                <a:cs typeface="Quattrocento Sans"/>
                <a:sym typeface="Quattrocento Sans"/>
              </a:rPr>
              <a:t>Au fond, quels sont les ingrédients pour de bonnes vacances? Quels sont les autres critères mis à part la destination? Quelle autre destination auriez vous envie de choisir?</a:t>
            </a:r>
            <a:endParaRPr sz="2000">
              <a:latin typeface="Quattrocento Sans"/>
              <a:ea typeface="Quattrocento Sans"/>
              <a:cs typeface="Quattrocento Sans"/>
              <a:sym typeface="Quattrocento Sans"/>
            </a:endParaRPr>
          </a:p>
          <a:p>
            <a:pPr indent="0" lvl="0" marL="0" marR="0" rtl="0" algn="l">
              <a:lnSpc>
                <a:spcPct val="100000"/>
              </a:lnSpc>
              <a:spcBef>
                <a:spcPts val="0"/>
              </a:spcBef>
              <a:spcAft>
                <a:spcPts val="0"/>
              </a:spcAft>
              <a:buSzPts val="2400"/>
              <a:buNone/>
            </a:pPr>
            <a:r>
              <a:t/>
            </a:r>
            <a:endParaRPr sz="2000">
              <a:latin typeface="Quattrocento Sans"/>
              <a:ea typeface="Quattrocento Sans"/>
              <a:cs typeface="Quattrocento Sans"/>
              <a:sym typeface="Quattrocento Sans"/>
            </a:endParaRPr>
          </a:p>
          <a:p>
            <a:pPr indent="0" lvl="0" marL="0" marR="0" rtl="0" algn="l">
              <a:lnSpc>
                <a:spcPct val="100000"/>
              </a:lnSpc>
              <a:spcBef>
                <a:spcPts val="0"/>
              </a:spcBef>
              <a:spcAft>
                <a:spcPts val="0"/>
              </a:spcAft>
              <a:buSzPts val="2400"/>
              <a:buNone/>
            </a:pPr>
            <a:r>
              <a:rPr lang="fr-FR" sz="2000">
                <a:latin typeface="Quattrocento Sans"/>
                <a:ea typeface="Quattrocento Sans"/>
                <a:cs typeface="Quattrocento Sans"/>
                <a:sym typeface="Quattrocento Sans"/>
              </a:rPr>
              <a:t>présentation des groupes :</a:t>
            </a:r>
            <a:endParaRPr sz="2000">
              <a:latin typeface="Quattrocento Sans"/>
              <a:ea typeface="Quattrocento Sans"/>
              <a:cs typeface="Quattrocento Sans"/>
              <a:sym typeface="Quattrocento Sans"/>
            </a:endParaRPr>
          </a:p>
          <a:p>
            <a:pPr indent="0" lvl="0" marL="0" marR="0" rtl="0" algn="l">
              <a:lnSpc>
                <a:spcPct val="100000"/>
              </a:lnSpc>
              <a:spcBef>
                <a:spcPts val="0"/>
              </a:spcBef>
              <a:spcAft>
                <a:spcPts val="0"/>
              </a:spcAft>
              <a:buSzPts val="2400"/>
              <a:buNone/>
            </a:pPr>
            <a:r>
              <a:rPr lang="fr-FR" sz="2000">
                <a:latin typeface="Quattrocento Sans"/>
                <a:ea typeface="Quattrocento Sans"/>
                <a:cs typeface="Quattrocento Sans"/>
                <a:sym typeface="Quattrocento Sans"/>
              </a:rPr>
              <a:t>en 2’ résumer vos apprentissages pour les autres groupes</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t/>
            </a:r>
            <a:endParaRPr sz="2000">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chemeClr val="lt2"/>
              </a:buClr>
              <a:buSzPts val="2400"/>
              <a:buFont typeface="Arial"/>
              <a:buNone/>
            </a:pPr>
            <a:r>
              <a:t/>
            </a:r>
            <a:endParaRPr sz="2600"/>
          </a:p>
        </p:txBody>
      </p:sp>
      <p:sp>
        <p:nvSpPr>
          <p:cNvPr id="1603" name="Google Shape;1603;p18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pic>
        <p:nvPicPr>
          <p:cNvPr descr="Une image contenant volant, aéronef, sombre&#10;&#10;Description générée automatiquement" id="1608" name="Google Shape;1608;p31"/>
          <p:cNvPicPr preferRelativeResize="0"/>
          <p:nvPr/>
        </p:nvPicPr>
        <p:blipFill rotWithShape="1">
          <a:blip r:embed="rId3">
            <a:alphaModFix/>
          </a:blip>
          <a:srcRect b="0" l="0" r="0" t="0"/>
          <a:stretch/>
        </p:blipFill>
        <p:spPr>
          <a:xfrm>
            <a:off x="-2339642" y="-331613"/>
            <a:ext cx="6879790" cy="8603586"/>
          </a:xfrm>
          <a:prstGeom prst="rect">
            <a:avLst/>
          </a:prstGeom>
          <a:noFill/>
          <a:ln>
            <a:noFill/>
          </a:ln>
        </p:spPr>
      </p:pic>
      <p:sp>
        <p:nvSpPr>
          <p:cNvPr id="1609" name="Google Shape;1609;p3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Clr>
                <a:schemeClr val="lt1"/>
              </a:buClr>
              <a:buSzPts val="1400"/>
              <a:buFont typeface="Arial"/>
              <a:buNone/>
            </a:pPr>
            <a:r>
              <a:rPr lang="fr-FR"/>
              <a:t>The Shifters – Le Climat, et moi, et moi, et moi…</a:t>
            </a:r>
            <a:endParaRPr/>
          </a:p>
        </p:txBody>
      </p:sp>
      <p:sp>
        <p:nvSpPr>
          <p:cNvPr id="1610" name="Google Shape;1610;p31"/>
          <p:cNvSpPr txBox="1"/>
          <p:nvPr>
            <p:ph idx="1" type="body"/>
          </p:nvPr>
        </p:nvSpPr>
        <p:spPr>
          <a:xfrm>
            <a:off x="695325" y="360650"/>
            <a:ext cx="7229475" cy="53470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Genève-Bangkok à la nage : COP ou PAS COP ?</a:t>
            </a:r>
            <a:endParaRPr/>
          </a:p>
        </p:txBody>
      </p:sp>
      <p:sp>
        <p:nvSpPr>
          <p:cNvPr id="1611" name="Google Shape;1611;p31"/>
          <p:cNvSpPr txBox="1"/>
          <p:nvPr/>
        </p:nvSpPr>
        <p:spPr>
          <a:xfrm>
            <a:off x="7439863" y="1717972"/>
            <a:ext cx="1670922" cy="705803"/>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2"/>
                </a:solidFill>
                <a:latin typeface="Arial"/>
                <a:ea typeface="Arial"/>
                <a:cs typeface="Arial"/>
                <a:sym typeface="Arial"/>
              </a:rPr>
              <a:t>au moins 3t </a:t>
            </a:r>
            <a:r>
              <a:rPr b="0" i="0" lang="fr-FR" sz="2400" u="none" cap="none" strike="noStrike">
                <a:solidFill>
                  <a:schemeClr val="lt2"/>
                </a:solidFill>
                <a:latin typeface="Arial"/>
                <a:ea typeface="Arial"/>
                <a:cs typeface="Arial"/>
                <a:sym typeface="Arial"/>
              </a:rPr>
              <a:t>éq. CO</a:t>
            </a:r>
            <a:r>
              <a:rPr b="0" baseline="-25000" i="0" lang="fr-FR" sz="2400" u="none" cap="none" strike="noStrike">
                <a:solidFill>
                  <a:schemeClr val="lt2"/>
                </a:solidFill>
                <a:latin typeface="Arial"/>
                <a:ea typeface="Arial"/>
                <a:cs typeface="Arial"/>
                <a:sym typeface="Arial"/>
              </a:rPr>
              <a:t>2</a:t>
            </a:r>
            <a:endParaRPr b="0" i="0" sz="2000" u="none" cap="none" strike="noStrike">
              <a:solidFill>
                <a:schemeClr val="dk1"/>
              </a:solidFill>
              <a:latin typeface="Arial"/>
              <a:ea typeface="Arial"/>
              <a:cs typeface="Arial"/>
              <a:sym typeface="Arial"/>
            </a:endParaRPr>
          </a:p>
        </p:txBody>
      </p:sp>
      <p:cxnSp>
        <p:nvCxnSpPr>
          <p:cNvPr id="1612" name="Google Shape;1612;p31"/>
          <p:cNvCxnSpPr/>
          <p:nvPr/>
        </p:nvCxnSpPr>
        <p:spPr>
          <a:xfrm flipH="1" rot="10800000">
            <a:off x="4382059" y="2198928"/>
            <a:ext cx="1689900" cy="870600"/>
          </a:xfrm>
          <a:prstGeom prst="straightConnector1">
            <a:avLst/>
          </a:prstGeom>
          <a:noFill/>
          <a:ln cap="flat" cmpd="sng" w="25400">
            <a:solidFill>
              <a:schemeClr val="lt2"/>
            </a:solidFill>
            <a:prstDash val="dot"/>
            <a:round/>
            <a:headEnd len="sm" w="sm" type="none"/>
            <a:tailEnd len="lg" w="lg" type="triangle"/>
          </a:ln>
        </p:spPr>
      </p:cxnSp>
      <p:cxnSp>
        <p:nvCxnSpPr>
          <p:cNvPr id="1613" name="Google Shape;1613;p31"/>
          <p:cNvCxnSpPr/>
          <p:nvPr/>
        </p:nvCxnSpPr>
        <p:spPr>
          <a:xfrm rot="10800000">
            <a:off x="4381998" y="3833117"/>
            <a:ext cx="1689900" cy="804600"/>
          </a:xfrm>
          <a:prstGeom prst="straightConnector1">
            <a:avLst/>
          </a:prstGeom>
          <a:noFill/>
          <a:ln cap="flat" cmpd="sng" w="25400">
            <a:solidFill>
              <a:schemeClr val="lt2"/>
            </a:solidFill>
            <a:prstDash val="dot"/>
            <a:round/>
            <a:headEnd len="sm" w="sm" type="none"/>
            <a:tailEnd len="lg" w="lg" type="triangle"/>
          </a:ln>
        </p:spPr>
      </p:cxnSp>
      <p:sp>
        <p:nvSpPr>
          <p:cNvPr id="1614" name="Google Shape;1614;p31"/>
          <p:cNvSpPr txBox="1"/>
          <p:nvPr/>
        </p:nvSpPr>
        <p:spPr>
          <a:xfrm>
            <a:off x="7684356" y="3635476"/>
            <a:ext cx="1921808" cy="865253"/>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2"/>
                </a:solidFill>
                <a:latin typeface="Arial"/>
                <a:ea typeface="Arial"/>
                <a:cs typeface="Arial"/>
                <a:sym typeface="Arial"/>
              </a:rPr>
              <a:t>plus 300 kg</a:t>
            </a:r>
            <a:r>
              <a:rPr b="0" i="0" lang="fr-FR" sz="2400" u="none" cap="none" strike="noStrike">
                <a:solidFill>
                  <a:schemeClr val="lt2"/>
                </a:solidFill>
                <a:latin typeface="Arial"/>
                <a:ea typeface="Arial"/>
                <a:cs typeface="Arial"/>
                <a:sym typeface="Arial"/>
              </a:rPr>
              <a:t> éq. CO</a:t>
            </a:r>
            <a:r>
              <a:rPr b="0" baseline="-25000" i="0" lang="fr-FR" sz="2400" u="none" cap="none" strike="noStrike">
                <a:solidFill>
                  <a:schemeClr val="lt2"/>
                </a:solidFill>
                <a:latin typeface="Arial"/>
                <a:ea typeface="Arial"/>
                <a:cs typeface="Arial"/>
                <a:sym typeface="Arial"/>
              </a:rPr>
              <a:t>2 </a:t>
            </a:r>
            <a:endParaRPr b="0" i="0" sz="2000" u="none" cap="none" strike="noStrike">
              <a:solidFill>
                <a:schemeClr val="dk1"/>
              </a:solidFill>
              <a:latin typeface="Arial"/>
              <a:ea typeface="Arial"/>
              <a:cs typeface="Arial"/>
              <a:sym typeface="Arial"/>
            </a:endParaRPr>
          </a:p>
        </p:txBody>
      </p:sp>
      <p:sp>
        <p:nvSpPr>
          <p:cNvPr id="1615" name="Google Shape;1615;p31"/>
          <p:cNvSpPr txBox="1"/>
          <p:nvPr/>
        </p:nvSpPr>
        <p:spPr>
          <a:xfrm>
            <a:off x="7716285" y="1905989"/>
            <a:ext cx="630080" cy="705803"/>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accent4"/>
              </a:buClr>
              <a:buSzPts val="4000"/>
              <a:buFont typeface="Arial"/>
              <a:buNone/>
            </a:pPr>
            <a:r>
              <a:rPr b="0" i="0" lang="fr-FR" sz="4000" u="none" cap="none" strike="noStrike">
                <a:solidFill>
                  <a:schemeClr val="accent4"/>
                </a:solidFill>
                <a:latin typeface="Arial"/>
                <a:ea typeface="Arial"/>
                <a:cs typeface="Arial"/>
                <a:sym typeface="Arial"/>
              </a:rPr>
              <a:t>?</a:t>
            </a:r>
            <a:endParaRPr b="0" baseline="-25000" i="0" sz="4000" u="none" cap="none" strike="noStrike">
              <a:solidFill>
                <a:schemeClr val="accent4"/>
              </a:solidFill>
              <a:latin typeface="Arial"/>
              <a:ea typeface="Arial"/>
              <a:cs typeface="Arial"/>
              <a:sym typeface="Arial"/>
            </a:endParaRPr>
          </a:p>
        </p:txBody>
      </p:sp>
      <p:sp>
        <p:nvSpPr>
          <p:cNvPr id="1616" name="Google Shape;1616;p31"/>
          <p:cNvSpPr txBox="1"/>
          <p:nvPr/>
        </p:nvSpPr>
        <p:spPr>
          <a:xfrm>
            <a:off x="7716285" y="4363104"/>
            <a:ext cx="630080" cy="705803"/>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accent4"/>
              </a:buClr>
              <a:buSzPts val="4000"/>
              <a:buFont typeface="Arial"/>
              <a:buNone/>
            </a:pPr>
            <a:r>
              <a:rPr b="0" i="0" lang="fr-FR" sz="4000" u="none" cap="none" strike="noStrike">
                <a:solidFill>
                  <a:schemeClr val="accent4"/>
                </a:solidFill>
                <a:latin typeface="Arial"/>
                <a:ea typeface="Arial"/>
                <a:cs typeface="Arial"/>
                <a:sym typeface="Arial"/>
              </a:rPr>
              <a:t>?</a:t>
            </a:r>
            <a:endParaRPr b="0" baseline="-25000" i="0" sz="4000" u="none" cap="none" strike="noStrike">
              <a:solidFill>
                <a:schemeClr val="accent4"/>
              </a:solidFill>
              <a:latin typeface="Arial"/>
              <a:ea typeface="Arial"/>
              <a:cs typeface="Arial"/>
              <a:sym typeface="Arial"/>
            </a:endParaRPr>
          </a:p>
        </p:txBody>
      </p:sp>
      <p:sp>
        <p:nvSpPr>
          <p:cNvPr id="1617" name="Google Shape;1617;p31"/>
          <p:cNvSpPr txBox="1"/>
          <p:nvPr/>
        </p:nvSpPr>
        <p:spPr>
          <a:xfrm>
            <a:off x="1937582" y="6176650"/>
            <a:ext cx="2243367" cy="320700"/>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Arial"/>
                <a:ea typeface="Arial"/>
                <a:cs typeface="Arial"/>
                <a:sym typeface="Arial"/>
              </a:rPr>
              <a:t>12,6 t </a:t>
            </a:r>
            <a:r>
              <a:rPr b="0" i="0" lang="fr-FR" sz="1600" u="none" cap="none" strike="noStrike">
                <a:solidFill>
                  <a:schemeClr val="dk1"/>
                </a:solidFill>
                <a:latin typeface="Arial"/>
                <a:ea typeface="Arial"/>
                <a:cs typeface="Arial"/>
                <a:sym typeface="Arial"/>
              </a:rPr>
              <a:t>éq. CO</a:t>
            </a:r>
            <a:r>
              <a:rPr b="0" baseline="-25000" i="0" lang="fr-FR" sz="1600" u="none" cap="none" strike="noStrike">
                <a:solidFill>
                  <a:schemeClr val="dk1"/>
                </a:solidFill>
                <a:latin typeface="Arial"/>
                <a:ea typeface="Arial"/>
                <a:cs typeface="Arial"/>
                <a:sym typeface="Arial"/>
              </a:rPr>
              <a:t>2 </a:t>
            </a:r>
            <a:r>
              <a:rPr b="0" i="0" lang="fr-FR" sz="1600" u="none" cap="none" strike="noStrike">
                <a:solidFill>
                  <a:schemeClr val="dk1"/>
                </a:solidFill>
                <a:latin typeface="Arial"/>
                <a:ea typeface="Arial"/>
                <a:cs typeface="Arial"/>
                <a:sym typeface="Arial"/>
              </a:rPr>
              <a:t>/an</a:t>
            </a:r>
            <a:r>
              <a:rPr b="0" baseline="-25000" i="0" lang="fr-FR" sz="16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grpSp>
        <p:nvGrpSpPr>
          <p:cNvPr id="1618" name="Google Shape;1618;p31"/>
          <p:cNvGrpSpPr/>
          <p:nvPr/>
        </p:nvGrpSpPr>
        <p:grpSpPr>
          <a:xfrm>
            <a:off x="9859363" y="1387437"/>
            <a:ext cx="1955612" cy="1336140"/>
            <a:chOff x="9504977" y="1846042"/>
            <a:chExt cx="1955612" cy="1336140"/>
          </a:xfrm>
        </p:grpSpPr>
        <p:pic>
          <p:nvPicPr>
            <p:cNvPr descr="Une image contenant volant, aéronef, sombre&#10;&#10;Description générée automatiquement" id="1619" name="Google Shape;1619;p31"/>
            <p:cNvPicPr preferRelativeResize="0"/>
            <p:nvPr/>
          </p:nvPicPr>
          <p:blipFill rotWithShape="1">
            <a:blip r:embed="rId4">
              <a:alphaModFix/>
            </a:blip>
            <a:srcRect b="0" l="0" r="0" t="0"/>
            <a:stretch/>
          </p:blipFill>
          <p:spPr>
            <a:xfrm rot="-5400000">
              <a:off x="9672368" y="1678651"/>
              <a:ext cx="1336140" cy="1670922"/>
            </a:xfrm>
            <a:prstGeom prst="rect">
              <a:avLst/>
            </a:prstGeom>
            <a:noFill/>
            <a:ln>
              <a:noFill/>
            </a:ln>
          </p:spPr>
        </p:pic>
        <p:sp>
          <p:nvSpPr>
            <p:cNvPr id="1620" name="Google Shape;1620;p31"/>
            <p:cNvSpPr txBox="1"/>
            <p:nvPr/>
          </p:nvSpPr>
          <p:spPr>
            <a:xfrm>
              <a:off x="10872881" y="2317838"/>
              <a:ext cx="5877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000"/>
                <a:buFont typeface="Arial"/>
                <a:buNone/>
              </a:pPr>
              <a:r>
                <a:rPr b="1" i="0" lang="fr-FR" sz="2000" u="none" cap="none" strike="noStrike">
                  <a:solidFill>
                    <a:schemeClr val="accent4"/>
                  </a:solidFill>
                  <a:latin typeface="Arial"/>
                  <a:ea typeface="Arial"/>
                  <a:cs typeface="Arial"/>
                  <a:sym typeface="Arial"/>
                </a:rPr>
                <a:t>10</a:t>
              </a:r>
              <a:endParaRPr b="1" i="0" sz="2000" u="none" cap="none" strike="noStrike">
                <a:solidFill>
                  <a:schemeClr val="accent4"/>
                </a:solidFill>
                <a:latin typeface="Arial"/>
                <a:ea typeface="Arial"/>
                <a:cs typeface="Arial"/>
                <a:sym typeface="Arial"/>
              </a:endParaRPr>
            </a:p>
          </p:txBody>
        </p:sp>
      </p:grpSp>
      <p:grpSp>
        <p:nvGrpSpPr>
          <p:cNvPr id="1621" name="Google Shape;1621;p31"/>
          <p:cNvGrpSpPr/>
          <p:nvPr/>
        </p:nvGrpSpPr>
        <p:grpSpPr>
          <a:xfrm>
            <a:off x="9805140" y="4317983"/>
            <a:ext cx="1080908" cy="1368048"/>
            <a:chOff x="9933302" y="4004728"/>
            <a:chExt cx="1080908" cy="1368048"/>
          </a:xfrm>
        </p:grpSpPr>
        <p:pic>
          <p:nvPicPr>
            <p:cNvPr descr="Une image contenant train, voie, ciel, transport&#10;&#10;Description générée automatiquement" id="1622" name="Google Shape;1622;p31"/>
            <p:cNvPicPr preferRelativeResize="0"/>
            <p:nvPr/>
          </p:nvPicPr>
          <p:blipFill rotWithShape="1">
            <a:blip r:embed="rId5">
              <a:alphaModFix/>
            </a:blip>
            <a:srcRect b="0" l="0" r="0" t="0"/>
            <a:stretch/>
          </p:blipFill>
          <p:spPr>
            <a:xfrm>
              <a:off x="9933302" y="4004728"/>
              <a:ext cx="939579" cy="817392"/>
            </a:xfrm>
            <a:prstGeom prst="rect">
              <a:avLst/>
            </a:prstGeom>
            <a:noFill/>
            <a:ln>
              <a:noFill/>
            </a:ln>
          </p:spPr>
        </p:pic>
        <p:sp>
          <p:nvSpPr>
            <p:cNvPr id="1623" name="Google Shape;1623;p31"/>
            <p:cNvSpPr txBox="1"/>
            <p:nvPr/>
          </p:nvSpPr>
          <p:spPr>
            <a:xfrm>
              <a:off x="10038253" y="4972707"/>
              <a:ext cx="97595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000"/>
                <a:buFont typeface="Arial"/>
                <a:buNone/>
              </a:pPr>
              <a:r>
                <a:rPr b="1" i="0" lang="fr-FR" sz="2000" u="none" cap="none" strike="noStrike">
                  <a:solidFill>
                    <a:schemeClr val="accent1"/>
                  </a:solidFill>
                  <a:latin typeface="Arial"/>
                  <a:ea typeface="Arial"/>
                  <a:cs typeface="Arial"/>
                  <a:sym typeface="Arial"/>
                </a:rPr>
                <a:t>0,2 à 1</a:t>
              </a:r>
              <a:endParaRPr b="1" i="0" sz="2000" u="none" cap="none" strike="noStrike">
                <a:solidFill>
                  <a:schemeClr val="accent1"/>
                </a:solidFill>
                <a:latin typeface="Arial"/>
                <a:ea typeface="Arial"/>
                <a:cs typeface="Arial"/>
                <a:sym typeface="Arial"/>
              </a:endParaRPr>
            </a:p>
          </p:txBody>
        </p:sp>
      </p:grpSp>
      <p:cxnSp>
        <p:nvCxnSpPr>
          <p:cNvPr id="1624" name="Google Shape;1624;p31"/>
          <p:cNvCxnSpPr/>
          <p:nvPr/>
        </p:nvCxnSpPr>
        <p:spPr>
          <a:xfrm>
            <a:off x="10852740" y="2779438"/>
            <a:ext cx="0" cy="1455535"/>
          </a:xfrm>
          <a:prstGeom prst="straightConnector1">
            <a:avLst/>
          </a:prstGeom>
          <a:noFill/>
          <a:ln cap="flat" cmpd="sng" w="38100">
            <a:solidFill>
              <a:schemeClr val="lt2"/>
            </a:solidFill>
            <a:prstDash val="solid"/>
            <a:round/>
            <a:headEnd len="sm" w="sm" type="none"/>
            <a:tailEnd len="med" w="med" type="stealth"/>
          </a:ln>
        </p:spPr>
      </p:cxnSp>
      <p:sp>
        <p:nvSpPr>
          <p:cNvPr id="1625" name="Google Shape;1625;p31"/>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626" name="Google Shape;1626;p31"/>
          <p:cNvPicPr preferRelativeResize="0"/>
          <p:nvPr/>
        </p:nvPicPr>
        <p:blipFill rotWithShape="1">
          <a:blip r:embed="rId6">
            <a:alphaModFix/>
          </a:blip>
          <a:srcRect b="0" l="0" r="0" t="0"/>
          <a:stretch/>
        </p:blipFill>
        <p:spPr>
          <a:xfrm>
            <a:off x="2492162" y="5324652"/>
            <a:ext cx="1134209" cy="834242"/>
          </a:xfrm>
          <a:prstGeom prst="rect">
            <a:avLst/>
          </a:prstGeom>
          <a:noFill/>
          <a:ln>
            <a:noFill/>
          </a:ln>
        </p:spPr>
      </p:pic>
      <p:pic>
        <p:nvPicPr>
          <p:cNvPr id="1627" name="Google Shape;1627;p31"/>
          <p:cNvPicPr preferRelativeResize="0"/>
          <p:nvPr/>
        </p:nvPicPr>
        <p:blipFill rotWithShape="1">
          <a:blip r:embed="rId7">
            <a:alphaModFix/>
          </a:blip>
          <a:srcRect b="0" l="0" r="0" t="0"/>
          <a:stretch/>
        </p:blipFill>
        <p:spPr>
          <a:xfrm>
            <a:off x="8241233" y="406371"/>
            <a:ext cx="497692" cy="497692"/>
          </a:xfrm>
          <a:prstGeom prst="rect">
            <a:avLst/>
          </a:prstGeom>
          <a:noFill/>
          <a:ln>
            <a:noFill/>
          </a:ln>
        </p:spPr>
      </p:pic>
      <p:pic>
        <p:nvPicPr>
          <p:cNvPr id="1628" name="Google Shape;1628;p31"/>
          <p:cNvPicPr preferRelativeResize="0"/>
          <p:nvPr/>
        </p:nvPicPr>
        <p:blipFill rotWithShape="1">
          <a:blip r:embed="rId8">
            <a:alphaModFix/>
          </a:blip>
          <a:srcRect b="0" l="0" r="0" t="0"/>
          <a:stretch/>
        </p:blipFill>
        <p:spPr>
          <a:xfrm>
            <a:off x="9361671" y="406371"/>
            <a:ext cx="497692" cy="497692"/>
          </a:xfrm>
          <a:prstGeom prst="rect">
            <a:avLst/>
          </a:prstGeom>
          <a:noFill/>
          <a:ln>
            <a:noFill/>
          </a:ln>
        </p:spPr>
      </p:pic>
      <p:pic>
        <p:nvPicPr>
          <p:cNvPr id="1629" name="Google Shape;1629;p31"/>
          <p:cNvPicPr preferRelativeResize="0"/>
          <p:nvPr/>
        </p:nvPicPr>
        <p:blipFill rotWithShape="1">
          <a:blip r:embed="rId9">
            <a:alphaModFix/>
          </a:blip>
          <a:srcRect b="0" l="0" r="0" t="0"/>
          <a:stretch/>
        </p:blipFill>
        <p:spPr>
          <a:xfrm>
            <a:off x="8801452" y="406371"/>
            <a:ext cx="497692" cy="497692"/>
          </a:xfrm>
          <a:prstGeom prst="rect">
            <a:avLst/>
          </a:prstGeom>
          <a:noFill/>
          <a:ln>
            <a:noFill/>
          </a:ln>
        </p:spPr>
      </p:pic>
      <p:pic>
        <p:nvPicPr>
          <p:cNvPr id="1630" name="Google Shape;1630;p31"/>
          <p:cNvPicPr preferRelativeResize="0"/>
          <p:nvPr/>
        </p:nvPicPr>
        <p:blipFill rotWithShape="1">
          <a:blip r:embed="rId10">
            <a:alphaModFix/>
          </a:blip>
          <a:srcRect b="0" l="0" r="0" t="0"/>
          <a:stretch/>
        </p:blipFill>
        <p:spPr>
          <a:xfrm>
            <a:off x="9921891" y="406371"/>
            <a:ext cx="497692" cy="497692"/>
          </a:xfrm>
          <a:prstGeom prst="rect">
            <a:avLst/>
          </a:prstGeom>
          <a:noFill/>
          <a:ln>
            <a:noFill/>
          </a:ln>
        </p:spPr>
      </p:pic>
      <p:pic>
        <p:nvPicPr>
          <p:cNvPr id="1631" name="Google Shape;1631;p31"/>
          <p:cNvPicPr preferRelativeResize="0"/>
          <p:nvPr/>
        </p:nvPicPr>
        <p:blipFill rotWithShape="1">
          <a:blip r:embed="rId11">
            <a:alphaModFix/>
          </a:blip>
          <a:srcRect b="0" l="0" r="0" t="0"/>
          <a:stretch/>
        </p:blipFill>
        <p:spPr>
          <a:xfrm>
            <a:off x="10482110" y="406371"/>
            <a:ext cx="497692" cy="497692"/>
          </a:xfrm>
          <a:prstGeom prst="rect">
            <a:avLst/>
          </a:prstGeom>
          <a:noFill/>
          <a:ln>
            <a:noFill/>
          </a:ln>
        </p:spPr>
      </p:pic>
      <p:pic>
        <p:nvPicPr>
          <p:cNvPr id="1632" name="Google Shape;1632;p31"/>
          <p:cNvPicPr preferRelativeResize="0"/>
          <p:nvPr/>
        </p:nvPicPr>
        <p:blipFill rotWithShape="1">
          <a:blip r:embed="rId12">
            <a:alphaModFix/>
          </a:blip>
          <a:srcRect b="0" l="0" r="0" t="0"/>
          <a:stretch/>
        </p:blipFill>
        <p:spPr>
          <a:xfrm>
            <a:off x="11042331" y="406371"/>
            <a:ext cx="497692" cy="497692"/>
          </a:xfrm>
          <a:prstGeom prst="rect">
            <a:avLst/>
          </a:prstGeom>
          <a:noFill/>
          <a:ln>
            <a:noFill/>
          </a:ln>
        </p:spPr>
      </p:pic>
      <p:pic>
        <p:nvPicPr>
          <p:cNvPr id="1633" name="Google Shape;1633;p31"/>
          <p:cNvPicPr preferRelativeResize="0"/>
          <p:nvPr/>
        </p:nvPicPr>
        <p:blipFill rotWithShape="1">
          <a:blip r:embed="rId13">
            <a:alphaModFix/>
          </a:blip>
          <a:srcRect b="0" l="0" r="0" t="0"/>
          <a:stretch/>
        </p:blipFill>
        <p:spPr>
          <a:xfrm>
            <a:off x="10858765" y="4381891"/>
            <a:ext cx="1123950" cy="809625"/>
          </a:xfrm>
          <a:prstGeom prst="rect">
            <a:avLst/>
          </a:prstGeom>
          <a:noFill/>
          <a:ln>
            <a:noFill/>
          </a:ln>
        </p:spPr>
      </p:pic>
      <p:cxnSp>
        <p:nvCxnSpPr>
          <p:cNvPr id="1634" name="Google Shape;1634;p31"/>
          <p:cNvCxnSpPr/>
          <p:nvPr/>
        </p:nvCxnSpPr>
        <p:spPr>
          <a:xfrm flipH="1">
            <a:off x="4484667" y="2403335"/>
            <a:ext cx="1635376" cy="862076"/>
          </a:xfrm>
          <a:prstGeom prst="straightConnector1">
            <a:avLst/>
          </a:prstGeom>
          <a:noFill/>
          <a:ln cap="flat" cmpd="sng" w="25400">
            <a:solidFill>
              <a:schemeClr val="lt2"/>
            </a:solidFill>
            <a:prstDash val="dot"/>
            <a:round/>
            <a:headEnd len="sm" w="sm" type="none"/>
            <a:tailEnd len="lg" w="lg" type="triangle"/>
          </a:ln>
        </p:spPr>
      </p:cxnSp>
      <p:cxnSp>
        <p:nvCxnSpPr>
          <p:cNvPr id="1635" name="Google Shape;1635;p31"/>
          <p:cNvCxnSpPr/>
          <p:nvPr/>
        </p:nvCxnSpPr>
        <p:spPr>
          <a:xfrm>
            <a:off x="4512407" y="3623702"/>
            <a:ext cx="1641586" cy="758189"/>
          </a:xfrm>
          <a:prstGeom prst="straightConnector1">
            <a:avLst/>
          </a:prstGeom>
          <a:noFill/>
          <a:ln cap="flat" cmpd="sng" w="25400">
            <a:solidFill>
              <a:schemeClr val="lt2"/>
            </a:solidFill>
            <a:prstDash val="dot"/>
            <a:round/>
            <a:headEnd len="sm" w="sm" type="none"/>
            <a:tailEnd len="lg" w="lg" type="triangle"/>
          </a:ln>
        </p:spPr>
      </p:cxnSp>
      <p:pic>
        <p:nvPicPr>
          <p:cNvPr id="1636" name="Google Shape;1636;p31"/>
          <p:cNvPicPr preferRelativeResize="0"/>
          <p:nvPr/>
        </p:nvPicPr>
        <p:blipFill rotWithShape="1">
          <a:blip r:embed="rId14">
            <a:alphaModFix/>
          </a:blip>
          <a:srcRect b="0" l="0" r="0" t="0"/>
          <a:stretch/>
        </p:blipFill>
        <p:spPr>
          <a:xfrm>
            <a:off x="3115055" y="2793644"/>
            <a:ext cx="1330531" cy="1330531"/>
          </a:xfrm>
          <a:prstGeom prst="ellipse">
            <a:avLst/>
          </a:prstGeom>
          <a:noFill/>
          <a:ln>
            <a:noFill/>
          </a:ln>
          <a:effectLst>
            <a:outerShdw blurRad="381000" sx="-80000" rotWithShape="0" dir="5400000" dist="292100" sy="-18000">
              <a:srgbClr val="000000">
                <a:alpha val="21176"/>
              </a:srgbClr>
            </a:outerShdw>
          </a:effectLst>
        </p:spPr>
      </p:pic>
      <p:pic>
        <p:nvPicPr>
          <p:cNvPr descr="Visiter Bangkok : 7 idées de visites et balades | Le Transat Volant" id="1637" name="Google Shape;1637;p31"/>
          <p:cNvPicPr preferRelativeResize="0"/>
          <p:nvPr/>
        </p:nvPicPr>
        <p:blipFill rotWithShape="1">
          <a:blip r:embed="rId15">
            <a:alphaModFix/>
          </a:blip>
          <a:srcRect b="0" l="15414" r="8811" t="0"/>
          <a:stretch/>
        </p:blipFill>
        <p:spPr>
          <a:xfrm>
            <a:off x="6113253" y="1407259"/>
            <a:ext cx="1271680" cy="1296497"/>
          </a:xfrm>
          <a:prstGeom prst="ellipse">
            <a:avLst/>
          </a:prstGeom>
          <a:noFill/>
          <a:ln>
            <a:noFill/>
          </a:ln>
          <a:effectLst>
            <a:outerShdw blurRad="381000" sx="-80000" rotWithShape="0" dir="5400000" dist="292100" sy="-18000">
              <a:srgbClr val="000000">
                <a:alpha val="21176"/>
              </a:srgbClr>
            </a:outerShdw>
          </a:effectLst>
        </p:spPr>
      </p:pic>
      <p:pic>
        <p:nvPicPr>
          <p:cNvPr descr="52 Fun Activities and Things to Do in Barcelona in 2022" id="1638" name="Google Shape;1638;p31"/>
          <p:cNvPicPr preferRelativeResize="0"/>
          <p:nvPr/>
        </p:nvPicPr>
        <p:blipFill rotWithShape="1">
          <a:blip r:embed="rId16">
            <a:alphaModFix/>
          </a:blip>
          <a:srcRect b="0" l="17427" r="0" t="0"/>
          <a:stretch/>
        </p:blipFill>
        <p:spPr>
          <a:xfrm>
            <a:off x="6122872" y="4039305"/>
            <a:ext cx="1267833" cy="1283987"/>
          </a:xfrm>
          <a:prstGeom prst="ellipse">
            <a:avLst/>
          </a:prstGeom>
          <a:noFill/>
          <a:ln>
            <a:noFill/>
          </a:ln>
          <a:effectLst>
            <a:outerShdw blurRad="381000" sx="-80000" rotWithShape="0" dir="5400000" dist="292100" sy="-18000">
              <a:srgbClr val="000000">
                <a:alpha val="21176"/>
              </a:srgbClr>
            </a:outerShdw>
          </a:effectLst>
        </p:spPr>
      </p:pic>
      <p:sp>
        <p:nvSpPr>
          <p:cNvPr id="1639" name="Google Shape;1639;p31"/>
          <p:cNvSpPr txBox="1"/>
          <p:nvPr/>
        </p:nvSpPr>
        <p:spPr>
          <a:xfrm>
            <a:off x="7888576" y="4758889"/>
            <a:ext cx="1921808" cy="865253"/>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2"/>
                </a:solidFill>
                <a:latin typeface="Arial"/>
                <a:ea typeface="Arial"/>
                <a:cs typeface="Arial"/>
                <a:sym typeface="Arial"/>
              </a:rPr>
              <a:t>20 kg </a:t>
            </a:r>
            <a:r>
              <a:rPr b="0" i="0" lang="fr-FR" sz="2400" u="none" cap="none" strike="noStrike">
                <a:solidFill>
                  <a:schemeClr val="lt2"/>
                </a:solidFill>
                <a:latin typeface="Arial"/>
                <a:ea typeface="Arial"/>
                <a:cs typeface="Arial"/>
                <a:sym typeface="Arial"/>
              </a:rPr>
              <a:t>éq. CO</a:t>
            </a:r>
            <a:r>
              <a:rPr b="0" baseline="-25000" i="0" lang="fr-FR" sz="2400" u="none" cap="none" strike="noStrike">
                <a:solidFill>
                  <a:schemeClr val="lt2"/>
                </a:solidFill>
                <a:latin typeface="Arial"/>
                <a:ea typeface="Arial"/>
                <a:cs typeface="Arial"/>
                <a:sym typeface="Arial"/>
              </a:rPr>
              <a:t>2 </a:t>
            </a:r>
            <a:endParaRPr b="0" i="0" sz="2000" u="none" cap="none" strike="noStrike">
              <a:solidFill>
                <a:schemeClr val="dk1"/>
              </a:solidFill>
              <a:latin typeface="Arial"/>
              <a:ea typeface="Arial"/>
              <a:cs typeface="Arial"/>
              <a:sym typeface="Arial"/>
            </a:endParaRPr>
          </a:p>
        </p:txBody>
      </p:sp>
      <p:pic>
        <p:nvPicPr>
          <p:cNvPr descr="Une image contenant volant, aéronef, sombre&#10;&#10;Description générée automatiquement" id="1640" name="Google Shape;1640;p31"/>
          <p:cNvPicPr preferRelativeResize="0"/>
          <p:nvPr/>
        </p:nvPicPr>
        <p:blipFill rotWithShape="1">
          <a:blip r:embed="rId4">
            <a:alphaModFix/>
          </a:blip>
          <a:srcRect b="0" l="0" r="0" t="0"/>
          <a:stretch/>
        </p:blipFill>
        <p:spPr>
          <a:xfrm rot="-5400000">
            <a:off x="7044292" y="3319694"/>
            <a:ext cx="806938" cy="1023619"/>
          </a:xfrm>
          <a:prstGeom prst="rect">
            <a:avLst/>
          </a:prstGeom>
          <a:noFill/>
          <a:ln>
            <a:noFill/>
          </a:ln>
        </p:spPr>
      </p:pic>
      <p:pic>
        <p:nvPicPr>
          <p:cNvPr descr="Une image contenant train, voie, ciel, transport&#10;&#10;Description générée automatiquement" id="1641" name="Google Shape;1641;p31"/>
          <p:cNvPicPr preferRelativeResize="0"/>
          <p:nvPr/>
        </p:nvPicPr>
        <p:blipFill rotWithShape="1">
          <a:blip r:embed="rId5">
            <a:alphaModFix/>
          </a:blip>
          <a:srcRect b="0" l="0" r="0" t="0"/>
          <a:stretch/>
        </p:blipFill>
        <p:spPr>
          <a:xfrm>
            <a:off x="7502352" y="4726679"/>
            <a:ext cx="577774" cy="368300"/>
          </a:xfrm>
          <a:prstGeom prst="rect">
            <a:avLst/>
          </a:prstGeom>
          <a:noFill/>
          <a:ln>
            <a:noFill/>
          </a:ln>
        </p:spPr>
      </p:pic>
      <p:sp>
        <p:nvSpPr>
          <p:cNvPr id="1642" name="Google Shape;1642;p31"/>
          <p:cNvSpPr txBox="1"/>
          <p:nvPr/>
        </p:nvSpPr>
        <p:spPr>
          <a:xfrm>
            <a:off x="11129465" y="5292558"/>
            <a:ext cx="97595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1"/>
              </a:buClr>
              <a:buSzPts val="2000"/>
              <a:buFont typeface="Arial"/>
              <a:buNone/>
            </a:pPr>
            <a:r>
              <a:rPr b="1" i="0" lang="fr-FR" sz="2000" u="none" cap="none" strike="noStrike">
                <a:solidFill>
                  <a:schemeClr val="accent1"/>
                </a:solidFill>
                <a:latin typeface="Arial"/>
                <a:ea typeface="Arial"/>
                <a:cs typeface="Arial"/>
                <a:sym typeface="Arial"/>
              </a:rPr>
              <a:t>1 à 2</a:t>
            </a:r>
            <a:endParaRPr b="1" i="0" sz="2000" u="none" cap="none" strike="noStrike">
              <a:solidFill>
                <a:schemeClr val="accent1"/>
              </a:solidFill>
              <a:latin typeface="Arial"/>
              <a:ea typeface="Arial"/>
              <a:cs typeface="Arial"/>
              <a:sym typeface="Arial"/>
            </a:endParaRPr>
          </a:p>
        </p:txBody>
      </p:sp>
      <p:pic>
        <p:nvPicPr>
          <p:cNvPr id="1643" name="Google Shape;1643;p31"/>
          <p:cNvPicPr preferRelativeResize="0"/>
          <p:nvPr/>
        </p:nvPicPr>
        <p:blipFill rotWithShape="1">
          <a:blip r:embed="rId6">
            <a:alphaModFix/>
          </a:blip>
          <a:srcRect b="0" l="0" r="0" t="0"/>
          <a:stretch/>
        </p:blipFill>
        <p:spPr>
          <a:xfrm>
            <a:off x="4351589" y="6047833"/>
            <a:ext cx="504514" cy="368301"/>
          </a:xfrm>
          <a:prstGeom prst="rect">
            <a:avLst/>
          </a:prstGeom>
          <a:noFill/>
          <a:ln>
            <a:noFill/>
          </a:ln>
        </p:spPr>
      </p:pic>
      <p:sp>
        <p:nvSpPr>
          <p:cNvPr id="1644" name="Google Shape;1644;p31"/>
          <p:cNvSpPr txBox="1"/>
          <p:nvPr/>
        </p:nvSpPr>
        <p:spPr>
          <a:xfrm>
            <a:off x="4710788" y="6138566"/>
            <a:ext cx="1826211" cy="320700"/>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rgbClr val="000000"/>
              </a:buClr>
              <a:buSzPts val="1600"/>
              <a:buFont typeface="Arial"/>
              <a:buNone/>
            </a:pPr>
            <a:r>
              <a:rPr b="1" i="0" lang="fr-FR" sz="1600" u="none" cap="none" strike="noStrike">
                <a:solidFill>
                  <a:schemeClr val="dk1"/>
                </a:solidFill>
                <a:latin typeface="Arial"/>
                <a:ea typeface="Arial"/>
                <a:cs typeface="Arial"/>
                <a:sym typeface="Arial"/>
              </a:rPr>
              <a:t>2 t </a:t>
            </a:r>
            <a:r>
              <a:rPr b="0" i="0" lang="fr-FR" sz="1600" u="none" cap="none" strike="noStrike">
                <a:solidFill>
                  <a:schemeClr val="dk1"/>
                </a:solidFill>
                <a:latin typeface="Arial"/>
                <a:ea typeface="Arial"/>
                <a:cs typeface="Arial"/>
                <a:sym typeface="Arial"/>
              </a:rPr>
              <a:t>éq. CO</a:t>
            </a:r>
            <a:r>
              <a:rPr b="0" baseline="-25000" i="0" lang="fr-FR" sz="1600" u="none" cap="none" strike="noStrike">
                <a:solidFill>
                  <a:schemeClr val="dk1"/>
                </a:solidFill>
                <a:latin typeface="Arial"/>
                <a:ea typeface="Arial"/>
                <a:cs typeface="Arial"/>
                <a:sym typeface="Arial"/>
              </a:rPr>
              <a:t>2</a:t>
            </a:r>
            <a:r>
              <a:rPr b="0" i="0" lang="fr-FR" sz="1800" u="none" cap="none" strike="noStrike">
                <a:solidFill>
                  <a:schemeClr val="dk1"/>
                </a:solidFill>
                <a:latin typeface="Arial"/>
                <a:ea typeface="Arial"/>
                <a:cs typeface="Arial"/>
                <a:sym typeface="Arial"/>
              </a:rPr>
              <a:t> </a:t>
            </a:r>
            <a:r>
              <a:rPr b="0" i="0" lang="fr-FR" sz="1600" u="none" cap="none" strike="noStrike">
                <a:solidFill>
                  <a:schemeClr val="dk1"/>
                </a:solidFill>
                <a:latin typeface="Arial"/>
                <a:ea typeface="Arial"/>
                <a:cs typeface="Arial"/>
                <a:sym typeface="Arial"/>
              </a:rPr>
              <a:t>/an</a:t>
            </a:r>
            <a:endParaRPr b="0" i="0" sz="1600" u="none" cap="none" strike="noStrike">
              <a:solidFill>
                <a:schemeClr val="dk1"/>
              </a:solidFill>
              <a:latin typeface="Arial"/>
              <a:ea typeface="Arial"/>
              <a:cs typeface="Arial"/>
              <a:sym typeface="Arial"/>
            </a:endParaRPr>
          </a:p>
        </p:txBody>
      </p:sp>
      <p:sp>
        <p:nvSpPr>
          <p:cNvPr id="1645" name="Google Shape;1645;p31"/>
          <p:cNvSpPr/>
          <p:nvPr/>
        </p:nvSpPr>
        <p:spPr>
          <a:xfrm rot="1852942">
            <a:off x="3824759" y="5813275"/>
            <a:ext cx="504514" cy="242188"/>
          </a:xfrm>
          <a:prstGeom prst="rightArrow">
            <a:avLst>
              <a:gd fmla="val 50000" name="adj1"/>
              <a:gd fmla="val 50000" name="adj2"/>
            </a:avLst>
          </a:prstGeom>
          <a:solidFill>
            <a:schemeClr val="accent1"/>
          </a:solidFill>
          <a:ln cap="flat" cmpd="sng" w="25400">
            <a:solidFill>
              <a:srgbClr val="3699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6"/>
                                        </p:tgtEl>
                                        <p:attrNameLst>
                                          <p:attrName>style.visibility</p:attrName>
                                        </p:attrNameLst>
                                      </p:cBhvr>
                                      <p:to>
                                        <p:strVal val="visible"/>
                                      </p:to>
                                    </p:set>
                                    <p:animEffect filter="fade" transition="in">
                                      <p:cBhvr>
                                        <p:cTn dur="500"/>
                                        <p:tgtEl>
                                          <p:spTgt spid="16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12"/>
                                        </p:tgtEl>
                                        <p:attrNameLst>
                                          <p:attrName>style.visibility</p:attrName>
                                        </p:attrNameLst>
                                      </p:cBhvr>
                                      <p:to>
                                        <p:strVal val="visible"/>
                                      </p:to>
                                    </p:set>
                                    <p:animEffect filter="fade" transition="in">
                                      <p:cBhvr>
                                        <p:cTn dur="500"/>
                                        <p:tgtEl>
                                          <p:spTgt spid="16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37"/>
                                        </p:tgtEl>
                                        <p:attrNameLst>
                                          <p:attrName>style.visibility</p:attrName>
                                        </p:attrNameLst>
                                      </p:cBhvr>
                                      <p:to>
                                        <p:strVal val="visible"/>
                                      </p:to>
                                    </p:set>
                                    <p:animEffect filter="fade" transition="in">
                                      <p:cBhvr>
                                        <p:cTn dur="500"/>
                                        <p:tgtEl>
                                          <p:spTgt spid="1637"/>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634"/>
                                        </p:tgtEl>
                                        <p:attrNameLst>
                                          <p:attrName>style.visibility</p:attrName>
                                        </p:attrNameLst>
                                      </p:cBhvr>
                                      <p:to>
                                        <p:strVal val="visible"/>
                                      </p:to>
                                    </p:set>
                                    <p:animEffect filter="fade" transition="in">
                                      <p:cBhvr>
                                        <p:cTn dur="500"/>
                                        <p:tgtEl>
                                          <p:spTgt spid="1634"/>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615"/>
                                        </p:tgtEl>
                                        <p:attrNameLst>
                                          <p:attrName>style.visibility</p:attrName>
                                        </p:attrNameLst>
                                      </p:cBhvr>
                                      <p:to>
                                        <p:strVal val="visible"/>
                                      </p:to>
                                    </p:set>
                                    <p:animEffect filter="fade" transition="in">
                                      <p:cBhvr>
                                        <p:cTn dur="500"/>
                                        <p:tgtEl>
                                          <p:spTgt spid="1615"/>
                                        </p:tgtEl>
                                      </p:cBhvr>
                                    </p:animEffect>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16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500"/>
                                  </p:stCondLst>
                                  <p:childTnLst>
                                    <p:animEffect filter="fade" transition="out">
                                      <p:cBhvr>
                                        <p:cTn dur="500"/>
                                        <p:tgtEl>
                                          <p:spTgt spid="1615"/>
                                        </p:tgtEl>
                                      </p:cBhvr>
                                    </p:animEffect>
                                    <p:set>
                                      <p:cBhvr>
                                        <p:cTn dur="1" fill="hold">
                                          <p:stCondLst>
                                            <p:cond delay="500"/>
                                          </p:stCondLst>
                                        </p:cTn>
                                        <p:tgtEl>
                                          <p:spTgt spid="161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11"/>
                                        </p:tgtEl>
                                        <p:attrNameLst>
                                          <p:attrName>style.visibility</p:attrName>
                                        </p:attrNameLst>
                                      </p:cBhvr>
                                      <p:to>
                                        <p:strVal val="visible"/>
                                      </p:to>
                                    </p:set>
                                    <p:animEffect filter="fade" transition="in">
                                      <p:cBhvr>
                                        <p:cTn dur="500"/>
                                        <p:tgtEl>
                                          <p:spTgt spid="1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500"/>
                                        <p:tgtEl>
                                          <p:spTgt spid="16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38"/>
                                        </p:tgtEl>
                                        <p:attrNameLst>
                                          <p:attrName>style.visibility</p:attrName>
                                        </p:attrNameLst>
                                      </p:cBhvr>
                                      <p:to>
                                        <p:strVal val="visible"/>
                                      </p:to>
                                    </p:set>
                                    <p:animEffect filter="fade" transition="in">
                                      <p:cBhvr>
                                        <p:cTn dur="500"/>
                                        <p:tgtEl>
                                          <p:spTgt spid="1638"/>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613"/>
                                        </p:tgtEl>
                                        <p:attrNameLst>
                                          <p:attrName>style.visibility</p:attrName>
                                        </p:attrNameLst>
                                      </p:cBhvr>
                                      <p:to>
                                        <p:strVal val="visible"/>
                                      </p:to>
                                    </p:set>
                                    <p:animEffect filter="fade" transition="in">
                                      <p:cBhvr>
                                        <p:cTn dur="500"/>
                                        <p:tgtEl>
                                          <p:spTgt spid="1613"/>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616"/>
                                        </p:tgtEl>
                                        <p:attrNameLst>
                                          <p:attrName>style.visibility</p:attrName>
                                        </p:attrNameLst>
                                      </p:cBhvr>
                                      <p:to>
                                        <p:strVal val="visible"/>
                                      </p:to>
                                    </p:set>
                                    <p:animEffect filter="fade" transition="in">
                                      <p:cBhvr>
                                        <p:cTn dur="500"/>
                                        <p:tgtEl>
                                          <p:spTgt spid="1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500"/>
                                  </p:stCondLst>
                                  <p:childTnLst>
                                    <p:animEffect filter="fade" transition="out">
                                      <p:cBhvr>
                                        <p:cTn dur="500"/>
                                        <p:tgtEl>
                                          <p:spTgt spid="1616"/>
                                        </p:tgtEl>
                                      </p:cBhvr>
                                    </p:animEffect>
                                    <p:set>
                                      <p:cBhvr>
                                        <p:cTn dur="1" fill="hold">
                                          <p:stCondLst>
                                            <p:cond delay="500"/>
                                          </p:stCondLst>
                                        </p:cTn>
                                        <p:tgtEl>
                                          <p:spTgt spid="1616"/>
                                        </p:tgtEl>
                                        <p:attrNameLst>
                                          <p:attrName>style.visibility</p:attrName>
                                        </p:attrNameLst>
                                      </p:cBhvr>
                                      <p:to>
                                        <p:strVal val="hidden"/>
                                      </p:to>
                                    </p:set>
                                  </p:childTnLst>
                                </p:cTn>
                              </p:par>
                              <p:par>
                                <p:cTn fill="hold" nodeType="withEffect" presetClass="entr" presetID="1" presetSubtype="0">
                                  <p:stCondLst>
                                    <p:cond delay="500"/>
                                  </p:stCondLst>
                                  <p:childTnLst>
                                    <p:set>
                                      <p:cBhvr>
                                        <p:cTn dur="1" fill="hold">
                                          <p:stCondLst>
                                            <p:cond delay="0"/>
                                          </p:stCondLst>
                                        </p:cTn>
                                        <p:tgtEl>
                                          <p:spTgt spid="1640"/>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14"/>
                                        </p:tgtEl>
                                        <p:attrNameLst>
                                          <p:attrName>style.visibility</p:attrName>
                                        </p:attrNameLst>
                                      </p:cBhvr>
                                      <p:to>
                                        <p:strVal val="visible"/>
                                      </p:to>
                                    </p:set>
                                    <p:animEffect filter="fade" transition="in">
                                      <p:cBhvr>
                                        <p:cTn dur="500"/>
                                        <p:tgtEl>
                                          <p:spTgt spid="1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8"/>
                                        </p:tgtEl>
                                        <p:attrNameLst>
                                          <p:attrName>style.visibility</p:attrName>
                                        </p:attrNameLst>
                                      </p:cBhvr>
                                      <p:to>
                                        <p:strVal val="visible"/>
                                      </p:to>
                                    </p:set>
                                    <p:animEffect filter="fade" transition="in">
                                      <p:cBhvr>
                                        <p:cTn dur="500"/>
                                        <p:tgtEl>
                                          <p:spTgt spid="1618"/>
                                        </p:tgtEl>
                                      </p:cBhvr>
                                    </p:animEffect>
                                  </p:childTnLst>
                                </p:cTn>
                              </p:par>
                              <p:par>
                                <p:cTn fill="hold" nodeType="withEffect" presetClass="entr" presetID="1" presetSubtype="0">
                                  <p:stCondLst>
                                    <p:cond delay="0"/>
                                  </p:stCondLst>
                                  <p:childTnLst>
                                    <p:set>
                                      <p:cBhvr>
                                        <p:cTn dur="1" fill="hold">
                                          <p:stCondLst>
                                            <p:cond delay="0"/>
                                          </p:stCondLst>
                                        </p:cTn>
                                        <p:tgtEl>
                                          <p:spTgt spid="164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624"/>
                                        </p:tgtEl>
                                        <p:attrNameLst>
                                          <p:attrName>style.visibility</p:attrName>
                                        </p:attrNameLst>
                                      </p:cBhvr>
                                      <p:to>
                                        <p:strVal val="visible"/>
                                      </p:to>
                                    </p:set>
                                    <p:animEffect filter="fade" transition="in">
                                      <p:cBhvr>
                                        <p:cTn dur="500"/>
                                        <p:tgtEl>
                                          <p:spTgt spid="1624"/>
                                        </p:tgtEl>
                                      </p:cBhvr>
                                    </p:animEffect>
                                  </p:childTnLst>
                                </p:cTn>
                              </p:par>
                              <p:par>
                                <p:cTn fill="hold" nodeType="withEffect" presetClass="entr" presetID="10" presetSubtype="0">
                                  <p:stCondLst>
                                    <p:cond delay="0"/>
                                  </p:stCondLst>
                                  <p:childTnLst>
                                    <p:set>
                                      <p:cBhvr>
                                        <p:cTn dur="1" fill="hold">
                                          <p:stCondLst>
                                            <p:cond delay="0"/>
                                          </p:stCondLst>
                                        </p:cTn>
                                        <p:tgtEl>
                                          <p:spTgt spid="1621"/>
                                        </p:tgtEl>
                                        <p:attrNameLst>
                                          <p:attrName>style.visibility</p:attrName>
                                        </p:attrNameLst>
                                      </p:cBhvr>
                                      <p:to>
                                        <p:strVal val="visible"/>
                                      </p:to>
                                    </p:set>
                                    <p:animEffect filter="fade" transition="in">
                                      <p:cBhvr>
                                        <p:cTn dur="500"/>
                                        <p:tgtEl>
                                          <p:spTgt spid="1621"/>
                                        </p:tgtEl>
                                      </p:cBhvr>
                                    </p:animEffect>
                                  </p:childTnLst>
                                </p:cTn>
                              </p:par>
                              <p:par>
                                <p:cTn fill="hold" nodeType="withEffect" presetClass="entr" presetID="10" presetSubtype="0">
                                  <p:stCondLst>
                                    <p:cond delay="0"/>
                                  </p:stCondLst>
                                  <p:childTnLst>
                                    <p:set>
                                      <p:cBhvr>
                                        <p:cTn dur="1" fill="hold">
                                          <p:stCondLst>
                                            <p:cond delay="0"/>
                                          </p:stCondLst>
                                        </p:cTn>
                                        <p:tgtEl>
                                          <p:spTgt spid="1633"/>
                                        </p:tgtEl>
                                        <p:attrNameLst>
                                          <p:attrName>style.visibility</p:attrName>
                                        </p:attrNameLst>
                                      </p:cBhvr>
                                      <p:to>
                                        <p:strVal val="visible"/>
                                      </p:to>
                                    </p:set>
                                    <p:animEffect filter="fade" transition="in">
                                      <p:cBhvr>
                                        <p:cTn dur="500"/>
                                        <p:tgtEl>
                                          <p:spTgt spid="1633"/>
                                        </p:tgtEl>
                                      </p:cBhvr>
                                    </p:animEffect>
                                  </p:childTnLst>
                                </p:cTn>
                              </p:par>
                              <p:par>
                                <p:cTn fill="hold" nodeType="withEffect" presetClass="entr" presetID="10" presetSubtype="0">
                                  <p:stCondLst>
                                    <p:cond delay="0"/>
                                  </p:stCondLst>
                                  <p:childTnLst>
                                    <p:set>
                                      <p:cBhvr>
                                        <p:cTn dur="1" fill="hold">
                                          <p:stCondLst>
                                            <p:cond delay="0"/>
                                          </p:stCondLst>
                                        </p:cTn>
                                        <p:tgtEl>
                                          <p:spTgt spid="1639"/>
                                        </p:tgtEl>
                                        <p:attrNameLst>
                                          <p:attrName>style.visibility</p:attrName>
                                        </p:attrNameLst>
                                      </p:cBhvr>
                                      <p:to>
                                        <p:strVal val="visible"/>
                                      </p:to>
                                    </p:set>
                                    <p:animEffect filter="fade" transition="in">
                                      <p:cBhvr>
                                        <p:cTn dur="500"/>
                                        <p:tgtEl>
                                          <p:spTgt spid="1639"/>
                                        </p:tgtEl>
                                      </p:cBhvr>
                                    </p:animEffect>
                                  </p:childTnLst>
                                </p:cTn>
                              </p:par>
                              <p:par>
                                <p:cTn fill="hold" nodeType="withEffect" presetClass="entr" presetID="10" presetSubtype="0">
                                  <p:stCondLst>
                                    <p:cond delay="0"/>
                                  </p:stCondLst>
                                  <p:childTnLst>
                                    <p:set>
                                      <p:cBhvr>
                                        <p:cTn dur="1" fill="hold">
                                          <p:stCondLst>
                                            <p:cond delay="0"/>
                                          </p:stCondLst>
                                        </p:cTn>
                                        <p:tgtEl>
                                          <p:spTgt spid="1642"/>
                                        </p:tgtEl>
                                        <p:attrNameLst>
                                          <p:attrName>style.visibility</p:attrName>
                                        </p:attrNameLst>
                                      </p:cBhvr>
                                      <p:to>
                                        <p:strVal val="visible"/>
                                      </p:to>
                                    </p:set>
                                    <p:animEffect filter="fade" transition="in">
                                      <p:cBhvr>
                                        <p:cTn dur="500"/>
                                        <p:tgtEl>
                                          <p:spTgt spid="1642"/>
                                        </p:tgtEl>
                                      </p:cBhvr>
                                    </p:animEffect>
                                  </p:childTnLst>
                                </p:cTn>
                              </p:par>
                              <p:par>
                                <p:cTn fill="hold" nodeType="withEffect" presetClass="entr" presetID="1" presetSubtype="0">
                                  <p:stCondLst>
                                    <p:cond delay="0"/>
                                  </p:stCondLst>
                                  <p:childTnLst>
                                    <p:set>
                                      <p:cBhvr>
                                        <p:cTn dur="1" fill="hold">
                                          <p:stCondLst>
                                            <p:cond delay="0"/>
                                          </p:stCondLst>
                                        </p:cTn>
                                        <p:tgtEl>
                                          <p:spTgt spid="1643"/>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64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645"/>
                                        </p:tgtEl>
                                        <p:attrNameLst>
                                          <p:attrName>style.visibility</p:attrName>
                                        </p:attrNameLst>
                                      </p:cBhvr>
                                      <p:to>
                                        <p:strVal val="visible"/>
                                      </p:to>
                                    </p:set>
                                    <p:animEffect filter="fade" transition="in">
                                      <p:cBhvr>
                                        <p:cTn dur="500"/>
                                        <p:tgtEl>
                                          <p:spTgt spid="16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7" name="Shape 427"/>
        <p:cNvGrpSpPr/>
        <p:nvPr/>
      </p:nvGrpSpPr>
      <p:grpSpPr>
        <a:xfrm>
          <a:off x="0" y="0"/>
          <a:ext cx="0" cy="0"/>
          <a:chOff x="0" y="0"/>
          <a:chExt cx="0" cy="0"/>
        </a:xfrm>
      </p:grpSpPr>
      <p:sp>
        <p:nvSpPr>
          <p:cNvPr id="428" name="Google Shape;428;p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29" name="Google Shape;429;p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30" name="Google Shape;430;p4"/>
          <p:cNvSpPr txBox="1"/>
          <p:nvPr>
            <p:ph idx="1" type="body"/>
          </p:nvPr>
        </p:nvSpPr>
        <p:spPr>
          <a:xfrm>
            <a:off x="695325" y="406370"/>
            <a:ext cx="9046368" cy="11023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Avertissement</a:t>
            </a:r>
            <a:r>
              <a:rPr lang="fr-FR"/>
              <a:t> </a:t>
            </a:r>
            <a:r>
              <a:rPr lang="fr-FR" sz="2000"/>
              <a:t>en forme de prolégomènes</a:t>
            </a:r>
            <a:endParaRPr/>
          </a:p>
          <a:p>
            <a:pPr indent="0" lvl="0" marL="0" rtl="0" algn="l">
              <a:lnSpc>
                <a:spcPct val="100000"/>
              </a:lnSpc>
              <a:spcBef>
                <a:spcPts val="1200"/>
              </a:spcBef>
              <a:spcAft>
                <a:spcPts val="0"/>
              </a:spcAft>
              <a:buClr>
                <a:schemeClr val="lt2"/>
              </a:buClr>
              <a:buSzPts val="2400"/>
              <a:buNone/>
            </a:pPr>
            <a:r>
              <a:rPr lang="fr-FR"/>
              <a:t>à tous ceux qui souhaitent présenter cette conférence (2/5)</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31" name="Google Shape;431;p4"/>
          <p:cNvSpPr txBox="1"/>
          <p:nvPr/>
        </p:nvSpPr>
        <p:spPr>
          <a:xfrm>
            <a:off x="695326" y="1472823"/>
            <a:ext cx="10801349" cy="5016877"/>
          </a:xfrm>
          <a:prstGeom prst="rect">
            <a:avLst/>
          </a:prstGeom>
          <a:noFill/>
          <a:ln>
            <a:noFill/>
          </a:ln>
        </p:spPr>
        <p:txBody>
          <a:bodyPr anchorCtr="0" anchor="t" bIns="45700" lIns="91425" spcFirstLastPara="1" rIns="91425" wrap="square" tIns="45700">
            <a:normAutofit/>
          </a:bodyPr>
          <a:lstStyle/>
          <a:p>
            <a:pPr indent="-457200" lvl="0" marL="457200" marR="0" rtl="0" algn="just">
              <a:lnSpc>
                <a:spcPct val="110000"/>
              </a:lnSpc>
              <a:spcBef>
                <a:spcPts val="0"/>
              </a:spcBef>
              <a:spcAft>
                <a:spcPts val="0"/>
              </a:spcAft>
              <a:buClr>
                <a:schemeClr val="lt2"/>
              </a:buClr>
              <a:buSzPts val="1700"/>
              <a:buFont typeface="Arial"/>
              <a:buChar char="•"/>
            </a:pPr>
            <a:r>
              <a:rPr b="0" i="0" lang="fr-FR" sz="1700" u="none" cap="none" strike="noStrike">
                <a:solidFill>
                  <a:schemeClr val="lt2"/>
                </a:solidFill>
                <a:latin typeface="Arial"/>
                <a:ea typeface="Arial"/>
                <a:cs typeface="Arial"/>
                <a:sym typeface="Arial"/>
              </a:rPr>
              <a:t>Les </a:t>
            </a:r>
            <a:r>
              <a:rPr b="0" i="1" lang="fr-FR" sz="1700" u="none" cap="none" strike="noStrike">
                <a:solidFill>
                  <a:schemeClr val="lt2"/>
                </a:solidFill>
                <a:latin typeface="Arial"/>
                <a:ea typeface="Arial"/>
                <a:cs typeface="Arial"/>
                <a:sym typeface="Arial"/>
              </a:rPr>
              <a:t>Shifters</a:t>
            </a:r>
            <a:r>
              <a:rPr b="0" i="0" lang="fr-FR" sz="1700" u="none" cap="none" strike="noStrike">
                <a:solidFill>
                  <a:schemeClr val="lt2"/>
                </a:solidFill>
                <a:latin typeface="Arial"/>
                <a:ea typeface="Arial"/>
                <a:cs typeface="Arial"/>
                <a:sym typeface="Arial"/>
              </a:rPr>
              <a:t> ont une exigence de rigueur scientifique élevée</a:t>
            </a:r>
            <a:endParaRPr b="0" i="0" sz="1400" u="none" cap="none" strike="noStrike">
              <a:solidFill>
                <a:srgbClr val="000000"/>
              </a:solidFill>
              <a:latin typeface="Arial"/>
              <a:ea typeface="Arial"/>
              <a:cs typeface="Arial"/>
              <a:sym typeface="Arial"/>
            </a:endParaRPr>
          </a:p>
          <a:p>
            <a:pPr indent="-457200" lvl="1" marL="914400" marR="0" rtl="0" algn="just">
              <a:lnSpc>
                <a:spcPct val="110000"/>
              </a:lnSpc>
              <a:spcBef>
                <a:spcPts val="360"/>
              </a:spcBef>
              <a:spcAft>
                <a:spcPts val="0"/>
              </a:spcAft>
              <a:buClr>
                <a:schemeClr val="dk1"/>
              </a:buClr>
              <a:buSzPts val="1400"/>
              <a:buFont typeface="Arial"/>
              <a:buChar char="o"/>
            </a:pPr>
            <a:r>
              <a:rPr b="0" i="0" lang="fr-FR" sz="1400" u="none" cap="none" strike="noStrike">
                <a:solidFill>
                  <a:schemeClr val="dk1"/>
                </a:solidFill>
                <a:latin typeface="Arial"/>
                <a:ea typeface="Arial"/>
                <a:cs typeface="Arial"/>
                <a:sym typeface="Arial"/>
              </a:rPr>
              <a:t>Contenu et discours de la conférence ont été conçus selon ce niveau d’exigence</a:t>
            </a:r>
            <a:endParaRPr b="0" i="0" sz="1400" u="none" cap="none" strike="noStrike">
              <a:solidFill>
                <a:srgbClr val="000000"/>
              </a:solidFill>
              <a:latin typeface="Arial"/>
              <a:ea typeface="Arial"/>
              <a:cs typeface="Arial"/>
              <a:sym typeface="Arial"/>
            </a:endParaRPr>
          </a:p>
          <a:p>
            <a:pPr indent="-457200" lvl="0" marL="457200" marR="0" rtl="0" algn="just">
              <a:lnSpc>
                <a:spcPct val="110000"/>
              </a:lnSpc>
              <a:spcBef>
                <a:spcPts val="400"/>
              </a:spcBef>
              <a:spcAft>
                <a:spcPts val="0"/>
              </a:spcAft>
              <a:buClr>
                <a:schemeClr val="lt2"/>
              </a:buClr>
              <a:buSzPts val="1700"/>
              <a:buFont typeface="Arial"/>
              <a:buChar char="•"/>
            </a:pPr>
            <a:r>
              <a:rPr b="0" i="0" lang="fr-FR" sz="1700" u="none" cap="none" strike="noStrike">
                <a:solidFill>
                  <a:schemeClr val="lt2"/>
                </a:solidFill>
                <a:latin typeface="Arial"/>
                <a:ea typeface="Arial"/>
                <a:cs typeface="Arial"/>
                <a:sym typeface="Arial"/>
              </a:rPr>
              <a:t>Les </a:t>
            </a:r>
            <a:r>
              <a:rPr b="0" i="1" lang="fr-FR" sz="1700" u="none" cap="none" strike="noStrike">
                <a:solidFill>
                  <a:schemeClr val="lt2"/>
                </a:solidFill>
                <a:latin typeface="Arial"/>
                <a:ea typeface="Arial"/>
                <a:cs typeface="Arial"/>
                <a:sym typeface="Arial"/>
              </a:rPr>
              <a:t>Shifters</a:t>
            </a:r>
            <a:r>
              <a:rPr b="0" i="0" lang="fr-FR" sz="1700" u="none" cap="none" strike="noStrike">
                <a:solidFill>
                  <a:schemeClr val="lt2"/>
                </a:solidFill>
                <a:latin typeface="Arial"/>
                <a:ea typeface="Arial"/>
                <a:cs typeface="Arial"/>
                <a:sym typeface="Arial"/>
              </a:rPr>
              <a:t> ont une exigence de qualité oratoire élevée</a:t>
            </a:r>
            <a:endParaRPr b="0" i="0" sz="1400" u="none" cap="none" strike="noStrike">
              <a:solidFill>
                <a:srgbClr val="000000"/>
              </a:solidFill>
              <a:latin typeface="Arial"/>
              <a:ea typeface="Arial"/>
              <a:cs typeface="Arial"/>
              <a:sym typeface="Arial"/>
            </a:endParaRPr>
          </a:p>
          <a:p>
            <a:pPr indent="-457200" lvl="1" marL="914400" marR="0" rtl="0" algn="just">
              <a:lnSpc>
                <a:spcPct val="110000"/>
              </a:lnSpc>
              <a:spcBef>
                <a:spcPts val="360"/>
              </a:spcBef>
              <a:spcAft>
                <a:spcPts val="0"/>
              </a:spcAft>
              <a:buClr>
                <a:schemeClr val="dk1"/>
              </a:buClr>
              <a:buSzPts val="1400"/>
              <a:buFont typeface="Arial"/>
              <a:buChar char="o"/>
            </a:pPr>
            <a:r>
              <a:rPr b="0" i="0" lang="fr-FR" sz="1400" u="none" cap="none" strike="noStrike">
                <a:solidFill>
                  <a:schemeClr val="dk1"/>
                </a:solidFill>
                <a:latin typeface="Arial"/>
                <a:ea typeface="Arial"/>
                <a:cs typeface="Arial"/>
                <a:sym typeface="Arial"/>
              </a:rPr>
              <a:t>Pour une transmission efficace au public, le discours doit être présenté avec </a:t>
            </a:r>
            <a:r>
              <a:rPr b="0" i="0" lang="fr-FR" sz="1400" u="none" cap="none" strike="noStrike">
                <a:solidFill>
                  <a:schemeClr val="accent4"/>
                </a:solidFill>
                <a:latin typeface="Arial"/>
                <a:ea typeface="Arial"/>
                <a:cs typeface="Arial"/>
                <a:sym typeface="Arial"/>
              </a:rPr>
              <a:t>aisance</a:t>
            </a:r>
            <a:r>
              <a:rPr b="0" i="0" lang="fr-FR" sz="1400" u="none" cap="none" strike="noStrike">
                <a:solidFill>
                  <a:schemeClr val="dk2"/>
                </a:solidFill>
                <a:latin typeface="Arial"/>
                <a:ea typeface="Arial"/>
                <a:cs typeface="Arial"/>
                <a:sym typeface="Arial"/>
              </a:rPr>
              <a:t> </a:t>
            </a:r>
            <a:r>
              <a:rPr b="0" i="0" lang="fr-FR" sz="1400" u="none" cap="none" strike="noStrike">
                <a:solidFill>
                  <a:schemeClr val="dk1"/>
                </a:solidFill>
                <a:latin typeface="Arial"/>
                <a:ea typeface="Arial"/>
                <a:cs typeface="Arial"/>
                <a:sym typeface="Arial"/>
              </a:rPr>
              <a:t>et</a:t>
            </a:r>
            <a:r>
              <a:rPr b="0" i="0" lang="fr-FR" sz="1400" u="none" cap="none" strike="noStrike">
                <a:solidFill>
                  <a:schemeClr val="dk2"/>
                </a:solidFill>
                <a:latin typeface="Arial"/>
                <a:ea typeface="Arial"/>
                <a:cs typeface="Arial"/>
                <a:sym typeface="Arial"/>
              </a:rPr>
              <a:t> </a:t>
            </a:r>
            <a:r>
              <a:rPr b="0" i="0" lang="fr-FR" sz="1400" u="none" cap="none" strike="noStrike">
                <a:solidFill>
                  <a:schemeClr val="accent4"/>
                </a:solidFill>
                <a:latin typeface="Arial"/>
                <a:ea typeface="Arial"/>
                <a:cs typeface="Arial"/>
                <a:sym typeface="Arial"/>
              </a:rPr>
              <a:t>conviction</a:t>
            </a:r>
            <a:endParaRPr b="0" i="0" sz="1400" u="none" cap="none" strike="noStrike">
              <a:solidFill>
                <a:srgbClr val="000000"/>
              </a:solidFill>
              <a:latin typeface="Arial"/>
              <a:ea typeface="Arial"/>
              <a:cs typeface="Arial"/>
              <a:sym typeface="Arial"/>
            </a:endParaRPr>
          </a:p>
          <a:p>
            <a:pPr indent="-457200" lvl="1" marL="914400" marR="0" rtl="0" algn="just">
              <a:lnSpc>
                <a:spcPct val="110000"/>
              </a:lnSpc>
              <a:spcBef>
                <a:spcPts val="360"/>
              </a:spcBef>
              <a:spcAft>
                <a:spcPts val="0"/>
              </a:spcAft>
              <a:buClr>
                <a:schemeClr val="dk1"/>
              </a:buClr>
              <a:buSzPts val="1400"/>
              <a:buFont typeface="Arial"/>
              <a:buChar char="o"/>
            </a:pPr>
            <a:r>
              <a:rPr b="0" i="0" lang="fr-FR" sz="1400" u="none" cap="none" strike="noStrike">
                <a:solidFill>
                  <a:schemeClr val="dk1"/>
                </a:solidFill>
                <a:latin typeface="Arial"/>
                <a:ea typeface="Arial"/>
                <a:cs typeface="Arial"/>
                <a:sym typeface="Arial"/>
              </a:rPr>
              <a:t>Le discours est construit, non comme sur une simple liste d’éléments rationnels ou techniques à exposer, mais comme une </a:t>
            </a:r>
            <a:r>
              <a:rPr b="0" i="0" lang="fr-FR" sz="1400" u="none" cap="none" strike="noStrike">
                <a:solidFill>
                  <a:schemeClr val="accent4"/>
                </a:solidFill>
                <a:latin typeface="Arial"/>
                <a:ea typeface="Arial"/>
                <a:cs typeface="Arial"/>
                <a:sym typeface="Arial"/>
              </a:rPr>
              <a:t>histoire</a:t>
            </a:r>
            <a:r>
              <a:rPr b="0" i="0" lang="fr-FR" sz="1400" u="none" cap="none" strike="noStrike">
                <a:solidFill>
                  <a:schemeClr val="dk1"/>
                </a:solidFill>
                <a:latin typeface="Arial"/>
                <a:ea typeface="Arial"/>
                <a:cs typeface="Arial"/>
                <a:sym typeface="Arial"/>
              </a:rPr>
              <a:t>, un </a:t>
            </a:r>
            <a:r>
              <a:rPr b="0" i="0" lang="fr-FR" sz="1400" u="none" cap="none" strike="noStrike">
                <a:solidFill>
                  <a:schemeClr val="accent4"/>
                </a:solidFill>
                <a:latin typeface="Arial"/>
                <a:ea typeface="Arial"/>
                <a:cs typeface="Arial"/>
                <a:sym typeface="Arial"/>
              </a:rPr>
              <a:t>récit à raconter</a:t>
            </a:r>
            <a:r>
              <a:rPr b="0" i="0" lang="fr-FR"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1" marL="914400" marR="0" rtl="0" algn="just">
              <a:lnSpc>
                <a:spcPct val="110000"/>
              </a:lnSpc>
              <a:spcBef>
                <a:spcPts val="360"/>
              </a:spcBef>
              <a:spcAft>
                <a:spcPts val="0"/>
              </a:spcAft>
              <a:buClr>
                <a:schemeClr val="dk1"/>
              </a:buClr>
              <a:buSzPts val="1400"/>
              <a:buFont typeface="Arial"/>
              <a:buChar char="o"/>
            </a:pPr>
            <a:r>
              <a:rPr b="0" i="0" lang="fr-FR" sz="1400" u="none" cap="none" strike="noStrike">
                <a:solidFill>
                  <a:schemeClr val="dk1"/>
                </a:solidFill>
                <a:latin typeface="Arial"/>
                <a:ea typeface="Arial"/>
                <a:cs typeface="Arial"/>
                <a:sym typeface="Arial"/>
              </a:rPr>
              <a:t>Respecter la formulation proposée en commentaire des slides est important :</a:t>
            </a:r>
            <a:endParaRPr b="0" i="0" sz="1400" u="none" cap="none" strike="noStrike">
              <a:solidFill>
                <a:srgbClr val="000000"/>
              </a:solidFill>
              <a:latin typeface="Arial"/>
              <a:ea typeface="Arial"/>
              <a:cs typeface="Arial"/>
              <a:sym typeface="Arial"/>
            </a:endParaRPr>
          </a:p>
          <a:p>
            <a:pPr indent="-228600" lvl="2" marL="1143000" marR="0" rtl="0" algn="just">
              <a:lnSpc>
                <a:spcPct val="110000"/>
              </a:lnSpc>
              <a:spcBef>
                <a:spcPts val="280"/>
              </a:spcBef>
              <a:spcAft>
                <a:spcPts val="0"/>
              </a:spcAft>
              <a:buClr>
                <a:schemeClr val="dk1"/>
              </a:buClr>
              <a:buSzPts val="1400"/>
              <a:buFont typeface="Arial"/>
              <a:buChar char="▪"/>
            </a:pPr>
            <a:r>
              <a:rPr b="0" i="0" lang="fr-FR" sz="1300" u="none" cap="none" strike="noStrike">
                <a:solidFill>
                  <a:schemeClr val="dk1"/>
                </a:solidFill>
                <a:latin typeface="Arial"/>
                <a:ea typeface="Arial"/>
                <a:cs typeface="Arial"/>
                <a:sym typeface="Arial"/>
              </a:rPr>
              <a:t>Malgré son apparence simplicité, cette formulation a été beaucoup travaillée pour éviter de nombreux écueils de compréhension, et éviter le risque de rejet d’un public non spécialiste des questions énergie-climat</a:t>
            </a:r>
            <a:endParaRPr b="0" i="0" sz="1400" u="none" cap="none" strike="noStrike">
              <a:solidFill>
                <a:srgbClr val="000000"/>
              </a:solidFill>
              <a:latin typeface="Arial"/>
              <a:ea typeface="Arial"/>
              <a:cs typeface="Arial"/>
              <a:sym typeface="Arial"/>
            </a:endParaRPr>
          </a:p>
          <a:p>
            <a:pPr indent="-457200" lvl="0" marL="457200" marR="0" rtl="0" algn="just">
              <a:lnSpc>
                <a:spcPct val="110000"/>
              </a:lnSpc>
              <a:spcBef>
                <a:spcPts val="400"/>
              </a:spcBef>
              <a:spcAft>
                <a:spcPts val="0"/>
              </a:spcAft>
              <a:buClr>
                <a:schemeClr val="lt2"/>
              </a:buClr>
              <a:buSzPts val="1700"/>
              <a:buFont typeface="Arial"/>
              <a:buChar char="•"/>
            </a:pPr>
            <a:r>
              <a:rPr b="0" i="0" lang="fr-FR" sz="1700" u="none" cap="none" strike="noStrike">
                <a:solidFill>
                  <a:schemeClr val="lt2"/>
                </a:solidFill>
                <a:latin typeface="Arial"/>
                <a:ea typeface="Arial"/>
                <a:cs typeface="Arial"/>
                <a:sym typeface="Arial"/>
              </a:rPr>
              <a:t>C’est pourquoi, avant de présenter cette conférence, nous recommandons une préparation appropriée</a:t>
            </a:r>
            <a:endParaRPr b="0" i="0" sz="1400" u="none" cap="none" strike="noStrike">
              <a:solidFill>
                <a:srgbClr val="000000"/>
              </a:solidFill>
              <a:latin typeface="Arial"/>
              <a:ea typeface="Arial"/>
              <a:cs typeface="Arial"/>
              <a:sym typeface="Arial"/>
            </a:endParaRPr>
          </a:p>
          <a:p>
            <a:pPr indent="-457200" lvl="1" marL="914400" marR="0" rtl="0" algn="just">
              <a:lnSpc>
                <a:spcPct val="110000"/>
              </a:lnSpc>
              <a:spcBef>
                <a:spcPts val="360"/>
              </a:spcBef>
              <a:spcAft>
                <a:spcPts val="0"/>
              </a:spcAft>
              <a:buClr>
                <a:schemeClr val="dk1"/>
              </a:buClr>
              <a:buSzPts val="1400"/>
              <a:buFont typeface="Arial"/>
              <a:buChar char="o"/>
            </a:pPr>
            <a:r>
              <a:rPr b="0" i="0" lang="fr-FR" sz="1400" u="none" cap="none" strike="noStrike">
                <a:solidFill>
                  <a:schemeClr val="dk1"/>
                </a:solidFill>
                <a:latin typeface="Arial"/>
                <a:ea typeface="Arial"/>
                <a:cs typeface="Arial"/>
                <a:sym typeface="Arial"/>
              </a:rPr>
              <a:t>Nous recommandons que tout nouveau conférencier suive une séquence de répétitions adaptée, conçue par les responsables </a:t>
            </a:r>
            <a:r>
              <a:rPr b="0" i="1" lang="fr-FR" sz="1400" u="none" cap="none" strike="noStrike">
                <a:solidFill>
                  <a:schemeClr val="dk1"/>
                </a:solidFill>
                <a:latin typeface="Arial"/>
                <a:ea typeface="Arial"/>
                <a:cs typeface="Arial"/>
                <a:sym typeface="Arial"/>
              </a:rPr>
              <a:t>Teach the Shift !</a:t>
            </a:r>
            <a:r>
              <a:rPr b="0" i="0" lang="fr-FR" sz="1400" u="none" cap="none" strike="noStrike">
                <a:solidFill>
                  <a:schemeClr val="dk1"/>
                </a:solidFill>
                <a:latin typeface="Arial"/>
                <a:ea typeface="Arial"/>
                <a:cs typeface="Arial"/>
                <a:sym typeface="Arial"/>
              </a:rPr>
              <a:t>, pour l’entraîner à la fois :</a:t>
            </a:r>
            <a:endParaRPr b="0" i="0" sz="1400" u="none" cap="none" strike="noStrike">
              <a:solidFill>
                <a:srgbClr val="000000"/>
              </a:solidFill>
              <a:latin typeface="Arial"/>
              <a:ea typeface="Arial"/>
              <a:cs typeface="Arial"/>
              <a:sym typeface="Arial"/>
            </a:endParaRPr>
          </a:p>
          <a:p>
            <a:pPr indent="-228600" lvl="2" marL="1143000" marR="0" rtl="0" algn="just">
              <a:lnSpc>
                <a:spcPct val="110000"/>
              </a:lnSpc>
              <a:spcBef>
                <a:spcPts val="280"/>
              </a:spcBef>
              <a:spcAft>
                <a:spcPts val="0"/>
              </a:spcAft>
              <a:buClr>
                <a:schemeClr val="dk1"/>
              </a:buClr>
              <a:buSzPts val="1400"/>
              <a:buFont typeface="Arial"/>
              <a:buChar char="▪"/>
            </a:pPr>
            <a:r>
              <a:rPr b="0" i="0" lang="fr-FR" sz="1300" u="none" cap="none" strike="noStrike">
                <a:solidFill>
                  <a:schemeClr val="dk1"/>
                </a:solidFill>
                <a:latin typeface="Arial"/>
                <a:ea typeface="Arial"/>
                <a:cs typeface="Arial"/>
                <a:sym typeface="Arial"/>
              </a:rPr>
              <a:t>sur le fond : enjeux énergie-climat, état des connaissances des sciences du climat, processus de mise en place concrète des mesures proposées dans cette conférence</a:t>
            </a:r>
            <a:endParaRPr b="0" i="0" sz="1400" u="none" cap="none" strike="noStrike">
              <a:solidFill>
                <a:srgbClr val="000000"/>
              </a:solidFill>
              <a:latin typeface="Arial"/>
              <a:ea typeface="Arial"/>
              <a:cs typeface="Arial"/>
              <a:sym typeface="Arial"/>
            </a:endParaRPr>
          </a:p>
          <a:p>
            <a:pPr indent="-228600" lvl="3" marL="1600200" marR="0" rtl="0" algn="just">
              <a:lnSpc>
                <a:spcPct val="110000"/>
              </a:lnSpc>
              <a:spcBef>
                <a:spcPts val="280"/>
              </a:spcBef>
              <a:spcAft>
                <a:spcPts val="0"/>
              </a:spcAft>
              <a:buClr>
                <a:schemeClr val="dk1"/>
              </a:buClr>
              <a:buSzPts val="1400"/>
              <a:buFont typeface="Arial"/>
              <a:buChar char="–"/>
            </a:pPr>
            <a:r>
              <a:rPr b="0" i="0" lang="fr-FR" sz="1200" u="none" cap="none" strike="noStrike">
                <a:solidFill>
                  <a:schemeClr val="dk1"/>
                </a:solidFill>
                <a:latin typeface="Arial"/>
                <a:ea typeface="Arial"/>
                <a:cs typeface="Arial"/>
                <a:sym typeface="Arial"/>
              </a:rPr>
              <a:t>Le conférencier doit être capable de répondre avec rigueur aux questions qui vont au-delà du discours standard de la conférence</a:t>
            </a:r>
            <a:endParaRPr b="0" i="0" sz="1400" u="none" cap="none" strike="noStrike">
              <a:solidFill>
                <a:srgbClr val="000000"/>
              </a:solidFill>
              <a:latin typeface="Arial"/>
              <a:ea typeface="Arial"/>
              <a:cs typeface="Arial"/>
              <a:sym typeface="Arial"/>
            </a:endParaRPr>
          </a:p>
          <a:p>
            <a:pPr indent="-228600" lvl="2" marL="1143000" marR="0" rtl="0" algn="just">
              <a:lnSpc>
                <a:spcPct val="110000"/>
              </a:lnSpc>
              <a:spcBef>
                <a:spcPts val="280"/>
              </a:spcBef>
              <a:spcAft>
                <a:spcPts val="0"/>
              </a:spcAft>
              <a:buClr>
                <a:schemeClr val="dk1"/>
              </a:buClr>
              <a:buSzPts val="1400"/>
              <a:buFont typeface="Arial"/>
              <a:buChar char="▪"/>
            </a:pPr>
            <a:r>
              <a:rPr b="0" i="0" lang="fr-FR" sz="1300" u="none" cap="none" strike="noStrike">
                <a:solidFill>
                  <a:schemeClr val="dk1"/>
                </a:solidFill>
                <a:latin typeface="Arial"/>
                <a:ea typeface="Arial"/>
                <a:cs typeface="Arial"/>
                <a:sym typeface="Arial"/>
              </a:rPr>
              <a:t>et sur la forme : maîtrise du contenu de la conférence, fidélité vis-à-vis du discours de la conférence, aisance de parole en public, capacité de réaction adaptée aux questions et aux interpellations du public</a:t>
            </a:r>
            <a:endParaRPr b="0" i="0" sz="1300" u="none" cap="none" strike="noStrike">
              <a:solidFill>
                <a:schemeClr val="dk1"/>
              </a:solidFill>
              <a:latin typeface="Arial"/>
              <a:ea typeface="Arial"/>
              <a:cs typeface="Arial"/>
              <a:sym typeface="Arial"/>
            </a:endParaRPr>
          </a:p>
        </p:txBody>
      </p:sp>
      <p:sp>
        <p:nvSpPr>
          <p:cNvPr id="432" name="Google Shape;432;p4"/>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433" name="Google Shape;433;p4"/>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0" name="Shape 1650"/>
        <p:cNvGrpSpPr/>
        <p:nvPr/>
      </p:nvGrpSpPr>
      <p:grpSpPr>
        <a:xfrm>
          <a:off x="0" y="0"/>
          <a:ext cx="0" cy="0"/>
          <a:chOff x="0" y="0"/>
          <a:chExt cx="0" cy="0"/>
        </a:xfrm>
      </p:grpSpPr>
      <p:pic>
        <p:nvPicPr>
          <p:cNvPr descr="D:\Documents\Climat\Teach The Shift\Slides 55, 69 et 77\portion-tableau.png" id="1651" name="Google Shape;1651;p32"/>
          <p:cNvPicPr preferRelativeResize="0"/>
          <p:nvPr/>
        </p:nvPicPr>
        <p:blipFill rotWithShape="1">
          <a:blip r:embed="rId3">
            <a:alphaModFix/>
          </a:blip>
          <a:srcRect b="0" l="0" r="0" t="0"/>
          <a:stretch/>
        </p:blipFill>
        <p:spPr>
          <a:xfrm>
            <a:off x="9490519" y="1074465"/>
            <a:ext cx="2701481" cy="5400000"/>
          </a:xfrm>
          <a:prstGeom prst="rect">
            <a:avLst/>
          </a:prstGeom>
          <a:noFill/>
          <a:ln>
            <a:noFill/>
          </a:ln>
        </p:spPr>
      </p:pic>
      <p:sp>
        <p:nvSpPr>
          <p:cNvPr id="1652" name="Google Shape;1652;p32"/>
          <p:cNvSpPr txBox="1"/>
          <p:nvPr>
            <p:ph idx="1" type="body"/>
          </p:nvPr>
        </p:nvSpPr>
        <p:spPr>
          <a:xfrm>
            <a:off x="695325" y="406371"/>
            <a:ext cx="566984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Bougez décarboné</a:t>
            </a:r>
            <a:endParaRPr/>
          </a:p>
        </p:txBody>
      </p:sp>
      <p:sp>
        <p:nvSpPr>
          <p:cNvPr id="1653" name="Google Shape;1653;p3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654" name="Google Shape;1654;p3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cxnSp>
        <p:nvCxnSpPr>
          <p:cNvPr id="1655" name="Google Shape;1655;p32"/>
          <p:cNvCxnSpPr/>
          <p:nvPr/>
        </p:nvCxnSpPr>
        <p:spPr>
          <a:xfrm>
            <a:off x="2628112" y="4862286"/>
            <a:ext cx="1692000" cy="0"/>
          </a:xfrm>
          <a:prstGeom prst="straightConnector1">
            <a:avLst/>
          </a:prstGeom>
          <a:noFill/>
          <a:ln cap="flat" cmpd="sng" w="38100">
            <a:solidFill>
              <a:schemeClr val="accent2"/>
            </a:solidFill>
            <a:prstDash val="solid"/>
            <a:miter lim="800000"/>
            <a:headEnd len="sm" w="sm" type="none"/>
            <a:tailEnd len="med" w="med" type="stealth"/>
          </a:ln>
        </p:spPr>
      </p:cxnSp>
      <p:sp>
        <p:nvSpPr>
          <p:cNvPr id="1656" name="Google Shape;1656;p32"/>
          <p:cNvSpPr txBox="1"/>
          <p:nvPr/>
        </p:nvSpPr>
        <p:spPr>
          <a:xfrm>
            <a:off x="2862112" y="4222250"/>
            <a:ext cx="1224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1" i="0" lang="fr-FR" sz="3200" u="none" cap="none" strike="noStrike">
                <a:solidFill>
                  <a:schemeClr val="accent2"/>
                </a:solidFill>
                <a:latin typeface="Arial"/>
                <a:ea typeface="Arial"/>
                <a:cs typeface="Arial"/>
                <a:sym typeface="Arial"/>
              </a:rPr>
              <a:t>30 %</a:t>
            </a:r>
            <a:endParaRPr b="1" baseline="-25000" i="0" sz="3200" u="none" cap="none" strike="noStrike">
              <a:solidFill>
                <a:schemeClr val="accent2"/>
              </a:solidFill>
              <a:latin typeface="Arial"/>
              <a:ea typeface="Arial"/>
              <a:cs typeface="Arial"/>
              <a:sym typeface="Arial"/>
            </a:endParaRPr>
          </a:p>
        </p:txBody>
      </p:sp>
      <p:sp>
        <p:nvSpPr>
          <p:cNvPr id="1657" name="Google Shape;1657;p32"/>
          <p:cNvSpPr txBox="1"/>
          <p:nvPr/>
        </p:nvSpPr>
        <p:spPr>
          <a:xfrm>
            <a:off x="2628112" y="4971725"/>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Transports</a:t>
            </a:r>
            <a:endParaRPr b="0" baseline="-25000" i="0" sz="1800" u="none" cap="none" strike="noStrike">
              <a:solidFill>
                <a:schemeClr val="accent2"/>
              </a:solidFill>
              <a:latin typeface="Arial"/>
              <a:ea typeface="Arial"/>
              <a:cs typeface="Arial"/>
              <a:sym typeface="Arial"/>
            </a:endParaRPr>
          </a:p>
        </p:txBody>
      </p:sp>
      <p:pic>
        <p:nvPicPr>
          <p:cNvPr id="1658" name="Google Shape;1658;p32"/>
          <p:cNvPicPr preferRelativeResize="0"/>
          <p:nvPr/>
        </p:nvPicPr>
        <p:blipFill rotWithShape="1">
          <a:blip r:embed="rId4">
            <a:alphaModFix/>
          </a:blip>
          <a:srcRect b="0" l="0" r="0" t="0"/>
          <a:stretch/>
        </p:blipFill>
        <p:spPr>
          <a:xfrm>
            <a:off x="8241233" y="406371"/>
            <a:ext cx="497692" cy="497692"/>
          </a:xfrm>
          <a:prstGeom prst="rect">
            <a:avLst/>
          </a:prstGeom>
          <a:noFill/>
          <a:ln>
            <a:noFill/>
          </a:ln>
        </p:spPr>
      </p:pic>
      <p:pic>
        <p:nvPicPr>
          <p:cNvPr id="1659" name="Google Shape;1659;p32"/>
          <p:cNvPicPr preferRelativeResize="0"/>
          <p:nvPr/>
        </p:nvPicPr>
        <p:blipFill rotWithShape="1">
          <a:blip r:embed="rId5">
            <a:alphaModFix/>
          </a:blip>
          <a:srcRect b="0" l="0" r="0" t="0"/>
          <a:stretch/>
        </p:blipFill>
        <p:spPr>
          <a:xfrm>
            <a:off x="9361671" y="406371"/>
            <a:ext cx="497692" cy="497692"/>
          </a:xfrm>
          <a:prstGeom prst="rect">
            <a:avLst/>
          </a:prstGeom>
          <a:noFill/>
          <a:ln>
            <a:noFill/>
          </a:ln>
        </p:spPr>
      </p:pic>
      <p:pic>
        <p:nvPicPr>
          <p:cNvPr id="1660" name="Google Shape;1660;p32"/>
          <p:cNvPicPr preferRelativeResize="0"/>
          <p:nvPr/>
        </p:nvPicPr>
        <p:blipFill rotWithShape="1">
          <a:blip r:embed="rId6">
            <a:alphaModFix/>
          </a:blip>
          <a:srcRect b="0" l="0" r="0" t="0"/>
          <a:stretch/>
        </p:blipFill>
        <p:spPr>
          <a:xfrm>
            <a:off x="8801452" y="406371"/>
            <a:ext cx="497692" cy="497692"/>
          </a:xfrm>
          <a:prstGeom prst="rect">
            <a:avLst/>
          </a:prstGeom>
          <a:noFill/>
          <a:ln>
            <a:noFill/>
          </a:ln>
        </p:spPr>
      </p:pic>
      <p:pic>
        <p:nvPicPr>
          <p:cNvPr id="1661" name="Google Shape;1661;p32"/>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1662" name="Google Shape;1662;p32"/>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1663" name="Google Shape;1663;p32"/>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sp>
        <p:nvSpPr>
          <p:cNvPr id="1664" name="Google Shape;1664;p32"/>
          <p:cNvSpPr txBox="1"/>
          <p:nvPr/>
        </p:nvSpPr>
        <p:spPr>
          <a:xfrm>
            <a:off x="9418047" y="2126471"/>
            <a:ext cx="2683823" cy="3631763"/>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1</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Réduire le plus possible l’utilisation de la voiture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2</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Pour les trajets longs, privilégier le train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3</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Adopter</a:t>
            </a:r>
            <a:br>
              <a:rPr b="0" i="0" lang="fr-FR" sz="1700" u="none" cap="none" strike="noStrike">
                <a:solidFill>
                  <a:schemeClr val="lt1"/>
                </a:solidFill>
                <a:latin typeface="Arial"/>
                <a:ea typeface="Arial"/>
                <a:cs typeface="Arial"/>
                <a:sym typeface="Arial"/>
              </a:rPr>
            </a:br>
            <a:r>
              <a:rPr b="0" i="0" lang="fr-FR" sz="1700" u="none" cap="none" strike="noStrike">
                <a:solidFill>
                  <a:schemeClr val="lt1"/>
                </a:solidFill>
                <a:latin typeface="Arial"/>
                <a:ea typeface="Arial"/>
                <a:cs typeface="Arial"/>
                <a:sym typeface="Arial"/>
              </a:rPr>
              <a:t>l’éco-conduite</a:t>
            </a:r>
            <a:endParaRPr b="0" i="0" sz="1400" u="none" cap="none" strike="noStrike">
              <a:solidFill>
                <a:srgbClr val="000000"/>
              </a:solidFill>
              <a:latin typeface="Arial"/>
              <a:ea typeface="Arial"/>
              <a:cs typeface="Arial"/>
              <a:sym typeface="Arial"/>
            </a:endParaRPr>
          </a:p>
        </p:txBody>
      </p:sp>
      <p:pic>
        <p:nvPicPr>
          <p:cNvPr descr="D:\Documents\Climat\Teach The Shift\Slides 45-50\images\user-seul.png" id="1665" name="Google Shape;1665;p32"/>
          <p:cNvPicPr preferRelativeResize="0"/>
          <p:nvPr/>
        </p:nvPicPr>
        <p:blipFill rotWithShape="1">
          <a:blip r:embed="rId10">
            <a:alphaModFix/>
          </a:blip>
          <a:srcRect b="0" l="0" r="0" t="0"/>
          <a:stretch/>
        </p:blipFill>
        <p:spPr>
          <a:xfrm>
            <a:off x="642368" y="1343252"/>
            <a:ext cx="1551378" cy="1569558"/>
          </a:xfrm>
          <a:prstGeom prst="rect">
            <a:avLst/>
          </a:prstGeom>
          <a:noFill/>
          <a:ln>
            <a:noFill/>
          </a:ln>
        </p:spPr>
      </p:pic>
      <p:sp>
        <p:nvSpPr>
          <p:cNvPr id="1666" name="Google Shape;1666;p32"/>
          <p:cNvSpPr/>
          <p:nvPr/>
        </p:nvSpPr>
        <p:spPr>
          <a:xfrm>
            <a:off x="9347835" y="5853748"/>
            <a:ext cx="323675" cy="324000"/>
          </a:xfrm>
          <a:prstGeom prst="ellipse">
            <a:avLst/>
          </a:prstGeom>
          <a:solidFill>
            <a:srgbClr val="16637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grpSp>
        <p:nvGrpSpPr>
          <p:cNvPr id="1667" name="Google Shape;1667;p32"/>
          <p:cNvGrpSpPr/>
          <p:nvPr/>
        </p:nvGrpSpPr>
        <p:grpSpPr>
          <a:xfrm>
            <a:off x="8969673" y="5381148"/>
            <a:ext cx="1080000" cy="1078488"/>
            <a:chOff x="7503613" y="5129756"/>
            <a:chExt cx="1080000" cy="1078488"/>
          </a:xfrm>
        </p:grpSpPr>
        <p:sp>
          <p:nvSpPr>
            <p:cNvPr id="1668" name="Google Shape;1668;p32"/>
            <p:cNvSpPr/>
            <p:nvPr/>
          </p:nvSpPr>
          <p:spPr>
            <a:xfrm>
              <a:off x="7900407" y="5623200"/>
              <a:ext cx="241200" cy="2412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1669" name="Google Shape;1669;p32"/>
            <p:cNvSpPr txBox="1"/>
            <p:nvPr/>
          </p:nvSpPr>
          <p:spPr>
            <a:xfrm>
              <a:off x="7503613" y="5129756"/>
              <a:ext cx="1080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0" i="0" lang="fr-FR" sz="3200" u="none" cap="none" strike="noStrike">
                  <a:solidFill>
                    <a:schemeClr val="accent2"/>
                  </a:solidFill>
                  <a:latin typeface="Arial"/>
                  <a:ea typeface="Arial"/>
                  <a:cs typeface="Arial"/>
                  <a:sym typeface="Arial"/>
                </a:rPr>
                <a:t>4 %</a:t>
              </a:r>
              <a:endParaRPr b="0" baseline="-25000" i="0" sz="3200" u="none" cap="none" strike="noStrike">
                <a:solidFill>
                  <a:schemeClr val="accent2"/>
                </a:solidFill>
                <a:latin typeface="Arial"/>
                <a:ea typeface="Arial"/>
                <a:cs typeface="Arial"/>
                <a:sym typeface="Arial"/>
              </a:endParaRPr>
            </a:p>
          </p:txBody>
        </p:sp>
        <p:sp>
          <p:nvSpPr>
            <p:cNvPr id="1670" name="Google Shape;1670;p32"/>
            <p:cNvSpPr txBox="1"/>
            <p:nvPr/>
          </p:nvSpPr>
          <p:spPr>
            <a:xfrm>
              <a:off x="7503613" y="5838953"/>
              <a:ext cx="108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Autres</a:t>
              </a:r>
              <a:endParaRPr b="0" baseline="-25000" i="0" sz="1800" u="none" cap="none" strike="noStrike">
                <a:solidFill>
                  <a:schemeClr val="accent2"/>
                </a:solidFill>
                <a:latin typeface="Arial"/>
                <a:ea typeface="Arial"/>
                <a:cs typeface="Arial"/>
                <a:sym typeface="Arial"/>
              </a:endParaRPr>
            </a:p>
          </p:txBody>
        </p:sp>
      </p:grpSp>
      <p:grpSp>
        <p:nvGrpSpPr>
          <p:cNvPr id="1671" name="Google Shape;1671;p32"/>
          <p:cNvGrpSpPr/>
          <p:nvPr/>
        </p:nvGrpSpPr>
        <p:grpSpPr>
          <a:xfrm>
            <a:off x="5933282" y="3770356"/>
            <a:ext cx="4285580" cy="2217405"/>
            <a:chOff x="7503009" y="4100022"/>
            <a:chExt cx="1157421" cy="590463"/>
          </a:xfrm>
        </p:grpSpPr>
        <p:sp>
          <p:nvSpPr>
            <p:cNvPr id="1672" name="Google Shape;1672;p32"/>
            <p:cNvSpPr/>
            <p:nvPr/>
          </p:nvSpPr>
          <p:spPr>
            <a:xfrm>
              <a:off x="7770460" y="4100022"/>
              <a:ext cx="576000" cy="576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1673" name="Google Shape;1673;p32"/>
            <p:cNvSpPr txBox="1"/>
            <p:nvPr/>
          </p:nvSpPr>
          <p:spPr>
            <a:xfrm>
              <a:off x="7514925" y="4105109"/>
              <a:ext cx="1145505" cy="1557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0" i="0" lang="fr-FR" sz="3200" u="none" cap="none" strike="noStrike">
                  <a:solidFill>
                    <a:schemeClr val="lt1"/>
                  </a:solidFill>
                  <a:latin typeface="Arial"/>
                  <a:ea typeface="Arial"/>
                  <a:cs typeface="Arial"/>
                  <a:sym typeface="Arial"/>
                </a:rPr>
                <a:t>48 %</a:t>
              </a:r>
              <a:endParaRPr b="0" baseline="-25000" i="0" sz="3200" u="none" cap="none" strike="noStrike">
                <a:solidFill>
                  <a:schemeClr val="lt1"/>
                </a:solidFill>
                <a:latin typeface="Arial"/>
                <a:ea typeface="Arial"/>
                <a:cs typeface="Arial"/>
                <a:sym typeface="Arial"/>
              </a:endParaRPr>
            </a:p>
          </p:txBody>
        </p:sp>
        <p:sp>
          <p:nvSpPr>
            <p:cNvPr id="1674" name="Google Shape;1674;p32"/>
            <p:cNvSpPr txBox="1"/>
            <p:nvPr/>
          </p:nvSpPr>
          <p:spPr>
            <a:xfrm>
              <a:off x="7503009" y="4513166"/>
              <a:ext cx="1080000" cy="129518"/>
            </a:xfrm>
            <a:prstGeom prst="rect">
              <a:avLst/>
            </a:prstGeom>
            <a:noFill/>
            <a:ln>
              <a:noFill/>
            </a:ln>
          </p:spPr>
          <p:txBody>
            <a:bodyPr anchorCtr="1" anchor="ctr"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lt1"/>
                  </a:solidFill>
                  <a:latin typeface="Arial"/>
                  <a:ea typeface="Arial"/>
                  <a:cs typeface="Arial"/>
                  <a:sym typeface="Arial"/>
                </a:rPr>
                <a:t>Avion</a:t>
              </a:r>
              <a:endParaRPr b="0" baseline="-25000" i="0" sz="1800" u="none" cap="none" strike="noStrike">
                <a:solidFill>
                  <a:schemeClr val="lt1"/>
                </a:solidFill>
                <a:latin typeface="Arial"/>
                <a:ea typeface="Arial"/>
                <a:cs typeface="Arial"/>
                <a:sym typeface="Arial"/>
              </a:endParaRPr>
            </a:p>
          </p:txBody>
        </p:sp>
        <p:pic>
          <p:nvPicPr>
            <p:cNvPr id="1675" name="Google Shape;1675;p32"/>
            <p:cNvPicPr preferRelativeResize="0"/>
            <p:nvPr/>
          </p:nvPicPr>
          <p:blipFill rotWithShape="1">
            <a:blip r:embed="rId11">
              <a:alphaModFix/>
            </a:blip>
            <a:srcRect b="0" l="0" r="0" t="0"/>
            <a:stretch/>
          </p:blipFill>
          <p:spPr>
            <a:xfrm>
              <a:off x="7809424" y="4161999"/>
              <a:ext cx="523267" cy="528486"/>
            </a:xfrm>
            <a:prstGeom prst="rect">
              <a:avLst/>
            </a:prstGeom>
            <a:noFill/>
            <a:ln>
              <a:noFill/>
            </a:ln>
          </p:spPr>
        </p:pic>
      </p:grpSp>
      <p:grpSp>
        <p:nvGrpSpPr>
          <p:cNvPr id="1676" name="Google Shape;1676;p32"/>
          <p:cNvGrpSpPr/>
          <p:nvPr/>
        </p:nvGrpSpPr>
        <p:grpSpPr>
          <a:xfrm>
            <a:off x="4436647" y="3851392"/>
            <a:ext cx="2179440" cy="2114473"/>
            <a:chOff x="4448212" y="3419475"/>
            <a:chExt cx="2772000" cy="2772000"/>
          </a:xfrm>
        </p:grpSpPr>
        <p:sp>
          <p:nvSpPr>
            <p:cNvPr id="1677" name="Google Shape;1677;p32"/>
            <p:cNvSpPr/>
            <p:nvPr/>
          </p:nvSpPr>
          <p:spPr>
            <a:xfrm>
              <a:off x="4448212" y="3419475"/>
              <a:ext cx="2772000" cy="27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1678" name="Google Shape;1678;p32"/>
            <p:cNvSpPr txBox="1"/>
            <p:nvPr/>
          </p:nvSpPr>
          <p:spPr>
            <a:xfrm>
              <a:off x="5006212" y="3672939"/>
              <a:ext cx="1692000" cy="67908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0" i="0" lang="fr-FR" sz="3200" u="none" cap="none" strike="noStrike">
                  <a:solidFill>
                    <a:schemeClr val="lt1"/>
                  </a:solidFill>
                  <a:latin typeface="Arial"/>
                  <a:ea typeface="Arial"/>
                  <a:cs typeface="Arial"/>
                  <a:sym typeface="Arial"/>
                </a:rPr>
                <a:t>48 %</a:t>
              </a:r>
              <a:endParaRPr b="0" baseline="-25000" i="0" sz="3200" u="none" cap="none" strike="noStrike">
                <a:solidFill>
                  <a:schemeClr val="lt1"/>
                </a:solidFill>
                <a:latin typeface="Arial"/>
                <a:ea typeface="Arial"/>
                <a:cs typeface="Arial"/>
                <a:sym typeface="Arial"/>
              </a:endParaRPr>
            </a:p>
          </p:txBody>
        </p:sp>
        <p:sp>
          <p:nvSpPr>
            <p:cNvPr id="1679" name="Google Shape;1679;p32"/>
            <p:cNvSpPr txBox="1"/>
            <p:nvPr/>
          </p:nvSpPr>
          <p:spPr>
            <a:xfrm>
              <a:off x="5006212" y="5445253"/>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0" i="0" lang="fr-FR" sz="1800" u="none" cap="none" strike="noStrike">
                  <a:solidFill>
                    <a:schemeClr val="lt1"/>
                  </a:solidFill>
                  <a:latin typeface="Arial"/>
                  <a:ea typeface="Arial"/>
                  <a:cs typeface="Arial"/>
                  <a:sym typeface="Arial"/>
                </a:rPr>
                <a:t>Voiture</a:t>
              </a:r>
              <a:endParaRPr b="0" i="0" sz="1400" u="none" cap="none" strike="noStrike">
                <a:solidFill>
                  <a:srgbClr val="000000"/>
                </a:solidFill>
                <a:latin typeface="Arial"/>
                <a:ea typeface="Arial"/>
                <a:cs typeface="Arial"/>
                <a:sym typeface="Arial"/>
              </a:endParaRPr>
            </a:p>
          </p:txBody>
        </p:sp>
        <p:pic>
          <p:nvPicPr>
            <p:cNvPr id="1680" name="Google Shape;1680;p32"/>
            <p:cNvPicPr preferRelativeResize="0"/>
            <p:nvPr/>
          </p:nvPicPr>
          <p:blipFill rotWithShape="1">
            <a:blip r:embed="rId12">
              <a:alphaModFix/>
            </a:blip>
            <a:srcRect b="0" l="0" r="0" t="0"/>
            <a:stretch/>
          </p:blipFill>
          <p:spPr>
            <a:xfrm>
              <a:off x="4709189" y="4210493"/>
              <a:ext cx="2225473" cy="1268966"/>
            </a:xfrm>
            <a:prstGeom prst="rect">
              <a:avLst/>
            </a:prstGeom>
            <a:noFill/>
            <a:ln>
              <a:noFill/>
            </a:ln>
          </p:spPr>
        </p:pic>
      </p:grpSp>
      <p:sp>
        <p:nvSpPr>
          <p:cNvPr id="1681" name="Google Shape;1681;p32"/>
          <p:cNvSpPr/>
          <p:nvPr/>
        </p:nvSpPr>
        <p:spPr>
          <a:xfrm>
            <a:off x="4155686" y="3185861"/>
            <a:ext cx="2576379" cy="1540702"/>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82" name="Google Shape;1682;p32"/>
          <p:cNvSpPr/>
          <p:nvPr/>
        </p:nvSpPr>
        <p:spPr>
          <a:xfrm>
            <a:off x="6889243" y="3716039"/>
            <a:ext cx="2409901" cy="1361612"/>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xte, signe, équipement électronique&#10;&#10;Description générée automatiquement" id="1683" name="Google Shape;1683;p32"/>
          <p:cNvPicPr preferRelativeResize="0"/>
          <p:nvPr/>
        </p:nvPicPr>
        <p:blipFill rotWithShape="1">
          <a:blip r:embed="rId13">
            <a:alphaModFix/>
          </a:blip>
          <a:srcRect b="0" l="0" r="0" t="0"/>
          <a:stretch/>
        </p:blipFill>
        <p:spPr>
          <a:xfrm>
            <a:off x="288792" y="3734003"/>
            <a:ext cx="2256566" cy="2256566"/>
          </a:xfrm>
          <a:prstGeom prst="rect">
            <a:avLst/>
          </a:prstGeom>
          <a:noFill/>
          <a:ln>
            <a:noFill/>
          </a:ln>
        </p:spPr>
      </p:pic>
      <p:sp>
        <p:nvSpPr>
          <p:cNvPr id="1684" name="Google Shape;1684;p32"/>
          <p:cNvSpPr/>
          <p:nvPr/>
        </p:nvSpPr>
        <p:spPr>
          <a:xfrm rot="-6264053">
            <a:off x="858685" y="3790654"/>
            <a:ext cx="647687" cy="638402"/>
          </a:xfrm>
          <a:custGeom>
            <a:rect b="b" l="l" r="r" t="t"/>
            <a:pathLst>
              <a:path extrusionOk="0" h="638402" w="647687">
                <a:moveTo>
                  <a:pt x="0" y="260712"/>
                </a:moveTo>
                <a:cubicBezTo>
                  <a:pt x="214308" y="152442"/>
                  <a:pt x="343328" y="114747"/>
                  <a:pt x="593016" y="0"/>
                </a:cubicBezTo>
                <a:cubicBezTo>
                  <a:pt x="654705" y="259011"/>
                  <a:pt x="669660" y="430418"/>
                  <a:pt x="609406" y="638402"/>
                </a:cubicBezTo>
                <a:lnTo>
                  <a:pt x="23247" y="487169"/>
                </a:lnTo>
                <a:cubicBezTo>
                  <a:pt x="52849" y="385775"/>
                  <a:pt x="26904" y="310803"/>
                  <a:pt x="0" y="260712"/>
                </a:cubicBezTo>
                <a:close/>
              </a:path>
            </a:pathLst>
          </a:custGeom>
          <a:solidFill>
            <a:srgbClr val="FFFFFF">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85" name="Google Shape;1685;p32"/>
          <p:cNvSpPr txBox="1"/>
          <p:nvPr/>
        </p:nvSpPr>
        <p:spPr>
          <a:xfrm>
            <a:off x="2862111" y="1699892"/>
            <a:ext cx="608574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par habitant en Suisse, en 2019 : </a:t>
            </a:r>
            <a:r>
              <a:rPr b="1" i="0" lang="fr-FR" sz="2600" u="none" cap="none" strike="noStrike">
                <a:solidFill>
                  <a:schemeClr val="lt2"/>
                </a:solidFill>
                <a:latin typeface="Arial"/>
                <a:ea typeface="Arial"/>
                <a:cs typeface="Arial"/>
                <a:sym typeface="Arial"/>
              </a:rPr>
              <a:t>12 t éq. CO</a:t>
            </a:r>
            <a:r>
              <a:rPr b="1" baseline="-25000" i="0" lang="fr-FR" sz="2600" u="none" cap="none" strike="noStrike">
                <a:solidFill>
                  <a:schemeClr val="lt2"/>
                </a:solidFill>
                <a:latin typeface="Arial"/>
                <a:ea typeface="Arial"/>
                <a:cs typeface="Arial"/>
                <a:sym typeface="Arial"/>
              </a:rPr>
              <a:t>2</a:t>
            </a:r>
            <a:endParaRPr b="0" i="0" sz="2600" u="none" cap="none" strike="noStrike">
              <a:solidFill>
                <a:srgbClr val="000000"/>
              </a:solidFill>
              <a:latin typeface="Arial"/>
              <a:ea typeface="Arial"/>
              <a:cs typeface="Arial"/>
              <a:sym typeface="Arial"/>
            </a:endParaRPr>
          </a:p>
        </p:txBody>
      </p:sp>
      <p:pic>
        <p:nvPicPr>
          <p:cNvPr id="1686" name="Google Shape;1686;p32"/>
          <p:cNvPicPr preferRelativeResize="0"/>
          <p:nvPr/>
        </p:nvPicPr>
        <p:blipFill rotWithShape="1">
          <a:blip r:embed="rId14">
            <a:alphaModFix/>
          </a:blip>
          <a:srcRect b="0" l="0" r="0" t="0"/>
          <a:stretch/>
        </p:blipFill>
        <p:spPr>
          <a:xfrm>
            <a:off x="2303971" y="1822293"/>
            <a:ext cx="493819" cy="4938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6"/>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1671"/>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16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500"/>
                                        <p:tgtEl>
                                          <p:spTgt spid="1681"/>
                                        </p:tgtEl>
                                      </p:cBhvr>
                                    </p:animEffect>
                                  </p:childTnLst>
                                </p:cTn>
                              </p:par>
                              <p:par>
                                <p:cTn fill="hold" nodeType="withEffect" presetClass="entr" presetID="10" presetSubtype="0">
                                  <p:stCondLst>
                                    <p:cond delay="0"/>
                                  </p:stCondLst>
                                  <p:childTnLst>
                                    <p:set>
                                      <p:cBhvr>
                                        <p:cTn dur="1" fill="hold">
                                          <p:stCondLst>
                                            <p:cond delay="0"/>
                                          </p:stCondLst>
                                        </p:cTn>
                                        <p:tgtEl>
                                          <p:spTgt spid="1666"/>
                                        </p:tgtEl>
                                        <p:attrNameLst>
                                          <p:attrName>style.visibility</p:attrName>
                                        </p:attrNameLst>
                                      </p:cBhvr>
                                      <p:to>
                                        <p:strVal val="visible"/>
                                      </p:to>
                                    </p:set>
                                    <p:animEffect filter="fade" transition="in">
                                      <p:cBhvr>
                                        <p:cTn dur="500"/>
                                        <p:tgtEl>
                                          <p:spTgt spid="1666"/>
                                        </p:tgtEl>
                                      </p:cBhvr>
                                    </p:animEffect>
                                  </p:childTnLst>
                                </p:cTn>
                              </p:par>
                              <p:par>
                                <p:cTn fill="hold" nodeType="withEffect" presetClass="entr" presetID="10" presetSubtype="0">
                                  <p:stCondLst>
                                    <p:cond delay="0"/>
                                  </p:stCondLst>
                                  <p:childTnLst>
                                    <p:set>
                                      <p:cBhvr>
                                        <p:cTn dur="1" fill="hold">
                                          <p:stCondLst>
                                            <p:cond delay="0"/>
                                          </p:stCondLst>
                                        </p:cTn>
                                        <p:tgtEl>
                                          <p:spTgt spid="1682"/>
                                        </p:tgtEl>
                                        <p:attrNameLst>
                                          <p:attrName>style.visibility</p:attrName>
                                        </p:attrNameLst>
                                      </p:cBhvr>
                                      <p:to>
                                        <p:strVal val="visible"/>
                                      </p:to>
                                    </p:set>
                                    <p:animEffect filter="fade" transition="in">
                                      <p:cBhvr>
                                        <p:cTn dur="500"/>
                                        <p:tgtEl>
                                          <p:spTgt spid="1682"/>
                                        </p:tgtEl>
                                      </p:cBhvr>
                                    </p:animEffect>
                                  </p:childTnLst>
                                </p:cTn>
                              </p:par>
                              <p:par>
                                <p:cTn fill="hold" nodeType="withEffect" presetClass="entr" presetID="10" presetSubtype="0">
                                  <p:stCondLst>
                                    <p:cond delay="0"/>
                                  </p:stCondLst>
                                  <p:childTnLst>
                                    <p:set>
                                      <p:cBhvr>
                                        <p:cTn dur="1" fill="hold">
                                          <p:stCondLst>
                                            <p:cond delay="0"/>
                                          </p:stCondLst>
                                        </p:cTn>
                                        <p:tgtEl>
                                          <p:spTgt spid="1684"/>
                                        </p:tgtEl>
                                        <p:attrNameLst>
                                          <p:attrName>style.visibility</p:attrName>
                                        </p:attrNameLst>
                                      </p:cBhvr>
                                      <p:to>
                                        <p:strVal val="visible"/>
                                      </p:to>
                                    </p:set>
                                    <p:animEffect filter="fade" transition="in">
                                      <p:cBhvr>
                                        <p:cTn dur="500"/>
                                        <p:tgtEl>
                                          <p:spTgt spid="1684"/>
                                        </p:tgtEl>
                                      </p:cBhvr>
                                    </p:animEffect>
                                  </p:childTnLst>
                                </p:cTn>
                              </p:par>
                              <p:par>
                                <p:cTn fill="hold" nodeType="withEffect" presetClass="entr" presetID="10" presetSubtype="0">
                                  <p:stCondLst>
                                    <p:cond delay="0"/>
                                  </p:stCondLst>
                                  <p:childTnLst>
                                    <p:set>
                                      <p:cBhvr>
                                        <p:cTn dur="1" fill="hold">
                                          <p:stCondLst>
                                            <p:cond delay="0"/>
                                          </p:stCondLst>
                                        </p:cTn>
                                        <p:tgtEl>
                                          <p:spTgt spid="1664"/>
                                        </p:tgtEl>
                                        <p:attrNameLst>
                                          <p:attrName>style.visibility</p:attrName>
                                        </p:attrNameLst>
                                      </p:cBhvr>
                                      <p:to>
                                        <p:strVal val="visible"/>
                                      </p:to>
                                    </p:set>
                                    <p:animEffect filter="fade" transition="in">
                                      <p:cBhvr>
                                        <p:cTn dur="500"/>
                                        <p:tgtEl>
                                          <p:spTgt spid="16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33"/>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Alimentation</a:t>
            </a:r>
            <a:endParaRPr/>
          </a:p>
        </p:txBody>
      </p:sp>
      <p:sp>
        <p:nvSpPr>
          <p:cNvPr id="1692" name="Google Shape;1692;p33"/>
          <p:cNvSpPr/>
          <p:nvPr>
            <p:ph idx="2" type="pic"/>
          </p:nvPr>
        </p:nvSpPr>
        <p:spPr>
          <a:xfrm>
            <a:off x="0" y="177800"/>
            <a:ext cx="6096000" cy="6858000"/>
          </a:xfrm>
          <a:prstGeom prst="rect">
            <a:avLst/>
          </a:prstGeom>
          <a:noFill/>
          <a:ln>
            <a:noFill/>
          </a:ln>
        </p:spPr>
      </p:sp>
      <p:pic>
        <p:nvPicPr>
          <p:cNvPr id="1693" name="Google Shape;1693;p33"/>
          <p:cNvPicPr preferRelativeResize="0"/>
          <p:nvPr/>
        </p:nvPicPr>
        <p:blipFill rotWithShape="1">
          <a:blip r:embed="rId3">
            <a:alphaModFix/>
          </a:blip>
          <a:srcRect b="3944" l="3593" r="3313" t="2841"/>
          <a:stretch/>
        </p:blipFill>
        <p:spPr>
          <a:xfrm>
            <a:off x="3170206" y="3072163"/>
            <a:ext cx="731703" cy="732680"/>
          </a:xfrm>
          <a:prstGeom prst="ellipse">
            <a:avLst/>
          </a:prstGeom>
          <a:noFill/>
          <a:ln>
            <a:noFill/>
          </a:ln>
        </p:spPr>
      </p:pic>
      <p:pic>
        <p:nvPicPr>
          <p:cNvPr id="1694" name="Google Shape;1694;p33"/>
          <p:cNvPicPr preferRelativeResize="0"/>
          <p:nvPr/>
        </p:nvPicPr>
        <p:blipFill rotWithShape="1">
          <a:blip r:embed="rId4">
            <a:alphaModFix/>
          </a:blip>
          <a:srcRect b="3472" l="3789" r="3122" t="3316"/>
          <a:stretch/>
        </p:blipFill>
        <p:spPr>
          <a:xfrm>
            <a:off x="4085892" y="3072163"/>
            <a:ext cx="731703" cy="732680"/>
          </a:xfrm>
          <a:prstGeom prst="ellipse">
            <a:avLst/>
          </a:prstGeom>
          <a:noFill/>
          <a:ln>
            <a:noFill/>
          </a:ln>
        </p:spPr>
      </p:pic>
      <p:pic>
        <p:nvPicPr>
          <p:cNvPr id="1695" name="Google Shape;1695;p33"/>
          <p:cNvPicPr preferRelativeResize="0"/>
          <p:nvPr/>
        </p:nvPicPr>
        <p:blipFill rotWithShape="1">
          <a:blip r:embed="rId5">
            <a:alphaModFix/>
          </a:blip>
          <a:srcRect b="2814" l="2719" r="4190" t="3972"/>
          <a:stretch/>
        </p:blipFill>
        <p:spPr>
          <a:xfrm>
            <a:off x="5000990" y="3063600"/>
            <a:ext cx="729826" cy="730800"/>
          </a:xfrm>
          <a:prstGeom prst="ellipse">
            <a:avLst/>
          </a:prstGeom>
          <a:noFill/>
          <a:ln>
            <a:noFill/>
          </a:ln>
        </p:spPr>
      </p:pic>
      <p:pic>
        <p:nvPicPr>
          <p:cNvPr id="1696" name="Google Shape;1696;p33"/>
          <p:cNvPicPr preferRelativeResize="0"/>
          <p:nvPr/>
        </p:nvPicPr>
        <p:blipFill rotWithShape="1">
          <a:blip r:embed="rId6">
            <a:alphaModFix/>
          </a:blip>
          <a:srcRect b="2668" l="2667" r="3265" t="3403"/>
          <a:stretch/>
        </p:blipFill>
        <p:spPr>
          <a:xfrm>
            <a:off x="2254520" y="3074203"/>
            <a:ext cx="731703" cy="730640"/>
          </a:xfrm>
          <a:prstGeom prst="ellipse">
            <a:avLst/>
          </a:prstGeom>
          <a:noFill/>
          <a:ln>
            <a:noFill/>
          </a:ln>
        </p:spPr>
      </p:pic>
      <p:pic>
        <p:nvPicPr>
          <p:cNvPr id="1697" name="Google Shape;1697;p33"/>
          <p:cNvPicPr preferRelativeResize="0"/>
          <p:nvPr/>
        </p:nvPicPr>
        <p:blipFill rotWithShape="1">
          <a:blip r:embed="rId7">
            <a:alphaModFix/>
          </a:blip>
          <a:srcRect b="3304" l="2321" r="3614" t="2763"/>
          <a:stretch/>
        </p:blipFill>
        <p:spPr>
          <a:xfrm>
            <a:off x="1338401" y="3072164"/>
            <a:ext cx="733745" cy="732679"/>
          </a:xfrm>
          <a:prstGeom prst="ellipse">
            <a:avLst/>
          </a:prstGeom>
          <a:noFill/>
          <a:ln>
            <a:noFill/>
          </a:ln>
        </p:spPr>
      </p:pic>
      <p:pic>
        <p:nvPicPr>
          <p:cNvPr id="1698" name="Google Shape;1698;p33"/>
          <p:cNvPicPr preferRelativeResize="0"/>
          <p:nvPr/>
        </p:nvPicPr>
        <p:blipFill rotWithShape="1">
          <a:blip r:embed="rId8">
            <a:alphaModFix/>
          </a:blip>
          <a:srcRect b="0" l="0" r="0" t="0"/>
          <a:stretch/>
        </p:blipFill>
        <p:spPr>
          <a:xfrm>
            <a:off x="423069" y="3097102"/>
            <a:ext cx="731583" cy="7315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3" name="Shape 1703"/>
        <p:cNvGrpSpPr/>
        <p:nvPr/>
      </p:nvGrpSpPr>
      <p:grpSpPr>
        <a:xfrm>
          <a:off x="0" y="0"/>
          <a:ext cx="0" cy="0"/>
          <a:chOff x="0" y="0"/>
          <a:chExt cx="0" cy="0"/>
        </a:xfrm>
      </p:grpSpPr>
      <p:sp>
        <p:nvSpPr>
          <p:cNvPr id="1704" name="Google Shape;1704;p3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705" name="Google Shape;1705;p34"/>
          <p:cNvSpPr txBox="1"/>
          <p:nvPr/>
        </p:nvSpPr>
        <p:spPr>
          <a:xfrm>
            <a:off x="695325" y="406371"/>
            <a:ext cx="7326706" cy="49791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1" i="0" lang="fr-FR" sz="2400" u="none" cap="none" strike="noStrike">
                <a:solidFill>
                  <a:schemeClr val="lt2"/>
                </a:solidFill>
                <a:latin typeface="Arial"/>
                <a:ea typeface="Arial"/>
                <a:cs typeface="Arial"/>
                <a:sym typeface="Arial"/>
              </a:rPr>
              <a:t>Pour une fois, le problème n’est pas le chocolat...</a:t>
            </a:r>
            <a:endParaRPr b="1" i="0" sz="2400" u="none" cap="none" strike="noStrike">
              <a:solidFill>
                <a:schemeClr val="lt2"/>
              </a:solidFill>
              <a:latin typeface="Arial"/>
              <a:ea typeface="Arial"/>
              <a:cs typeface="Arial"/>
              <a:sym typeface="Arial"/>
            </a:endParaRPr>
          </a:p>
        </p:txBody>
      </p:sp>
      <p:pic>
        <p:nvPicPr>
          <p:cNvPr id="1706" name="Google Shape;1706;p34"/>
          <p:cNvPicPr preferRelativeResize="0"/>
          <p:nvPr/>
        </p:nvPicPr>
        <p:blipFill rotWithShape="1">
          <a:blip r:embed="rId3">
            <a:alphaModFix/>
          </a:blip>
          <a:srcRect b="0" l="0" r="0" t="0"/>
          <a:stretch/>
        </p:blipFill>
        <p:spPr>
          <a:xfrm>
            <a:off x="9361671" y="406371"/>
            <a:ext cx="497692" cy="497692"/>
          </a:xfrm>
          <a:prstGeom prst="rect">
            <a:avLst/>
          </a:prstGeom>
          <a:noFill/>
          <a:ln>
            <a:noFill/>
          </a:ln>
        </p:spPr>
      </p:pic>
      <p:pic>
        <p:nvPicPr>
          <p:cNvPr id="1707" name="Google Shape;1707;p34"/>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1708" name="Google Shape;1708;p34"/>
          <p:cNvPicPr preferRelativeResize="0"/>
          <p:nvPr/>
        </p:nvPicPr>
        <p:blipFill rotWithShape="1">
          <a:blip r:embed="rId5">
            <a:alphaModFix/>
          </a:blip>
          <a:srcRect b="0" l="0" r="0" t="0"/>
          <a:stretch/>
        </p:blipFill>
        <p:spPr>
          <a:xfrm>
            <a:off x="8241233" y="406371"/>
            <a:ext cx="497692" cy="497692"/>
          </a:xfrm>
          <a:prstGeom prst="rect">
            <a:avLst/>
          </a:prstGeom>
          <a:noFill/>
          <a:ln>
            <a:noFill/>
          </a:ln>
        </p:spPr>
      </p:pic>
      <p:pic>
        <p:nvPicPr>
          <p:cNvPr id="1709" name="Google Shape;1709;p34"/>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1710" name="Google Shape;1710;p34"/>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1711" name="Google Shape;1711;p34"/>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1712" name="Google Shape;1712;p34"/>
          <p:cNvSpPr/>
          <p:nvPr/>
        </p:nvSpPr>
        <p:spPr>
          <a:xfrm>
            <a:off x="-1980" y="1170709"/>
            <a:ext cx="12191999" cy="5324102"/>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flèche&#10;&#10;Description générée automatiquement" id="1713" name="Google Shape;1713;p34"/>
          <p:cNvPicPr preferRelativeResize="0"/>
          <p:nvPr/>
        </p:nvPicPr>
        <p:blipFill rotWithShape="1">
          <a:blip r:embed="rId9">
            <a:alphaModFix/>
          </a:blip>
          <a:srcRect b="0" l="0" r="0" t="0"/>
          <a:stretch/>
        </p:blipFill>
        <p:spPr>
          <a:xfrm>
            <a:off x="33111" y="1171733"/>
            <a:ext cx="8869960" cy="5316119"/>
          </a:xfrm>
          <a:prstGeom prst="rect">
            <a:avLst/>
          </a:prstGeom>
          <a:noFill/>
          <a:ln>
            <a:noFill/>
          </a:ln>
        </p:spPr>
      </p:pic>
      <p:pic>
        <p:nvPicPr>
          <p:cNvPr descr="Une image contenant flèche&#10;&#10;Description générée automatiquement" id="1714" name="Google Shape;1714;p34"/>
          <p:cNvPicPr preferRelativeResize="0"/>
          <p:nvPr/>
        </p:nvPicPr>
        <p:blipFill rotWithShape="1">
          <a:blip r:embed="rId9">
            <a:alphaModFix/>
          </a:blip>
          <a:srcRect b="0" l="0" r="0" t="0"/>
          <a:stretch/>
        </p:blipFill>
        <p:spPr>
          <a:xfrm>
            <a:off x="8998980" y="1171732"/>
            <a:ext cx="8869960" cy="5316119"/>
          </a:xfrm>
          <a:prstGeom prst="rect">
            <a:avLst/>
          </a:prstGeom>
          <a:noFill/>
          <a:ln>
            <a:noFill/>
          </a:ln>
        </p:spPr>
      </p:pic>
      <p:sp>
        <p:nvSpPr>
          <p:cNvPr id="1715" name="Google Shape;1715;p34"/>
          <p:cNvSpPr/>
          <p:nvPr/>
        </p:nvSpPr>
        <p:spPr>
          <a:xfrm>
            <a:off x="695326" y="2882294"/>
            <a:ext cx="11078936" cy="2483081"/>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fr-FR" sz="3200" u="none" cap="none" strike="noStrike">
                <a:solidFill>
                  <a:schemeClr val="lt1"/>
                </a:solidFill>
                <a:latin typeface="Arial"/>
                <a:ea typeface="Arial"/>
                <a:cs typeface="Arial"/>
                <a:sym typeface="Arial"/>
              </a:rPr>
              <a:t>D’après vous,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fr-FR" sz="3200" u="none" cap="none" strike="noStrike">
                <a:solidFill>
                  <a:schemeClr val="lt1"/>
                </a:solidFill>
                <a:latin typeface="Arial"/>
                <a:ea typeface="Arial"/>
                <a:cs typeface="Arial"/>
                <a:sym typeface="Arial"/>
              </a:rPr>
              <a:t>quel est l’aliment le plus émetteur de gaz à effet de serre ?</a:t>
            </a:r>
            <a:endParaRPr b="0" i="0" sz="1400" u="none" cap="none" strike="noStrike">
              <a:solidFill>
                <a:srgbClr val="000000"/>
              </a:solidFill>
              <a:latin typeface="Arial"/>
              <a:ea typeface="Arial"/>
              <a:cs typeface="Arial"/>
              <a:sym typeface="Arial"/>
            </a:endParaRPr>
          </a:p>
          <a:p>
            <a:pPr indent="-457200" lvl="0" marL="457200" marR="0" rtl="0" algn="ctr">
              <a:lnSpc>
                <a:spcPct val="100000"/>
              </a:lnSpc>
              <a:spcBef>
                <a:spcPts val="0"/>
              </a:spcBef>
              <a:spcAft>
                <a:spcPts val="0"/>
              </a:spcAft>
              <a:buClr>
                <a:srgbClr val="000000"/>
              </a:buClr>
              <a:buSzPts val="3200"/>
              <a:buFont typeface="Arial"/>
              <a:buChar char="-"/>
            </a:pPr>
            <a:r>
              <a:rPr b="0" i="0" lang="fr-FR" sz="3200" u="none" cap="none" strike="noStrike">
                <a:solidFill>
                  <a:schemeClr val="lt1"/>
                </a:solidFill>
                <a:latin typeface="Arial"/>
                <a:ea typeface="Arial"/>
                <a:cs typeface="Arial"/>
                <a:sym typeface="Arial"/>
              </a:rPr>
              <a:t>Le fromage</a:t>
            </a:r>
            <a:endParaRPr b="0" i="0" sz="1400" u="none" cap="none" strike="noStrike">
              <a:solidFill>
                <a:srgbClr val="000000"/>
              </a:solidFill>
              <a:latin typeface="Arial"/>
              <a:ea typeface="Arial"/>
              <a:cs typeface="Arial"/>
              <a:sym typeface="Arial"/>
            </a:endParaRPr>
          </a:p>
          <a:p>
            <a:pPr indent="-457200" lvl="0" marL="457200" marR="0" rtl="0" algn="ctr">
              <a:lnSpc>
                <a:spcPct val="100000"/>
              </a:lnSpc>
              <a:spcBef>
                <a:spcPts val="0"/>
              </a:spcBef>
              <a:spcAft>
                <a:spcPts val="0"/>
              </a:spcAft>
              <a:buClr>
                <a:srgbClr val="000000"/>
              </a:buClr>
              <a:buSzPts val="3200"/>
              <a:buFont typeface="Arial"/>
              <a:buChar char="-"/>
            </a:pPr>
            <a:r>
              <a:rPr b="0" i="0" lang="fr-FR" sz="3200" u="none" cap="none" strike="noStrike">
                <a:solidFill>
                  <a:schemeClr val="lt1"/>
                </a:solidFill>
                <a:latin typeface="Arial"/>
                <a:ea typeface="Arial"/>
                <a:cs typeface="Arial"/>
                <a:sym typeface="Arial"/>
              </a:rPr>
              <a:t>L’huile de palme </a:t>
            </a:r>
            <a:endParaRPr b="0" i="0" sz="1400" u="none" cap="none" strike="noStrike">
              <a:solidFill>
                <a:srgbClr val="000000"/>
              </a:solidFill>
              <a:latin typeface="Arial"/>
              <a:ea typeface="Arial"/>
              <a:cs typeface="Arial"/>
              <a:sym typeface="Arial"/>
            </a:endParaRPr>
          </a:p>
          <a:p>
            <a:pPr indent="-457200" lvl="0" marL="457200" marR="0" rtl="0" algn="ctr">
              <a:lnSpc>
                <a:spcPct val="100000"/>
              </a:lnSpc>
              <a:spcBef>
                <a:spcPts val="0"/>
              </a:spcBef>
              <a:spcAft>
                <a:spcPts val="0"/>
              </a:spcAft>
              <a:buClr>
                <a:srgbClr val="000000"/>
              </a:buClr>
              <a:buSzPts val="3200"/>
              <a:buFont typeface="Arial"/>
              <a:buChar char="-"/>
            </a:pPr>
            <a:r>
              <a:rPr b="0" i="0" lang="fr-FR" sz="3200" u="none" cap="none" strike="noStrike">
                <a:solidFill>
                  <a:schemeClr val="lt1"/>
                </a:solidFill>
                <a:latin typeface="Arial"/>
                <a:ea typeface="Arial"/>
                <a:cs typeface="Arial"/>
                <a:sym typeface="Arial"/>
              </a:rPr>
              <a:t>Le boeuf</a:t>
            </a:r>
            <a:endParaRPr b="0" i="0" sz="1400" u="none" cap="none" strike="noStrike">
              <a:solidFill>
                <a:srgbClr val="000000"/>
              </a:solidFill>
              <a:latin typeface="Arial"/>
              <a:ea typeface="Arial"/>
              <a:cs typeface="Arial"/>
              <a:sym typeface="Arial"/>
            </a:endParaRPr>
          </a:p>
        </p:txBody>
      </p:sp>
      <p:sp>
        <p:nvSpPr>
          <p:cNvPr id="1716" name="Google Shape;1716;p34"/>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id="1722" name="Google Shape;1722;p3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723" name="Google Shape;1723;p3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1724" name="Google Shape;1724;p35"/>
          <p:cNvSpPr txBox="1"/>
          <p:nvPr>
            <p:ph idx="1" type="body"/>
          </p:nvPr>
        </p:nvSpPr>
        <p:spPr>
          <a:xfrm>
            <a:off x="695325" y="406371"/>
            <a:ext cx="8473389" cy="4768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2"/>
              </a:buClr>
              <a:buSzPts val="2400"/>
              <a:buNone/>
            </a:pPr>
            <a:r>
              <a:rPr lang="fr-FR"/>
              <a:t>Pour une fois, le problème n’est pas le chocolat...</a:t>
            </a:r>
            <a:endParaRPr/>
          </a:p>
        </p:txBody>
      </p:sp>
      <p:sp>
        <p:nvSpPr>
          <p:cNvPr id="1725" name="Google Shape;1725;p35"/>
          <p:cNvSpPr txBox="1"/>
          <p:nvPr/>
        </p:nvSpPr>
        <p:spPr>
          <a:xfrm>
            <a:off x="759532" y="2343704"/>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200</a:t>
            </a:r>
            <a:endParaRPr b="0" i="0" sz="1400" u="none" cap="none" strike="noStrike">
              <a:solidFill>
                <a:srgbClr val="000000"/>
              </a:solidFill>
              <a:latin typeface="Arial"/>
              <a:ea typeface="Arial"/>
              <a:cs typeface="Arial"/>
              <a:sym typeface="Arial"/>
            </a:endParaRPr>
          </a:p>
        </p:txBody>
      </p:sp>
      <p:sp>
        <p:nvSpPr>
          <p:cNvPr id="1726" name="Google Shape;1726;p35"/>
          <p:cNvSpPr txBox="1"/>
          <p:nvPr/>
        </p:nvSpPr>
        <p:spPr>
          <a:xfrm>
            <a:off x="750536" y="3266854"/>
            <a:ext cx="46784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150</a:t>
            </a:r>
            <a:endParaRPr b="0" i="0" sz="1400" u="none" cap="none" strike="noStrike">
              <a:solidFill>
                <a:srgbClr val="000000"/>
              </a:solidFill>
              <a:latin typeface="Arial"/>
              <a:ea typeface="Arial"/>
              <a:cs typeface="Arial"/>
              <a:sym typeface="Arial"/>
            </a:endParaRPr>
          </a:p>
        </p:txBody>
      </p:sp>
      <p:sp>
        <p:nvSpPr>
          <p:cNvPr id="1727" name="Google Shape;1727;p35"/>
          <p:cNvSpPr txBox="1"/>
          <p:nvPr/>
        </p:nvSpPr>
        <p:spPr>
          <a:xfrm>
            <a:off x="748185" y="4189523"/>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100</a:t>
            </a:r>
            <a:endParaRPr b="0" i="0" sz="1400" u="none" cap="none" strike="noStrike">
              <a:solidFill>
                <a:srgbClr val="000000"/>
              </a:solidFill>
              <a:latin typeface="Arial"/>
              <a:ea typeface="Arial"/>
              <a:cs typeface="Arial"/>
              <a:sym typeface="Arial"/>
            </a:endParaRPr>
          </a:p>
        </p:txBody>
      </p:sp>
      <p:sp>
        <p:nvSpPr>
          <p:cNvPr id="1728" name="Google Shape;1728;p35"/>
          <p:cNvSpPr txBox="1"/>
          <p:nvPr/>
        </p:nvSpPr>
        <p:spPr>
          <a:xfrm>
            <a:off x="823804" y="5122191"/>
            <a:ext cx="46784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50</a:t>
            </a:r>
            <a:endParaRPr b="0" i="0" sz="1400" u="none" cap="none" strike="noStrike">
              <a:solidFill>
                <a:srgbClr val="000000"/>
              </a:solidFill>
              <a:latin typeface="Arial"/>
              <a:ea typeface="Arial"/>
              <a:cs typeface="Arial"/>
              <a:sym typeface="Arial"/>
            </a:endParaRPr>
          </a:p>
        </p:txBody>
      </p:sp>
      <p:sp>
        <p:nvSpPr>
          <p:cNvPr id="1729" name="Google Shape;1729;p35"/>
          <p:cNvSpPr txBox="1"/>
          <p:nvPr/>
        </p:nvSpPr>
        <p:spPr>
          <a:xfrm>
            <a:off x="915717" y="6045370"/>
            <a:ext cx="37457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0</a:t>
            </a:r>
            <a:endParaRPr b="0" i="0" sz="1400" u="none" cap="none" strike="noStrike">
              <a:solidFill>
                <a:srgbClr val="000000"/>
              </a:solidFill>
              <a:latin typeface="Arial"/>
              <a:ea typeface="Arial"/>
              <a:cs typeface="Arial"/>
              <a:sym typeface="Arial"/>
            </a:endParaRPr>
          </a:p>
        </p:txBody>
      </p:sp>
      <p:sp>
        <p:nvSpPr>
          <p:cNvPr id="1730" name="Google Shape;1730;p35"/>
          <p:cNvSpPr txBox="1"/>
          <p:nvPr/>
        </p:nvSpPr>
        <p:spPr>
          <a:xfrm>
            <a:off x="6718041" y="-42920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1" name="Google Shape;1731;p35"/>
          <p:cNvSpPr txBox="1"/>
          <p:nvPr/>
        </p:nvSpPr>
        <p:spPr>
          <a:xfrm>
            <a:off x="7759412" y="5997827"/>
            <a:ext cx="271925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fr-FR" sz="900" u="none" cap="none" strike="noStrike">
                <a:solidFill>
                  <a:srgbClr val="7F7F7F"/>
                </a:solidFill>
                <a:latin typeface="Arial"/>
                <a:ea typeface="Arial"/>
                <a:cs typeface="Arial"/>
                <a:sym typeface="Arial"/>
              </a:rPr>
              <a:t>Source : </a:t>
            </a:r>
            <a:r>
              <a:rPr b="0" i="1" lang="fr-FR" sz="900" u="none" cap="none" strike="noStrike">
                <a:solidFill>
                  <a:srgbClr val="5D5D5D"/>
                </a:solidFill>
                <a:latin typeface="Arial"/>
                <a:ea typeface="Arial"/>
                <a:cs typeface="Arial"/>
                <a:sym typeface="Arial"/>
              </a:rPr>
              <a:t>Données de l’ADEME, INRIA, INSEE</a:t>
            </a:r>
            <a:endParaRPr b="0" i="0" sz="900" u="none" cap="none" strike="noStrike">
              <a:solidFill>
                <a:srgbClr val="7F7F7F"/>
              </a:solidFill>
              <a:latin typeface="Arial"/>
              <a:ea typeface="Arial"/>
              <a:cs typeface="Arial"/>
              <a:sym typeface="Arial"/>
            </a:endParaRPr>
          </a:p>
        </p:txBody>
      </p:sp>
      <p:sp>
        <p:nvSpPr>
          <p:cNvPr id="1732" name="Google Shape;1732;p35"/>
          <p:cNvSpPr txBox="1"/>
          <p:nvPr/>
        </p:nvSpPr>
        <p:spPr>
          <a:xfrm>
            <a:off x="722387" y="865641"/>
            <a:ext cx="7834424"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823AA"/>
                </a:solidFill>
                <a:latin typeface="Arial"/>
                <a:ea typeface="Arial"/>
                <a:cs typeface="Arial"/>
                <a:sym typeface="Arial"/>
              </a:rPr>
              <a:t>Emissions de GES pour la production d’un kg (en équivalent km parcourus en voiture*)</a:t>
            </a:r>
            <a:endParaRPr b="0" i="0" sz="900" u="none" cap="none" strike="noStrike">
              <a:solidFill>
                <a:schemeClr val="l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fr-FR" sz="900" u="none" cap="none" strike="noStrike">
                <a:solidFill>
                  <a:schemeClr val="lt2"/>
                </a:solidFill>
                <a:latin typeface="Arial"/>
                <a:ea typeface="Arial"/>
                <a:cs typeface="Arial"/>
                <a:sym typeface="Arial"/>
              </a:rPr>
              <a:t>* Facteur d’émissions : 150 gCO</a:t>
            </a:r>
            <a:r>
              <a:rPr b="0" baseline="-25000" i="0" lang="fr-FR" sz="900" u="none" cap="none" strike="noStrike">
                <a:solidFill>
                  <a:schemeClr val="lt2"/>
                </a:solidFill>
                <a:latin typeface="Arial"/>
                <a:ea typeface="Arial"/>
                <a:cs typeface="Arial"/>
                <a:sym typeface="Arial"/>
              </a:rPr>
              <a:t>2</a:t>
            </a:r>
            <a:r>
              <a:rPr b="0" i="0" lang="fr-FR" sz="900" u="none" cap="none" strike="noStrike">
                <a:solidFill>
                  <a:schemeClr val="lt2"/>
                </a:solidFill>
                <a:latin typeface="Arial"/>
                <a:ea typeface="Arial"/>
                <a:cs typeface="Arial"/>
                <a:sym typeface="Arial"/>
              </a:rPr>
              <a:t>eq/km</a:t>
            </a:r>
            <a:endParaRPr b="0" i="0" sz="1400" u="none" cap="none" strike="noStrike">
              <a:solidFill>
                <a:srgbClr val="000000"/>
              </a:solidFill>
              <a:latin typeface="Arial"/>
              <a:ea typeface="Arial"/>
              <a:cs typeface="Arial"/>
              <a:sym typeface="Arial"/>
            </a:endParaRPr>
          </a:p>
        </p:txBody>
      </p:sp>
      <p:pic>
        <p:nvPicPr>
          <p:cNvPr id="1733" name="Google Shape;1733;p35"/>
          <p:cNvPicPr preferRelativeResize="0"/>
          <p:nvPr/>
        </p:nvPicPr>
        <p:blipFill rotWithShape="1">
          <a:blip r:embed="rId3">
            <a:alphaModFix/>
          </a:blip>
          <a:srcRect b="0" l="0" r="0" t="0"/>
          <a:stretch/>
        </p:blipFill>
        <p:spPr>
          <a:xfrm>
            <a:off x="968275" y="2242292"/>
            <a:ext cx="6776133" cy="4182545"/>
          </a:xfrm>
          <a:prstGeom prst="rect">
            <a:avLst/>
          </a:prstGeom>
          <a:noFill/>
          <a:ln>
            <a:noFill/>
          </a:ln>
        </p:spPr>
      </p:pic>
      <p:grpSp>
        <p:nvGrpSpPr>
          <p:cNvPr id="1734" name="Google Shape;1734;p35"/>
          <p:cNvGrpSpPr/>
          <p:nvPr/>
        </p:nvGrpSpPr>
        <p:grpSpPr>
          <a:xfrm>
            <a:off x="1525962" y="1297956"/>
            <a:ext cx="660150" cy="4890573"/>
            <a:chOff x="1525962" y="1297956"/>
            <a:chExt cx="660150" cy="4890573"/>
          </a:xfrm>
        </p:grpSpPr>
        <p:sp>
          <p:nvSpPr>
            <p:cNvPr id="1735" name="Google Shape;1735;p35"/>
            <p:cNvSpPr/>
            <p:nvPr/>
          </p:nvSpPr>
          <p:spPr>
            <a:xfrm>
              <a:off x="1583871" y="1854776"/>
              <a:ext cx="491880" cy="433375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36" name="Google Shape;1736;p35"/>
            <p:cNvPicPr preferRelativeResize="0"/>
            <p:nvPr/>
          </p:nvPicPr>
          <p:blipFill rotWithShape="1">
            <a:blip r:embed="rId4">
              <a:alphaModFix/>
            </a:blip>
            <a:srcRect b="0" l="0" r="0" t="0"/>
            <a:stretch/>
          </p:blipFill>
          <p:spPr>
            <a:xfrm flipH="1">
              <a:off x="1575952" y="1297956"/>
              <a:ext cx="610160" cy="610160"/>
            </a:xfrm>
            <a:prstGeom prst="rect">
              <a:avLst/>
            </a:prstGeom>
            <a:noFill/>
            <a:ln>
              <a:noFill/>
            </a:ln>
          </p:spPr>
        </p:pic>
        <p:sp>
          <p:nvSpPr>
            <p:cNvPr id="1737" name="Google Shape;1737;p35"/>
            <p:cNvSpPr txBox="1"/>
            <p:nvPr/>
          </p:nvSpPr>
          <p:spPr>
            <a:xfrm>
              <a:off x="1525962" y="1908116"/>
              <a:ext cx="61016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239</a:t>
              </a:r>
              <a:endParaRPr b="0" i="0" sz="1400" u="none" cap="none" strike="noStrike">
                <a:solidFill>
                  <a:srgbClr val="000000"/>
                </a:solidFill>
                <a:latin typeface="Arial"/>
                <a:ea typeface="Arial"/>
                <a:cs typeface="Arial"/>
                <a:sym typeface="Arial"/>
              </a:endParaRPr>
            </a:p>
          </p:txBody>
        </p:sp>
      </p:grpSp>
      <p:grpSp>
        <p:nvGrpSpPr>
          <p:cNvPr id="1738" name="Google Shape;1738;p35"/>
          <p:cNvGrpSpPr/>
          <p:nvPr/>
        </p:nvGrpSpPr>
        <p:grpSpPr>
          <a:xfrm>
            <a:off x="2362116" y="4409704"/>
            <a:ext cx="779851" cy="1774164"/>
            <a:chOff x="2362116" y="4409704"/>
            <a:chExt cx="779851" cy="1774164"/>
          </a:xfrm>
        </p:grpSpPr>
        <p:sp>
          <p:nvSpPr>
            <p:cNvPr id="1739" name="Google Shape;1739;p35"/>
            <p:cNvSpPr/>
            <p:nvPr/>
          </p:nvSpPr>
          <p:spPr>
            <a:xfrm>
              <a:off x="2432244" y="5269423"/>
              <a:ext cx="491880" cy="91444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40" name="Google Shape;1740;p35"/>
            <p:cNvPicPr preferRelativeResize="0"/>
            <p:nvPr/>
          </p:nvPicPr>
          <p:blipFill rotWithShape="1">
            <a:blip r:embed="rId5">
              <a:alphaModFix/>
            </a:blip>
            <a:srcRect b="0" l="0" r="0" t="0"/>
            <a:stretch/>
          </p:blipFill>
          <p:spPr>
            <a:xfrm flipH="1">
              <a:off x="2362116" y="4626801"/>
              <a:ext cx="779851" cy="779851"/>
            </a:xfrm>
            <a:prstGeom prst="rect">
              <a:avLst/>
            </a:prstGeom>
            <a:noFill/>
            <a:ln>
              <a:noFill/>
            </a:ln>
          </p:spPr>
        </p:pic>
        <p:sp>
          <p:nvSpPr>
            <p:cNvPr id="1741" name="Google Shape;1741;p35"/>
            <p:cNvSpPr txBox="1"/>
            <p:nvPr/>
          </p:nvSpPr>
          <p:spPr>
            <a:xfrm>
              <a:off x="2405240" y="4409704"/>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49</a:t>
              </a:r>
              <a:endParaRPr b="0" i="0" sz="1400" u="none" cap="none" strike="noStrike">
                <a:solidFill>
                  <a:srgbClr val="000000"/>
                </a:solidFill>
                <a:latin typeface="Arial"/>
                <a:ea typeface="Arial"/>
                <a:cs typeface="Arial"/>
                <a:sym typeface="Arial"/>
              </a:endParaRPr>
            </a:p>
          </p:txBody>
        </p:sp>
      </p:grpSp>
      <p:grpSp>
        <p:nvGrpSpPr>
          <p:cNvPr id="1742" name="Google Shape;1742;p35"/>
          <p:cNvGrpSpPr/>
          <p:nvPr/>
        </p:nvGrpSpPr>
        <p:grpSpPr>
          <a:xfrm>
            <a:off x="3250201" y="4666564"/>
            <a:ext cx="572213" cy="1517304"/>
            <a:chOff x="3250201" y="4666564"/>
            <a:chExt cx="572213" cy="1517304"/>
          </a:xfrm>
        </p:grpSpPr>
        <p:sp>
          <p:nvSpPr>
            <p:cNvPr id="1743" name="Google Shape;1743;p35"/>
            <p:cNvSpPr/>
            <p:nvPr/>
          </p:nvSpPr>
          <p:spPr>
            <a:xfrm>
              <a:off x="3282621" y="5492668"/>
              <a:ext cx="491880" cy="691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44" name="Google Shape;1744;p35"/>
            <p:cNvPicPr preferRelativeResize="0"/>
            <p:nvPr/>
          </p:nvPicPr>
          <p:blipFill rotWithShape="1">
            <a:blip r:embed="rId6">
              <a:alphaModFix/>
            </a:blip>
            <a:srcRect b="0" l="0" r="0" t="0"/>
            <a:stretch/>
          </p:blipFill>
          <p:spPr>
            <a:xfrm>
              <a:off x="3267617" y="5016061"/>
              <a:ext cx="537382" cy="537382"/>
            </a:xfrm>
            <a:prstGeom prst="rect">
              <a:avLst/>
            </a:prstGeom>
            <a:noFill/>
            <a:ln>
              <a:noFill/>
            </a:ln>
          </p:spPr>
        </p:pic>
        <p:sp>
          <p:nvSpPr>
            <p:cNvPr id="1745" name="Google Shape;1745;p35"/>
            <p:cNvSpPr txBox="1"/>
            <p:nvPr/>
          </p:nvSpPr>
          <p:spPr>
            <a:xfrm>
              <a:off x="3250201" y="4666564"/>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5"/>
                  </a:solidFill>
                  <a:latin typeface="Arial"/>
                  <a:ea typeface="Arial"/>
                  <a:cs typeface="Arial"/>
                  <a:sym typeface="Arial"/>
                </a:rPr>
                <a:t>37</a:t>
              </a:r>
              <a:endParaRPr b="0" i="0" sz="1400" u="none" cap="none" strike="noStrike">
                <a:solidFill>
                  <a:srgbClr val="000000"/>
                </a:solidFill>
                <a:latin typeface="Arial"/>
                <a:ea typeface="Arial"/>
                <a:cs typeface="Arial"/>
                <a:sym typeface="Arial"/>
              </a:endParaRPr>
            </a:p>
          </p:txBody>
        </p:sp>
      </p:grpSp>
      <p:grpSp>
        <p:nvGrpSpPr>
          <p:cNvPr id="1746" name="Google Shape;1746;p35"/>
          <p:cNvGrpSpPr/>
          <p:nvPr/>
        </p:nvGrpSpPr>
        <p:grpSpPr>
          <a:xfrm>
            <a:off x="4070234" y="4667541"/>
            <a:ext cx="572213" cy="1519502"/>
            <a:chOff x="4070234" y="4667541"/>
            <a:chExt cx="572213" cy="1519502"/>
          </a:xfrm>
        </p:grpSpPr>
        <p:sp>
          <p:nvSpPr>
            <p:cNvPr id="1747" name="Google Shape;1747;p35"/>
            <p:cNvSpPr/>
            <p:nvPr/>
          </p:nvSpPr>
          <p:spPr>
            <a:xfrm>
              <a:off x="4135690" y="5553443"/>
              <a:ext cx="491880" cy="6336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48" name="Google Shape;1748;p35"/>
            <p:cNvPicPr preferRelativeResize="0"/>
            <p:nvPr/>
          </p:nvPicPr>
          <p:blipFill rotWithShape="1">
            <a:blip r:embed="rId7">
              <a:alphaModFix/>
            </a:blip>
            <a:srcRect b="0" l="0" r="0" t="0"/>
            <a:stretch/>
          </p:blipFill>
          <p:spPr>
            <a:xfrm flipH="1">
              <a:off x="4110023" y="5035896"/>
              <a:ext cx="517547" cy="517547"/>
            </a:xfrm>
            <a:prstGeom prst="rect">
              <a:avLst/>
            </a:prstGeom>
            <a:noFill/>
            <a:ln>
              <a:noFill/>
            </a:ln>
          </p:spPr>
        </p:pic>
        <p:sp>
          <p:nvSpPr>
            <p:cNvPr id="1749" name="Google Shape;1749;p35"/>
            <p:cNvSpPr txBox="1"/>
            <p:nvPr/>
          </p:nvSpPr>
          <p:spPr>
            <a:xfrm>
              <a:off x="4070234" y="4667541"/>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34</a:t>
              </a:r>
              <a:endParaRPr b="0" i="0" sz="1400" u="none" cap="none" strike="noStrike">
                <a:solidFill>
                  <a:srgbClr val="000000"/>
                </a:solidFill>
                <a:latin typeface="Arial"/>
                <a:ea typeface="Arial"/>
                <a:cs typeface="Arial"/>
                <a:sym typeface="Arial"/>
              </a:endParaRPr>
            </a:p>
          </p:txBody>
        </p:sp>
      </p:grpSp>
      <p:grpSp>
        <p:nvGrpSpPr>
          <p:cNvPr id="1750" name="Google Shape;1750;p35"/>
          <p:cNvGrpSpPr/>
          <p:nvPr/>
        </p:nvGrpSpPr>
        <p:grpSpPr>
          <a:xfrm>
            <a:off x="4942768" y="5124856"/>
            <a:ext cx="572213" cy="1062187"/>
            <a:chOff x="4942768" y="5124856"/>
            <a:chExt cx="572213" cy="1062187"/>
          </a:xfrm>
        </p:grpSpPr>
        <p:sp>
          <p:nvSpPr>
            <p:cNvPr id="1751" name="Google Shape;1751;p35"/>
            <p:cNvSpPr/>
            <p:nvPr/>
          </p:nvSpPr>
          <p:spPr>
            <a:xfrm>
              <a:off x="4984063" y="6039443"/>
              <a:ext cx="491880" cy="1476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52" name="Google Shape;1752;p35"/>
            <p:cNvPicPr preferRelativeResize="0"/>
            <p:nvPr/>
          </p:nvPicPr>
          <p:blipFill rotWithShape="1">
            <a:blip r:embed="rId8">
              <a:alphaModFix/>
            </a:blip>
            <a:srcRect b="0" l="0" r="0" t="0"/>
            <a:stretch/>
          </p:blipFill>
          <p:spPr>
            <a:xfrm>
              <a:off x="5025938" y="5626811"/>
              <a:ext cx="408129" cy="408129"/>
            </a:xfrm>
            <a:prstGeom prst="rect">
              <a:avLst/>
            </a:prstGeom>
            <a:noFill/>
            <a:ln>
              <a:noFill/>
            </a:ln>
          </p:spPr>
        </p:pic>
        <p:sp>
          <p:nvSpPr>
            <p:cNvPr id="1753" name="Google Shape;1753;p35"/>
            <p:cNvSpPr txBox="1"/>
            <p:nvPr/>
          </p:nvSpPr>
          <p:spPr>
            <a:xfrm>
              <a:off x="4942768" y="5124856"/>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5"/>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grpSp>
      <p:grpSp>
        <p:nvGrpSpPr>
          <p:cNvPr id="1754" name="Google Shape;1754;p35"/>
          <p:cNvGrpSpPr/>
          <p:nvPr/>
        </p:nvGrpSpPr>
        <p:grpSpPr>
          <a:xfrm>
            <a:off x="5783139" y="5289904"/>
            <a:ext cx="572213" cy="897139"/>
            <a:chOff x="5783139" y="5289904"/>
            <a:chExt cx="572213" cy="897139"/>
          </a:xfrm>
        </p:grpSpPr>
        <p:sp>
          <p:nvSpPr>
            <p:cNvPr id="1755" name="Google Shape;1755;p35"/>
            <p:cNvSpPr/>
            <p:nvPr/>
          </p:nvSpPr>
          <p:spPr>
            <a:xfrm>
              <a:off x="5832436" y="6129443"/>
              <a:ext cx="491880" cy="576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56" name="Google Shape;1756;p35"/>
            <p:cNvPicPr preferRelativeResize="0"/>
            <p:nvPr/>
          </p:nvPicPr>
          <p:blipFill rotWithShape="1">
            <a:blip r:embed="rId9">
              <a:alphaModFix/>
            </a:blip>
            <a:srcRect b="0" l="0" r="0" t="0"/>
            <a:stretch/>
          </p:blipFill>
          <p:spPr>
            <a:xfrm flipH="1">
              <a:off x="5837919" y="5681629"/>
              <a:ext cx="462655" cy="462655"/>
            </a:xfrm>
            <a:prstGeom prst="rect">
              <a:avLst/>
            </a:prstGeom>
            <a:noFill/>
            <a:ln>
              <a:noFill/>
            </a:ln>
          </p:spPr>
        </p:pic>
        <p:sp>
          <p:nvSpPr>
            <p:cNvPr id="1757" name="Google Shape;1757;p35"/>
            <p:cNvSpPr txBox="1"/>
            <p:nvPr/>
          </p:nvSpPr>
          <p:spPr>
            <a:xfrm>
              <a:off x="5783139" y="5289904"/>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grpSp>
      <p:grpSp>
        <p:nvGrpSpPr>
          <p:cNvPr id="1758" name="Google Shape;1758;p35"/>
          <p:cNvGrpSpPr/>
          <p:nvPr/>
        </p:nvGrpSpPr>
        <p:grpSpPr>
          <a:xfrm>
            <a:off x="6644416" y="5312297"/>
            <a:ext cx="572213" cy="874746"/>
            <a:chOff x="6644416" y="5312297"/>
            <a:chExt cx="572213" cy="874746"/>
          </a:xfrm>
        </p:grpSpPr>
        <p:sp>
          <p:nvSpPr>
            <p:cNvPr id="1759" name="Google Shape;1759;p35"/>
            <p:cNvSpPr/>
            <p:nvPr/>
          </p:nvSpPr>
          <p:spPr>
            <a:xfrm>
              <a:off x="6680809" y="6151043"/>
              <a:ext cx="491880" cy="36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60" name="Google Shape;1760;p35"/>
            <p:cNvPicPr preferRelativeResize="0"/>
            <p:nvPr/>
          </p:nvPicPr>
          <p:blipFill rotWithShape="1">
            <a:blip r:embed="rId10">
              <a:alphaModFix/>
            </a:blip>
            <a:srcRect b="0" l="0" r="0" t="0"/>
            <a:stretch/>
          </p:blipFill>
          <p:spPr>
            <a:xfrm>
              <a:off x="6660182" y="5665863"/>
              <a:ext cx="485180" cy="485180"/>
            </a:xfrm>
            <a:prstGeom prst="rect">
              <a:avLst/>
            </a:prstGeom>
            <a:noFill/>
            <a:ln>
              <a:noFill/>
            </a:ln>
          </p:spPr>
        </p:pic>
        <p:sp>
          <p:nvSpPr>
            <p:cNvPr id="1761" name="Google Shape;1761;p35"/>
            <p:cNvSpPr txBox="1"/>
            <p:nvPr/>
          </p:nvSpPr>
          <p:spPr>
            <a:xfrm>
              <a:off x="6644416" y="5312297"/>
              <a:ext cx="57221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pic>
        <p:nvPicPr>
          <p:cNvPr id="1762" name="Google Shape;1762;p35"/>
          <p:cNvPicPr preferRelativeResize="0"/>
          <p:nvPr/>
        </p:nvPicPr>
        <p:blipFill rotWithShape="1">
          <a:blip r:embed="rId11">
            <a:alphaModFix/>
          </a:blip>
          <a:srcRect b="0" l="0" r="0" t="0"/>
          <a:stretch/>
        </p:blipFill>
        <p:spPr>
          <a:xfrm>
            <a:off x="9361671" y="406371"/>
            <a:ext cx="497692" cy="497692"/>
          </a:xfrm>
          <a:prstGeom prst="rect">
            <a:avLst/>
          </a:prstGeom>
          <a:noFill/>
          <a:ln>
            <a:noFill/>
          </a:ln>
        </p:spPr>
      </p:pic>
      <p:pic>
        <p:nvPicPr>
          <p:cNvPr id="1763" name="Google Shape;1763;p35"/>
          <p:cNvPicPr preferRelativeResize="0"/>
          <p:nvPr/>
        </p:nvPicPr>
        <p:blipFill rotWithShape="1">
          <a:blip r:embed="rId12">
            <a:alphaModFix/>
          </a:blip>
          <a:srcRect b="0" l="0" r="0" t="0"/>
          <a:stretch/>
        </p:blipFill>
        <p:spPr>
          <a:xfrm>
            <a:off x="8801452" y="406371"/>
            <a:ext cx="497692" cy="497692"/>
          </a:xfrm>
          <a:prstGeom prst="rect">
            <a:avLst/>
          </a:prstGeom>
          <a:noFill/>
          <a:ln>
            <a:noFill/>
          </a:ln>
        </p:spPr>
      </p:pic>
      <p:pic>
        <p:nvPicPr>
          <p:cNvPr id="1764" name="Google Shape;1764;p35"/>
          <p:cNvPicPr preferRelativeResize="0"/>
          <p:nvPr/>
        </p:nvPicPr>
        <p:blipFill rotWithShape="1">
          <a:blip r:embed="rId13">
            <a:alphaModFix/>
          </a:blip>
          <a:srcRect b="0" l="0" r="0" t="0"/>
          <a:stretch/>
        </p:blipFill>
        <p:spPr>
          <a:xfrm>
            <a:off x="8241233" y="406371"/>
            <a:ext cx="497692" cy="497692"/>
          </a:xfrm>
          <a:prstGeom prst="rect">
            <a:avLst/>
          </a:prstGeom>
          <a:noFill/>
          <a:ln>
            <a:noFill/>
          </a:ln>
        </p:spPr>
      </p:pic>
      <p:pic>
        <p:nvPicPr>
          <p:cNvPr id="1765" name="Google Shape;1765;p35"/>
          <p:cNvPicPr preferRelativeResize="0"/>
          <p:nvPr/>
        </p:nvPicPr>
        <p:blipFill rotWithShape="1">
          <a:blip r:embed="rId14">
            <a:alphaModFix/>
          </a:blip>
          <a:srcRect b="0" l="0" r="0" t="0"/>
          <a:stretch/>
        </p:blipFill>
        <p:spPr>
          <a:xfrm>
            <a:off x="9921891" y="406371"/>
            <a:ext cx="497692" cy="497692"/>
          </a:xfrm>
          <a:prstGeom prst="rect">
            <a:avLst/>
          </a:prstGeom>
          <a:noFill/>
          <a:ln>
            <a:noFill/>
          </a:ln>
        </p:spPr>
      </p:pic>
      <p:pic>
        <p:nvPicPr>
          <p:cNvPr id="1766" name="Google Shape;1766;p35"/>
          <p:cNvPicPr preferRelativeResize="0"/>
          <p:nvPr/>
        </p:nvPicPr>
        <p:blipFill rotWithShape="1">
          <a:blip r:embed="rId15">
            <a:alphaModFix/>
          </a:blip>
          <a:srcRect b="0" l="0" r="0" t="0"/>
          <a:stretch/>
        </p:blipFill>
        <p:spPr>
          <a:xfrm>
            <a:off x="10482110" y="406371"/>
            <a:ext cx="497692" cy="497692"/>
          </a:xfrm>
          <a:prstGeom prst="rect">
            <a:avLst/>
          </a:prstGeom>
          <a:noFill/>
          <a:ln>
            <a:noFill/>
          </a:ln>
        </p:spPr>
      </p:pic>
      <p:pic>
        <p:nvPicPr>
          <p:cNvPr id="1767" name="Google Shape;1767;p35"/>
          <p:cNvPicPr preferRelativeResize="0"/>
          <p:nvPr/>
        </p:nvPicPr>
        <p:blipFill rotWithShape="1">
          <a:blip r:embed="rId16">
            <a:alphaModFix/>
          </a:blip>
          <a:srcRect b="0" l="0" r="0" t="0"/>
          <a:stretch/>
        </p:blipFill>
        <p:spPr>
          <a:xfrm>
            <a:off x="11042331" y="406371"/>
            <a:ext cx="497692" cy="497692"/>
          </a:xfrm>
          <a:prstGeom prst="rect">
            <a:avLst/>
          </a:prstGeom>
          <a:noFill/>
          <a:ln>
            <a:noFill/>
          </a:ln>
        </p:spPr>
      </p:pic>
      <p:pic>
        <p:nvPicPr>
          <p:cNvPr id="1768" name="Google Shape;1768;p35"/>
          <p:cNvPicPr preferRelativeResize="0"/>
          <p:nvPr/>
        </p:nvPicPr>
        <p:blipFill rotWithShape="1">
          <a:blip r:embed="rId17">
            <a:alphaModFix/>
          </a:blip>
          <a:srcRect b="0" l="0" r="40995" t="0"/>
          <a:stretch/>
        </p:blipFill>
        <p:spPr>
          <a:xfrm>
            <a:off x="4200927" y="3825534"/>
            <a:ext cx="361405" cy="7583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4"/>
                                        </p:tgtEl>
                                        <p:attrNameLst>
                                          <p:attrName>style.visibility</p:attrName>
                                        </p:attrNameLst>
                                      </p:cBhvr>
                                      <p:to>
                                        <p:strVal val="visible"/>
                                      </p:to>
                                    </p:set>
                                    <p:animEffect filter="fade" transition="in">
                                      <p:cBhvr>
                                        <p:cTn dur="500"/>
                                        <p:tgtEl>
                                          <p:spTgt spid="17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38"/>
                                        </p:tgtEl>
                                        <p:attrNameLst>
                                          <p:attrName>style.visibility</p:attrName>
                                        </p:attrNameLst>
                                      </p:cBhvr>
                                      <p:to>
                                        <p:strVal val="visible"/>
                                      </p:to>
                                    </p:set>
                                    <p:animEffect filter="fade" transition="in">
                                      <p:cBhvr>
                                        <p:cTn dur="500"/>
                                        <p:tgtEl>
                                          <p:spTgt spid="17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42"/>
                                        </p:tgtEl>
                                        <p:attrNameLst>
                                          <p:attrName>style.visibility</p:attrName>
                                        </p:attrNameLst>
                                      </p:cBhvr>
                                      <p:to>
                                        <p:strVal val="visible"/>
                                      </p:to>
                                    </p:set>
                                    <p:animEffect filter="fade" transition="in">
                                      <p:cBhvr>
                                        <p:cTn dur="500"/>
                                        <p:tgtEl>
                                          <p:spTgt spid="174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46"/>
                                        </p:tgtEl>
                                        <p:attrNameLst>
                                          <p:attrName>style.visibility</p:attrName>
                                        </p:attrNameLst>
                                      </p:cBhvr>
                                      <p:to>
                                        <p:strVal val="visible"/>
                                      </p:to>
                                    </p:set>
                                    <p:animEffect filter="fade" transition="in">
                                      <p:cBhvr>
                                        <p:cTn dur="500"/>
                                        <p:tgtEl>
                                          <p:spTgt spid="174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500"/>
                                        <p:tgtEl>
                                          <p:spTgt spid="175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754"/>
                                        </p:tgtEl>
                                        <p:attrNameLst>
                                          <p:attrName>style.visibility</p:attrName>
                                        </p:attrNameLst>
                                      </p:cBhvr>
                                      <p:to>
                                        <p:strVal val="visible"/>
                                      </p:to>
                                    </p:set>
                                    <p:animEffect filter="fade" transition="in">
                                      <p:cBhvr>
                                        <p:cTn dur="500"/>
                                        <p:tgtEl>
                                          <p:spTgt spid="175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58"/>
                                        </p:tgtEl>
                                        <p:attrNameLst>
                                          <p:attrName>style.visibility</p:attrName>
                                        </p:attrNameLst>
                                      </p:cBhvr>
                                      <p:to>
                                        <p:strVal val="visible"/>
                                      </p:to>
                                    </p:set>
                                    <p:animEffect filter="fade" transition="in">
                                      <p:cBhvr>
                                        <p:cTn dur="500"/>
                                        <p:tgtEl>
                                          <p:spTgt spid="1758"/>
                                        </p:tgtEl>
                                      </p:cBhvr>
                                    </p:animEffect>
                                  </p:childTnLst>
                                </p:cTn>
                              </p:par>
                            </p:childTnLst>
                          </p:cTn>
                        </p:par>
                        <p:par>
                          <p:cTn fill="hold">
                            <p:stCondLst>
                              <p:cond delay="3500"/>
                            </p:stCondLst>
                            <p:childTnLst>
                              <p:par>
                                <p:cTn fill="hold" nodeType="afterEffect" presetClass="entr" presetID="1" presetSubtype="0">
                                  <p:stCondLst>
                                    <p:cond delay="500"/>
                                  </p:stCondLst>
                                  <p:childTnLst>
                                    <p:set>
                                      <p:cBhvr>
                                        <p:cTn dur="1" fill="hold">
                                          <p:stCondLst>
                                            <p:cond delay="0"/>
                                          </p:stCondLst>
                                        </p:cTn>
                                        <p:tgtEl>
                                          <p:spTgt spid="17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72" name="Shape 1772"/>
        <p:cNvGrpSpPr/>
        <p:nvPr/>
      </p:nvGrpSpPr>
      <p:grpSpPr>
        <a:xfrm>
          <a:off x="0" y="0"/>
          <a:ext cx="0" cy="0"/>
          <a:chOff x="0" y="0"/>
          <a:chExt cx="0" cy="0"/>
        </a:xfrm>
      </p:grpSpPr>
      <p:sp>
        <p:nvSpPr>
          <p:cNvPr id="1773" name="Google Shape;1773;p18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pic>
        <p:nvPicPr>
          <p:cNvPr id="1774" name="Google Shape;1774;p185"/>
          <p:cNvPicPr preferRelativeResize="0"/>
          <p:nvPr/>
        </p:nvPicPr>
        <p:blipFill rotWithShape="1">
          <a:blip r:embed="rId3">
            <a:alphaModFix/>
          </a:blip>
          <a:srcRect b="0" l="0" r="0" t="0"/>
          <a:stretch/>
        </p:blipFill>
        <p:spPr>
          <a:xfrm>
            <a:off x="7392751" y="2212848"/>
            <a:ext cx="4799249" cy="3240146"/>
          </a:xfrm>
          <a:prstGeom prst="rect">
            <a:avLst/>
          </a:prstGeom>
          <a:noFill/>
          <a:ln>
            <a:noFill/>
          </a:ln>
        </p:spPr>
      </p:pic>
      <p:pic>
        <p:nvPicPr>
          <p:cNvPr id="1775" name="Google Shape;1775;p185"/>
          <p:cNvPicPr preferRelativeResize="0"/>
          <p:nvPr/>
        </p:nvPicPr>
        <p:blipFill rotWithShape="1">
          <a:blip r:embed="rId4">
            <a:alphaModFix/>
          </a:blip>
          <a:srcRect b="0" l="0" r="0" t="0"/>
          <a:stretch/>
        </p:blipFill>
        <p:spPr>
          <a:xfrm>
            <a:off x="163287" y="2057401"/>
            <a:ext cx="7116824" cy="4010148"/>
          </a:xfrm>
          <a:prstGeom prst="rect">
            <a:avLst/>
          </a:prstGeom>
          <a:noFill/>
          <a:ln>
            <a:noFill/>
          </a:ln>
        </p:spPr>
      </p:pic>
      <p:sp>
        <p:nvSpPr>
          <p:cNvPr id="1776" name="Google Shape;1776;p185"/>
          <p:cNvSpPr txBox="1"/>
          <p:nvPr/>
        </p:nvSpPr>
        <p:spPr>
          <a:xfrm>
            <a:off x="724662" y="645652"/>
            <a:ext cx="609447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333333"/>
                </a:solidFill>
                <a:latin typeface="Open Sans"/>
                <a:ea typeface="Open Sans"/>
                <a:cs typeface="Open Sans"/>
                <a:sym typeface="Open Sans"/>
              </a:rPr>
              <a:t>Empreinte carbone de notre alimentation : quels aliments produisent le moins de gaz à effet de serre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888888"/>
                </a:solidFill>
                <a:latin typeface="Arial"/>
                <a:ea typeface="Arial"/>
                <a:cs typeface="Arial"/>
                <a:sym typeface="Arial"/>
                <a:hlinkClick r:id="rId5">
                  <a:extLst>
                    <a:ext uri="{A12FA001-AC4F-418D-AE19-62706E023703}">
                      <ahyp:hlinkClr val="tx"/>
                    </a:ext>
                  </a:extLst>
                </a:hlinkClick>
              </a:rPr>
              <a:t> 6 janvier 2020</a:t>
            </a:r>
            <a:r>
              <a:rPr b="0" i="0" lang="fr-FR" sz="1400" u="none" cap="none" strike="noStrike">
                <a:solidFill>
                  <a:srgbClr val="444444"/>
                </a:solidFill>
                <a:latin typeface="Open Sans"/>
                <a:ea typeface="Open Sans"/>
                <a:cs typeface="Open Sans"/>
                <a:sym typeface="Open Sans"/>
              </a:rPr>
              <a:t> </a:t>
            </a:r>
            <a:r>
              <a:rPr b="0" i="0" lang="fr-FR" sz="1400" u="none" cap="none" strike="noStrike">
                <a:solidFill>
                  <a:srgbClr val="444444"/>
                </a:solidFill>
                <a:latin typeface="Arial"/>
                <a:ea typeface="Arial"/>
                <a:cs typeface="Arial"/>
                <a:sym typeface="Arial"/>
              </a:rPr>
              <a:t> </a:t>
            </a:r>
            <a:r>
              <a:rPr b="0" i="0" lang="fr-FR" sz="1400" u="sng" cap="none" strike="noStrike">
                <a:solidFill>
                  <a:srgbClr val="888888"/>
                </a:solidFill>
                <a:latin typeface="Arial"/>
                <a:ea typeface="Arial"/>
                <a:cs typeface="Arial"/>
                <a:sym typeface="Arial"/>
                <a:hlinkClick r:id="rId6">
                  <a:extLst>
                    <a:ext uri="{A12FA001-AC4F-418D-AE19-62706E023703}">
                      <ahyp:hlinkClr val="tx"/>
                    </a:ext>
                  </a:extLst>
                </a:hlinkClick>
              </a:rPr>
              <a:t>Quoi dans mon assiette </a:t>
            </a:r>
            <a:r>
              <a:rPr b="0" i="0" lang="fr-FR" sz="1400" u="sng" cap="none" strike="noStrike">
                <a:solidFill>
                  <a:srgbClr val="888888"/>
                </a:solidFill>
                <a:latin typeface="Arial"/>
                <a:ea typeface="Arial"/>
                <a:cs typeface="Arial"/>
                <a:sym typeface="Arial"/>
                <a:hlinkClick r:id="rId7">
                  <a:extLst>
                    <a:ext uri="{A12FA001-AC4F-418D-AE19-62706E023703}">
                      <ahyp:hlinkClr val="tx"/>
                    </a:ext>
                  </a:extLst>
                </a:hlinkClick>
              </a:rPr>
              <a:t> 2 Commentaires</a:t>
            </a:r>
            <a:endParaRPr b="0" i="0" sz="1400" u="none" cap="none" strike="noStrike">
              <a:solidFill>
                <a:srgbClr val="444444"/>
              </a:solidFill>
              <a:latin typeface="Open Sans"/>
              <a:ea typeface="Open Sans"/>
              <a:cs typeface="Open Sans"/>
              <a:sym typeface="Open Sans"/>
            </a:endParaRPr>
          </a:p>
        </p:txBody>
      </p:sp>
      <p:sp>
        <p:nvSpPr>
          <p:cNvPr id="1777" name="Google Shape;1777;p185"/>
          <p:cNvSpPr txBox="1"/>
          <p:nvPr/>
        </p:nvSpPr>
        <p:spPr>
          <a:xfrm>
            <a:off x="7813929" y="645652"/>
            <a:ext cx="368274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sng" cap="none" strike="noStrike">
                <a:solidFill>
                  <a:srgbClr val="000000"/>
                </a:solidFill>
                <a:latin typeface="Arial"/>
                <a:ea typeface="Arial"/>
                <a:cs typeface="Arial"/>
                <a:sym typeface="Arial"/>
                <a:hlinkClick r:id="rId8">
                  <a:extLst>
                    <a:ext uri="{A12FA001-AC4F-418D-AE19-62706E023703}">
                      <ahyp:hlinkClr val="tx"/>
                    </a:ext>
                  </a:extLst>
                </a:hlinkClick>
              </a:rPr>
              <a:t>ÉCOLOGIE ET ALIMENTATION | Swissveg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82" name="Shape 1782"/>
        <p:cNvGrpSpPr/>
        <p:nvPr/>
      </p:nvGrpSpPr>
      <p:grpSpPr>
        <a:xfrm>
          <a:off x="0" y="0"/>
          <a:ext cx="0" cy="0"/>
          <a:chOff x="0" y="0"/>
          <a:chExt cx="0" cy="0"/>
        </a:xfrm>
      </p:grpSpPr>
      <p:pic>
        <p:nvPicPr>
          <p:cNvPr id="1783" name="Google Shape;1783;p36"/>
          <p:cNvPicPr preferRelativeResize="0"/>
          <p:nvPr/>
        </p:nvPicPr>
        <p:blipFill rotWithShape="1">
          <a:blip r:embed="rId3">
            <a:alphaModFix/>
          </a:blip>
          <a:srcRect b="0" l="0" r="0" t="0"/>
          <a:stretch/>
        </p:blipFill>
        <p:spPr>
          <a:xfrm rot="120000">
            <a:off x="4115999" y="3865313"/>
            <a:ext cx="3960000" cy="2758133"/>
          </a:xfrm>
          <a:prstGeom prst="rect">
            <a:avLst/>
          </a:prstGeom>
          <a:noFill/>
          <a:ln>
            <a:noFill/>
          </a:ln>
        </p:spPr>
      </p:pic>
      <p:sp>
        <p:nvSpPr>
          <p:cNvPr id="1784" name="Google Shape;1784;p3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785" name="Google Shape;1785;p36"/>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#BalanceTonBœuf !</a:t>
            </a:r>
            <a:endParaRPr/>
          </a:p>
        </p:txBody>
      </p:sp>
      <p:sp>
        <p:nvSpPr>
          <p:cNvPr id="1786" name="Google Shape;1786;p36"/>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87" name="Google Shape;1787;p36"/>
          <p:cNvPicPr preferRelativeResize="0"/>
          <p:nvPr/>
        </p:nvPicPr>
        <p:blipFill rotWithShape="1">
          <a:blip r:embed="rId4">
            <a:alphaModFix/>
          </a:blip>
          <a:srcRect b="0" l="0" r="0" t="0"/>
          <a:stretch/>
        </p:blipFill>
        <p:spPr>
          <a:xfrm>
            <a:off x="3989790" y="5306808"/>
            <a:ext cx="648494" cy="458334"/>
          </a:xfrm>
          <a:prstGeom prst="rect">
            <a:avLst/>
          </a:prstGeom>
          <a:noFill/>
          <a:ln>
            <a:noFill/>
          </a:ln>
        </p:spPr>
      </p:pic>
      <p:sp>
        <p:nvSpPr>
          <p:cNvPr id="1788" name="Google Shape;1788;p36"/>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789" name="Google Shape;1789;p36"/>
          <p:cNvPicPr preferRelativeResize="0"/>
          <p:nvPr/>
        </p:nvPicPr>
        <p:blipFill rotWithShape="1">
          <a:blip r:embed="rId5">
            <a:alphaModFix/>
          </a:blip>
          <a:srcRect b="0" l="0" r="0" t="0"/>
          <a:stretch/>
        </p:blipFill>
        <p:spPr>
          <a:xfrm>
            <a:off x="9361671" y="406371"/>
            <a:ext cx="497692" cy="497692"/>
          </a:xfrm>
          <a:prstGeom prst="rect">
            <a:avLst/>
          </a:prstGeom>
          <a:noFill/>
          <a:ln>
            <a:noFill/>
          </a:ln>
        </p:spPr>
      </p:pic>
      <p:pic>
        <p:nvPicPr>
          <p:cNvPr id="1790" name="Google Shape;1790;p36"/>
          <p:cNvPicPr preferRelativeResize="0"/>
          <p:nvPr/>
        </p:nvPicPr>
        <p:blipFill rotWithShape="1">
          <a:blip r:embed="rId6">
            <a:alphaModFix/>
          </a:blip>
          <a:srcRect b="0" l="0" r="0" t="0"/>
          <a:stretch/>
        </p:blipFill>
        <p:spPr>
          <a:xfrm>
            <a:off x="8801452" y="406371"/>
            <a:ext cx="497692" cy="497692"/>
          </a:xfrm>
          <a:prstGeom prst="rect">
            <a:avLst/>
          </a:prstGeom>
          <a:noFill/>
          <a:ln>
            <a:noFill/>
          </a:ln>
        </p:spPr>
      </p:pic>
      <p:pic>
        <p:nvPicPr>
          <p:cNvPr id="1791" name="Google Shape;1791;p36"/>
          <p:cNvPicPr preferRelativeResize="0"/>
          <p:nvPr/>
        </p:nvPicPr>
        <p:blipFill rotWithShape="1">
          <a:blip r:embed="rId7">
            <a:alphaModFix/>
          </a:blip>
          <a:srcRect b="0" l="0" r="0" t="0"/>
          <a:stretch/>
        </p:blipFill>
        <p:spPr>
          <a:xfrm>
            <a:off x="8241233" y="406371"/>
            <a:ext cx="497692" cy="497692"/>
          </a:xfrm>
          <a:prstGeom prst="rect">
            <a:avLst/>
          </a:prstGeom>
          <a:noFill/>
          <a:ln>
            <a:noFill/>
          </a:ln>
        </p:spPr>
      </p:pic>
      <p:pic>
        <p:nvPicPr>
          <p:cNvPr id="1792" name="Google Shape;1792;p36"/>
          <p:cNvPicPr preferRelativeResize="0"/>
          <p:nvPr/>
        </p:nvPicPr>
        <p:blipFill rotWithShape="1">
          <a:blip r:embed="rId8">
            <a:alphaModFix/>
          </a:blip>
          <a:srcRect b="0" l="0" r="0" t="0"/>
          <a:stretch/>
        </p:blipFill>
        <p:spPr>
          <a:xfrm>
            <a:off x="9921891" y="406371"/>
            <a:ext cx="497692" cy="497692"/>
          </a:xfrm>
          <a:prstGeom prst="rect">
            <a:avLst/>
          </a:prstGeom>
          <a:noFill/>
          <a:ln>
            <a:noFill/>
          </a:ln>
        </p:spPr>
      </p:pic>
      <p:pic>
        <p:nvPicPr>
          <p:cNvPr id="1793" name="Google Shape;1793;p36"/>
          <p:cNvPicPr preferRelativeResize="0"/>
          <p:nvPr/>
        </p:nvPicPr>
        <p:blipFill rotWithShape="1">
          <a:blip r:embed="rId9">
            <a:alphaModFix/>
          </a:blip>
          <a:srcRect b="0" l="0" r="0" t="0"/>
          <a:stretch/>
        </p:blipFill>
        <p:spPr>
          <a:xfrm>
            <a:off x="10482110" y="406371"/>
            <a:ext cx="497692" cy="497692"/>
          </a:xfrm>
          <a:prstGeom prst="rect">
            <a:avLst/>
          </a:prstGeom>
          <a:noFill/>
          <a:ln>
            <a:noFill/>
          </a:ln>
        </p:spPr>
      </p:pic>
      <p:pic>
        <p:nvPicPr>
          <p:cNvPr id="1794" name="Google Shape;1794;p36"/>
          <p:cNvPicPr preferRelativeResize="0"/>
          <p:nvPr/>
        </p:nvPicPr>
        <p:blipFill rotWithShape="1">
          <a:blip r:embed="rId10">
            <a:alphaModFix/>
          </a:blip>
          <a:srcRect b="0" l="0" r="0" t="0"/>
          <a:stretch/>
        </p:blipFill>
        <p:spPr>
          <a:xfrm>
            <a:off x="11042331" y="406371"/>
            <a:ext cx="497692" cy="497692"/>
          </a:xfrm>
          <a:prstGeom prst="rect">
            <a:avLst/>
          </a:prstGeom>
          <a:noFill/>
          <a:ln>
            <a:noFill/>
          </a:ln>
        </p:spPr>
      </p:pic>
      <p:sp>
        <p:nvSpPr>
          <p:cNvPr id="1795" name="Google Shape;1795;p36"/>
          <p:cNvSpPr/>
          <p:nvPr/>
        </p:nvSpPr>
        <p:spPr>
          <a:xfrm>
            <a:off x="4589200" y="5235836"/>
            <a:ext cx="54000" cy="5400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6" name="Google Shape;1796;p36"/>
          <p:cNvSpPr/>
          <p:nvPr/>
        </p:nvSpPr>
        <p:spPr>
          <a:xfrm>
            <a:off x="4480006" y="5296976"/>
            <a:ext cx="106020" cy="10602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500"/>
                                        <p:tgtEl>
                                          <p:spTgt spid="1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500"/>
                                        <p:tgtEl>
                                          <p:spTgt spid="1787"/>
                                        </p:tgtEl>
                                      </p:cBhvr>
                                    </p:animEffect>
                                  </p:childTnLst>
                                </p:cTn>
                              </p:par>
                              <p:par>
                                <p:cTn fill="hold" nodeType="with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500"/>
                                        <p:tgtEl>
                                          <p:spTgt spid="1796"/>
                                        </p:tgtEl>
                                      </p:cBhvr>
                                    </p:animEffect>
                                  </p:childTnLst>
                                </p:cTn>
                              </p:par>
                              <p:par>
                                <p:cTn fill="hold" nodeType="with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500"/>
                                        <p:tgtEl>
                                          <p:spTgt spid="1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1" name="Shape 1801"/>
        <p:cNvGrpSpPr/>
        <p:nvPr/>
      </p:nvGrpSpPr>
      <p:grpSpPr>
        <a:xfrm>
          <a:off x="0" y="0"/>
          <a:ext cx="0" cy="0"/>
          <a:chOff x="0" y="0"/>
          <a:chExt cx="0" cy="0"/>
        </a:xfrm>
      </p:grpSpPr>
      <p:pic>
        <p:nvPicPr>
          <p:cNvPr id="1802" name="Google Shape;1802;p37"/>
          <p:cNvPicPr preferRelativeResize="0"/>
          <p:nvPr/>
        </p:nvPicPr>
        <p:blipFill rotWithShape="1">
          <a:blip r:embed="rId3">
            <a:alphaModFix/>
          </a:blip>
          <a:srcRect b="0" l="0" r="0" t="0"/>
          <a:stretch/>
        </p:blipFill>
        <p:spPr>
          <a:xfrm rot="120000">
            <a:off x="4115999" y="3865313"/>
            <a:ext cx="3960000" cy="2758133"/>
          </a:xfrm>
          <a:prstGeom prst="rect">
            <a:avLst/>
          </a:prstGeom>
          <a:noFill/>
          <a:ln>
            <a:noFill/>
          </a:ln>
        </p:spPr>
      </p:pic>
      <p:sp>
        <p:nvSpPr>
          <p:cNvPr id="1803" name="Google Shape;1803;p3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804" name="Google Shape;1804;p37"/>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#BalanceTonBœuf !</a:t>
            </a:r>
            <a:endParaRPr/>
          </a:p>
        </p:txBody>
      </p:sp>
      <p:pic>
        <p:nvPicPr>
          <p:cNvPr id="1805" name="Google Shape;1805;p37"/>
          <p:cNvPicPr preferRelativeResize="0"/>
          <p:nvPr/>
        </p:nvPicPr>
        <p:blipFill rotWithShape="1">
          <a:blip r:embed="rId4">
            <a:alphaModFix/>
          </a:blip>
          <a:srcRect b="0" l="0" r="0" t="0"/>
          <a:stretch/>
        </p:blipFill>
        <p:spPr>
          <a:xfrm>
            <a:off x="9361671" y="406371"/>
            <a:ext cx="497692" cy="497692"/>
          </a:xfrm>
          <a:prstGeom prst="rect">
            <a:avLst/>
          </a:prstGeom>
          <a:noFill/>
          <a:ln>
            <a:noFill/>
          </a:ln>
        </p:spPr>
      </p:pic>
      <p:pic>
        <p:nvPicPr>
          <p:cNvPr id="1806" name="Google Shape;1806;p37"/>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1807" name="Google Shape;1807;p37"/>
          <p:cNvPicPr preferRelativeResize="0"/>
          <p:nvPr/>
        </p:nvPicPr>
        <p:blipFill rotWithShape="1">
          <a:blip r:embed="rId6">
            <a:alphaModFix/>
          </a:blip>
          <a:srcRect b="0" l="0" r="0" t="0"/>
          <a:stretch/>
        </p:blipFill>
        <p:spPr>
          <a:xfrm>
            <a:off x="8241233" y="406371"/>
            <a:ext cx="497692" cy="497692"/>
          </a:xfrm>
          <a:prstGeom prst="rect">
            <a:avLst/>
          </a:prstGeom>
          <a:noFill/>
          <a:ln>
            <a:noFill/>
          </a:ln>
        </p:spPr>
      </p:pic>
      <p:pic>
        <p:nvPicPr>
          <p:cNvPr id="1808" name="Google Shape;1808;p37"/>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1809" name="Google Shape;1809;p37"/>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1810" name="Google Shape;1810;p37"/>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sp>
        <p:nvSpPr>
          <p:cNvPr id="1811" name="Google Shape;1811;p37"/>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12" name="Google Shape;1812;p37"/>
          <p:cNvPicPr preferRelativeResize="0"/>
          <p:nvPr/>
        </p:nvPicPr>
        <p:blipFill rotWithShape="1">
          <a:blip r:embed="rId10">
            <a:alphaModFix/>
          </a:blip>
          <a:srcRect b="3561" l="0" r="0" t="3562"/>
          <a:stretch/>
        </p:blipFill>
        <p:spPr>
          <a:xfrm>
            <a:off x="4204913" y="1227934"/>
            <a:ext cx="1617096" cy="1617845"/>
          </a:xfrm>
          <a:prstGeom prst="ellipse">
            <a:avLst/>
          </a:prstGeom>
          <a:noFill/>
          <a:ln>
            <a:noFill/>
          </a:ln>
        </p:spPr>
      </p:pic>
      <p:pic>
        <p:nvPicPr>
          <p:cNvPr descr="Une image contenant terrain, extérieur, plante, sableux&#10;&#10;Description générée automatiquement" id="1813" name="Google Shape;1813;p37"/>
          <p:cNvPicPr preferRelativeResize="0"/>
          <p:nvPr/>
        </p:nvPicPr>
        <p:blipFill rotWithShape="1">
          <a:blip r:embed="rId11">
            <a:alphaModFix/>
          </a:blip>
          <a:srcRect b="0" l="16719" r="16719" t="0"/>
          <a:stretch/>
        </p:blipFill>
        <p:spPr>
          <a:xfrm>
            <a:off x="2120244" y="2234020"/>
            <a:ext cx="1617096" cy="1617845"/>
          </a:xfrm>
          <a:prstGeom prst="ellipse">
            <a:avLst/>
          </a:prstGeom>
          <a:noFill/>
          <a:ln>
            <a:noFill/>
          </a:ln>
        </p:spPr>
      </p:pic>
      <p:pic>
        <p:nvPicPr>
          <p:cNvPr descr="Une image contenant intérieur, mur, périphérique, blanc&#10;&#10;Description générée automatiquement" id="1814" name="Google Shape;1814;p37"/>
          <p:cNvPicPr preferRelativeResize="0"/>
          <p:nvPr/>
        </p:nvPicPr>
        <p:blipFill rotWithShape="1">
          <a:blip r:embed="rId12">
            <a:alphaModFix/>
          </a:blip>
          <a:srcRect b="0" l="16952" r="16952" t="0"/>
          <a:stretch/>
        </p:blipFill>
        <p:spPr>
          <a:xfrm>
            <a:off x="6595346" y="1174899"/>
            <a:ext cx="1617096" cy="1617845"/>
          </a:xfrm>
          <a:prstGeom prst="ellipse">
            <a:avLst/>
          </a:prstGeom>
          <a:noFill/>
          <a:ln>
            <a:noFill/>
          </a:ln>
        </p:spPr>
      </p:pic>
      <p:pic>
        <p:nvPicPr>
          <p:cNvPr descr="Une image contenant herbe, extérieur, champ, nature&#10;&#10;Description générée automatiquement" id="1815" name="Google Shape;1815;p37"/>
          <p:cNvPicPr preferRelativeResize="0"/>
          <p:nvPr/>
        </p:nvPicPr>
        <p:blipFill rotWithShape="1">
          <a:blip r:embed="rId13">
            <a:alphaModFix/>
          </a:blip>
          <a:srcRect b="0" l="12500" r="12500" t="0"/>
          <a:stretch/>
        </p:blipFill>
        <p:spPr>
          <a:xfrm>
            <a:off x="1150875" y="4310371"/>
            <a:ext cx="1617096" cy="1617845"/>
          </a:xfrm>
          <a:prstGeom prst="ellipse">
            <a:avLst/>
          </a:prstGeom>
          <a:noFill/>
          <a:ln>
            <a:noFill/>
          </a:ln>
        </p:spPr>
      </p:pic>
      <p:pic>
        <p:nvPicPr>
          <p:cNvPr id="1816" name="Google Shape;1816;p37"/>
          <p:cNvPicPr preferRelativeResize="0"/>
          <p:nvPr/>
        </p:nvPicPr>
        <p:blipFill rotWithShape="1">
          <a:blip r:embed="rId14">
            <a:alphaModFix/>
          </a:blip>
          <a:srcRect b="0" l="16719" r="16719" t="0"/>
          <a:stretch/>
        </p:blipFill>
        <p:spPr>
          <a:xfrm>
            <a:off x="8738925" y="2234020"/>
            <a:ext cx="1617096" cy="1617845"/>
          </a:xfrm>
          <a:prstGeom prst="ellipse">
            <a:avLst/>
          </a:prstGeom>
          <a:noFill/>
          <a:ln>
            <a:noFill/>
          </a:ln>
        </p:spPr>
      </p:pic>
      <p:pic>
        <p:nvPicPr>
          <p:cNvPr descr="Une image contenant alimentation, dessert, carré, beurre&#10;&#10;Description générée automatiquement" id="1817" name="Google Shape;1817;p37"/>
          <p:cNvPicPr preferRelativeResize="0"/>
          <p:nvPr/>
        </p:nvPicPr>
        <p:blipFill rotWithShape="1">
          <a:blip r:embed="rId15">
            <a:alphaModFix/>
          </a:blip>
          <a:srcRect b="0" l="0" r="0" t="0"/>
          <a:stretch/>
        </p:blipFill>
        <p:spPr>
          <a:xfrm>
            <a:off x="7144708" y="5261809"/>
            <a:ext cx="2024588" cy="1470083"/>
          </a:xfrm>
          <a:prstGeom prst="rect">
            <a:avLst/>
          </a:prstGeom>
          <a:noFill/>
          <a:ln>
            <a:noFill/>
          </a:ln>
        </p:spPr>
      </p:pic>
      <p:pic>
        <p:nvPicPr>
          <p:cNvPr id="1818" name="Google Shape;1818;p37"/>
          <p:cNvPicPr preferRelativeResize="0"/>
          <p:nvPr/>
        </p:nvPicPr>
        <p:blipFill rotWithShape="1">
          <a:blip r:embed="rId16">
            <a:alphaModFix/>
          </a:blip>
          <a:srcRect b="0" l="0" r="0" t="0"/>
          <a:stretch/>
        </p:blipFill>
        <p:spPr>
          <a:xfrm>
            <a:off x="924242" y="4310371"/>
            <a:ext cx="649153" cy="458800"/>
          </a:xfrm>
          <a:prstGeom prst="rect">
            <a:avLst/>
          </a:prstGeom>
          <a:noFill/>
          <a:ln>
            <a:noFill/>
          </a:ln>
        </p:spPr>
      </p:pic>
      <p:sp>
        <p:nvSpPr>
          <p:cNvPr id="1819" name="Google Shape;1819;p37"/>
          <p:cNvSpPr/>
          <p:nvPr/>
        </p:nvSpPr>
        <p:spPr>
          <a:xfrm>
            <a:off x="4589200" y="5235836"/>
            <a:ext cx="54000" cy="5400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0" name="Google Shape;1820;p37"/>
          <p:cNvSpPr/>
          <p:nvPr/>
        </p:nvSpPr>
        <p:spPr>
          <a:xfrm>
            <a:off x="4480006" y="5296976"/>
            <a:ext cx="106020" cy="10602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21" name="Google Shape;1821;p37"/>
          <p:cNvPicPr preferRelativeResize="0"/>
          <p:nvPr/>
        </p:nvPicPr>
        <p:blipFill rotWithShape="1">
          <a:blip r:embed="rId17">
            <a:alphaModFix/>
          </a:blip>
          <a:srcRect b="0" l="0" r="0" t="0"/>
          <a:stretch/>
        </p:blipFill>
        <p:spPr>
          <a:xfrm>
            <a:off x="3989790" y="5306808"/>
            <a:ext cx="648494" cy="458334"/>
          </a:xfrm>
          <a:prstGeom prst="rect">
            <a:avLst/>
          </a:prstGeom>
          <a:noFill/>
          <a:ln>
            <a:noFill/>
          </a:ln>
        </p:spPr>
      </p:pic>
      <p:pic>
        <p:nvPicPr>
          <p:cNvPr descr="Une image contenant texte, clipart&#10;&#10;Description générée automatiquement" id="1822" name="Google Shape;1822;p37"/>
          <p:cNvPicPr preferRelativeResize="0"/>
          <p:nvPr/>
        </p:nvPicPr>
        <p:blipFill rotWithShape="1">
          <a:blip r:embed="rId18">
            <a:alphaModFix/>
          </a:blip>
          <a:srcRect b="0" l="0" r="0" t="0"/>
          <a:stretch/>
        </p:blipFill>
        <p:spPr>
          <a:xfrm>
            <a:off x="4219390" y="2438304"/>
            <a:ext cx="648494" cy="458334"/>
          </a:xfrm>
          <a:prstGeom prst="rect">
            <a:avLst/>
          </a:prstGeom>
          <a:noFill/>
          <a:ln>
            <a:noFill/>
          </a:ln>
        </p:spPr>
      </p:pic>
      <p:pic>
        <p:nvPicPr>
          <p:cNvPr id="1823" name="Google Shape;1823;p37"/>
          <p:cNvPicPr preferRelativeResize="0"/>
          <p:nvPr/>
        </p:nvPicPr>
        <p:blipFill rotWithShape="1">
          <a:blip r:embed="rId16">
            <a:alphaModFix/>
          </a:blip>
          <a:srcRect b="0" l="0" r="0" t="0"/>
          <a:stretch/>
        </p:blipFill>
        <p:spPr>
          <a:xfrm>
            <a:off x="1959423" y="2222847"/>
            <a:ext cx="649153" cy="458800"/>
          </a:xfrm>
          <a:prstGeom prst="rect">
            <a:avLst/>
          </a:prstGeom>
          <a:noFill/>
          <a:ln>
            <a:noFill/>
          </a:ln>
        </p:spPr>
      </p:pic>
      <p:pic>
        <p:nvPicPr>
          <p:cNvPr id="1824" name="Google Shape;1824;p37"/>
          <p:cNvPicPr preferRelativeResize="0"/>
          <p:nvPr/>
        </p:nvPicPr>
        <p:blipFill rotWithShape="1">
          <a:blip r:embed="rId16">
            <a:alphaModFix/>
          </a:blip>
          <a:srcRect b="0" l="0" r="0" t="0"/>
          <a:stretch/>
        </p:blipFill>
        <p:spPr>
          <a:xfrm>
            <a:off x="5172856" y="1151069"/>
            <a:ext cx="649153" cy="458800"/>
          </a:xfrm>
          <a:prstGeom prst="rect">
            <a:avLst/>
          </a:prstGeom>
          <a:noFill/>
          <a:ln>
            <a:noFill/>
          </a:ln>
        </p:spPr>
      </p:pic>
      <p:pic>
        <p:nvPicPr>
          <p:cNvPr id="1825" name="Google Shape;1825;p37"/>
          <p:cNvPicPr preferRelativeResize="0"/>
          <p:nvPr/>
        </p:nvPicPr>
        <p:blipFill rotWithShape="1">
          <a:blip r:embed="rId16">
            <a:alphaModFix/>
          </a:blip>
          <a:srcRect b="0" l="0" r="0" t="0"/>
          <a:stretch/>
        </p:blipFill>
        <p:spPr>
          <a:xfrm>
            <a:off x="7696446" y="1110241"/>
            <a:ext cx="649153" cy="458800"/>
          </a:xfrm>
          <a:prstGeom prst="rect">
            <a:avLst/>
          </a:prstGeom>
          <a:noFill/>
          <a:ln>
            <a:noFill/>
          </a:ln>
        </p:spPr>
      </p:pic>
      <p:pic>
        <p:nvPicPr>
          <p:cNvPr id="1826" name="Google Shape;1826;p37"/>
          <p:cNvPicPr preferRelativeResize="0"/>
          <p:nvPr/>
        </p:nvPicPr>
        <p:blipFill rotWithShape="1">
          <a:blip r:embed="rId16">
            <a:alphaModFix/>
          </a:blip>
          <a:srcRect b="0" l="0" r="0" t="0"/>
          <a:stretch/>
        </p:blipFill>
        <p:spPr>
          <a:xfrm>
            <a:off x="9770430" y="2234020"/>
            <a:ext cx="649153" cy="458800"/>
          </a:xfrm>
          <a:prstGeom prst="rect">
            <a:avLst/>
          </a:prstGeom>
          <a:noFill/>
          <a:ln>
            <a:noFill/>
          </a:ln>
        </p:spPr>
      </p:pic>
      <p:pic>
        <p:nvPicPr>
          <p:cNvPr descr="Une image contenant texte, mur, intérieur&#10;&#10;Description générée automatiquement" id="1827" name="Google Shape;1827;p37"/>
          <p:cNvPicPr preferRelativeResize="0"/>
          <p:nvPr/>
        </p:nvPicPr>
        <p:blipFill rotWithShape="1">
          <a:blip r:embed="rId19">
            <a:alphaModFix/>
          </a:blip>
          <a:srcRect b="0" l="16719" r="16719" t="0"/>
          <a:stretch/>
        </p:blipFill>
        <p:spPr>
          <a:xfrm>
            <a:off x="9881023" y="4311816"/>
            <a:ext cx="1615652" cy="1616400"/>
          </a:xfrm>
          <a:prstGeom prst="ellipse">
            <a:avLst/>
          </a:prstGeom>
          <a:noFill/>
          <a:ln>
            <a:noFill/>
          </a:ln>
        </p:spPr>
      </p:pic>
      <p:pic>
        <p:nvPicPr>
          <p:cNvPr id="1828" name="Google Shape;1828;p37"/>
          <p:cNvPicPr preferRelativeResize="0"/>
          <p:nvPr/>
        </p:nvPicPr>
        <p:blipFill rotWithShape="1">
          <a:blip r:embed="rId16">
            <a:alphaModFix/>
          </a:blip>
          <a:srcRect b="0" l="0" r="0" t="0"/>
          <a:stretch/>
        </p:blipFill>
        <p:spPr>
          <a:xfrm>
            <a:off x="10890870" y="4181531"/>
            <a:ext cx="649153" cy="458800"/>
          </a:xfrm>
          <a:prstGeom prst="rect">
            <a:avLst/>
          </a:prstGeom>
          <a:noFill/>
          <a:ln>
            <a:noFill/>
          </a:ln>
        </p:spPr>
      </p:pic>
      <p:sp>
        <p:nvSpPr>
          <p:cNvPr id="1829" name="Google Shape;1829;p37"/>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15"/>
                                        </p:tgtEl>
                                        <p:attrNameLst>
                                          <p:attrName>style.visibility</p:attrName>
                                        </p:attrNameLst>
                                      </p:cBhvr>
                                      <p:to>
                                        <p:strVal val="visible"/>
                                      </p:to>
                                    </p:set>
                                    <p:animEffect filter="fade" transition="in">
                                      <p:cBhvr>
                                        <p:cTn dur="500"/>
                                        <p:tgtEl>
                                          <p:spTgt spid="1815"/>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1813"/>
                                        </p:tgtEl>
                                        <p:attrNameLst>
                                          <p:attrName>style.visibility</p:attrName>
                                        </p:attrNameLst>
                                      </p:cBhvr>
                                      <p:to>
                                        <p:strVal val="visible"/>
                                      </p:to>
                                    </p:set>
                                    <p:animEffect filter="fade" transition="in">
                                      <p:cBhvr>
                                        <p:cTn dur="500"/>
                                        <p:tgtEl>
                                          <p:spTgt spid="18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8"/>
                                        </p:tgtEl>
                                        <p:attrNameLst>
                                          <p:attrName>style.visibility</p:attrName>
                                        </p:attrNameLst>
                                      </p:cBhvr>
                                      <p:to>
                                        <p:strVal val="visible"/>
                                      </p:to>
                                    </p:set>
                                    <p:animEffect filter="fade" transition="in">
                                      <p:cBhvr>
                                        <p:cTn dur="500"/>
                                        <p:tgtEl>
                                          <p:spTgt spid="18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23"/>
                                        </p:tgtEl>
                                        <p:attrNameLst>
                                          <p:attrName>style.visibility</p:attrName>
                                        </p:attrNameLst>
                                      </p:cBhvr>
                                      <p:to>
                                        <p:strVal val="visible"/>
                                      </p:to>
                                    </p:set>
                                    <p:animEffect filter="fade" transition="in">
                                      <p:cBhvr>
                                        <p:cTn dur="500"/>
                                        <p:tgtEl>
                                          <p:spTgt spid="1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gtEl>
                                        <p:attrNameLst>
                                          <p:attrName>style.visibility</p:attrName>
                                        </p:attrNameLst>
                                      </p:cBhvr>
                                      <p:to>
                                        <p:strVal val="visible"/>
                                      </p:to>
                                    </p:set>
                                    <p:animEffect filter="fade" transition="in">
                                      <p:cBhvr>
                                        <p:cTn dur="500"/>
                                        <p:tgtEl>
                                          <p:spTgt spid="18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22"/>
                                        </p:tgtEl>
                                        <p:attrNameLst>
                                          <p:attrName>style.visibility</p:attrName>
                                        </p:attrNameLst>
                                      </p:cBhvr>
                                      <p:to>
                                        <p:strVal val="visible"/>
                                      </p:to>
                                    </p:set>
                                    <p:animEffect filter="fade" transition="in">
                                      <p:cBhvr>
                                        <p:cTn dur="500"/>
                                        <p:tgtEl>
                                          <p:spTgt spid="182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24"/>
                                        </p:tgtEl>
                                        <p:attrNameLst>
                                          <p:attrName>style.visibility</p:attrName>
                                        </p:attrNameLst>
                                      </p:cBhvr>
                                      <p:to>
                                        <p:strVal val="visible"/>
                                      </p:to>
                                    </p:set>
                                    <p:animEffect filter="fade" transition="in">
                                      <p:cBhvr>
                                        <p:cTn dur="500"/>
                                        <p:tgtEl>
                                          <p:spTgt spid="1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4"/>
                                        </p:tgtEl>
                                        <p:attrNameLst>
                                          <p:attrName>style.visibility</p:attrName>
                                        </p:attrNameLst>
                                      </p:cBhvr>
                                      <p:to>
                                        <p:strVal val="visible"/>
                                      </p:to>
                                    </p:set>
                                    <p:animEffect filter="fade" transition="in">
                                      <p:cBhvr>
                                        <p:cTn dur="500"/>
                                        <p:tgtEl>
                                          <p:spTgt spid="1814"/>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1816"/>
                                        </p:tgtEl>
                                        <p:attrNameLst>
                                          <p:attrName>style.visibility</p:attrName>
                                        </p:attrNameLst>
                                      </p:cBhvr>
                                      <p:to>
                                        <p:strVal val="visible"/>
                                      </p:to>
                                    </p:set>
                                    <p:animEffect filter="fade" transition="in">
                                      <p:cBhvr>
                                        <p:cTn dur="500"/>
                                        <p:tgtEl>
                                          <p:spTgt spid="181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25"/>
                                        </p:tgtEl>
                                        <p:attrNameLst>
                                          <p:attrName>style.visibility</p:attrName>
                                        </p:attrNameLst>
                                      </p:cBhvr>
                                      <p:to>
                                        <p:strVal val="visible"/>
                                      </p:to>
                                    </p:set>
                                    <p:animEffect filter="fade" transition="in">
                                      <p:cBhvr>
                                        <p:cTn dur="500"/>
                                        <p:tgtEl>
                                          <p:spTgt spid="1825"/>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26"/>
                                        </p:tgtEl>
                                        <p:attrNameLst>
                                          <p:attrName>style.visibility</p:attrName>
                                        </p:attrNameLst>
                                      </p:cBhvr>
                                      <p:to>
                                        <p:strVal val="visible"/>
                                      </p:to>
                                    </p:set>
                                    <p:animEffect filter="fade" transition="in">
                                      <p:cBhvr>
                                        <p:cTn dur="500"/>
                                        <p:tgtEl>
                                          <p:spTgt spid="18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7"/>
                                        </p:tgtEl>
                                        <p:attrNameLst>
                                          <p:attrName>style.visibility</p:attrName>
                                        </p:attrNameLst>
                                      </p:cBhvr>
                                      <p:to>
                                        <p:strVal val="visible"/>
                                      </p:to>
                                    </p:set>
                                    <p:animEffect filter="fade" transition="in">
                                      <p:cBhvr>
                                        <p:cTn dur="500"/>
                                        <p:tgtEl>
                                          <p:spTgt spid="18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28"/>
                                        </p:tgtEl>
                                        <p:attrNameLst>
                                          <p:attrName>style.visibility</p:attrName>
                                        </p:attrNameLst>
                                      </p:cBhvr>
                                      <p:to>
                                        <p:strVal val="visible"/>
                                      </p:to>
                                    </p:set>
                                    <p:animEffect filter="fade" transition="in">
                                      <p:cBhvr>
                                        <p:cTn dur="500"/>
                                        <p:tgtEl>
                                          <p:spTgt spid="18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7"/>
                                        </p:tgtEl>
                                        <p:attrNameLst>
                                          <p:attrName>style.visibility</p:attrName>
                                        </p:attrNameLst>
                                      </p:cBhvr>
                                      <p:to>
                                        <p:strVal val="visible"/>
                                      </p:to>
                                    </p:set>
                                    <p:animEffect filter="fade" transition="in">
                                      <p:cBhvr>
                                        <p:cTn dur="500"/>
                                        <p:tgtEl>
                                          <p:spTgt spid="1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pic>
        <p:nvPicPr>
          <p:cNvPr id="1835" name="Google Shape;1835;p38"/>
          <p:cNvPicPr preferRelativeResize="0"/>
          <p:nvPr/>
        </p:nvPicPr>
        <p:blipFill rotWithShape="1">
          <a:blip r:embed="rId3">
            <a:alphaModFix/>
          </a:blip>
          <a:srcRect b="0" l="0" r="0" t="0"/>
          <a:stretch/>
        </p:blipFill>
        <p:spPr>
          <a:xfrm>
            <a:off x="4551227" y="3900946"/>
            <a:ext cx="3843381" cy="2562253"/>
          </a:xfrm>
          <a:prstGeom prst="rect">
            <a:avLst/>
          </a:prstGeom>
          <a:noFill/>
          <a:ln>
            <a:noFill/>
          </a:ln>
        </p:spPr>
      </p:pic>
      <p:pic>
        <p:nvPicPr>
          <p:cNvPr id="1836" name="Google Shape;1836;p38"/>
          <p:cNvPicPr preferRelativeResize="0"/>
          <p:nvPr/>
        </p:nvPicPr>
        <p:blipFill rotWithShape="1">
          <a:blip r:embed="rId4">
            <a:alphaModFix/>
          </a:blip>
          <a:srcRect b="0" l="0" r="0" t="0"/>
          <a:stretch/>
        </p:blipFill>
        <p:spPr>
          <a:xfrm rot="120000">
            <a:off x="4115999" y="3865313"/>
            <a:ext cx="3960000" cy="2758133"/>
          </a:xfrm>
          <a:prstGeom prst="rect">
            <a:avLst/>
          </a:prstGeom>
          <a:noFill/>
          <a:ln>
            <a:noFill/>
          </a:ln>
        </p:spPr>
      </p:pic>
      <p:sp>
        <p:nvSpPr>
          <p:cNvPr id="1837" name="Google Shape;1837;p3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838" name="Google Shape;1838;p38"/>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L’empire des carottes contre-attaque !</a:t>
            </a:r>
            <a:endParaRPr/>
          </a:p>
        </p:txBody>
      </p:sp>
      <p:sp>
        <p:nvSpPr>
          <p:cNvPr id="1839" name="Google Shape;1839;p38"/>
          <p:cNvSpPr/>
          <p:nvPr/>
        </p:nvSpPr>
        <p:spPr>
          <a:xfrm>
            <a:off x="3439990" y="6489700"/>
            <a:ext cx="5606379"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40" name="Google Shape;1840;p38"/>
          <p:cNvPicPr preferRelativeResize="0"/>
          <p:nvPr/>
        </p:nvPicPr>
        <p:blipFill rotWithShape="1">
          <a:blip r:embed="rId5">
            <a:alphaModFix/>
          </a:blip>
          <a:srcRect b="3561" l="0" r="0" t="3562"/>
          <a:stretch/>
        </p:blipFill>
        <p:spPr>
          <a:xfrm>
            <a:off x="4204913" y="1227934"/>
            <a:ext cx="1617096" cy="1617845"/>
          </a:xfrm>
          <a:prstGeom prst="ellipse">
            <a:avLst/>
          </a:prstGeom>
          <a:noFill/>
          <a:ln>
            <a:noFill/>
          </a:ln>
        </p:spPr>
      </p:pic>
      <p:pic>
        <p:nvPicPr>
          <p:cNvPr descr="Une image contenant terrain, extérieur, plante, sableux&#10;&#10;Description générée automatiquement" id="1841" name="Google Shape;1841;p38"/>
          <p:cNvPicPr preferRelativeResize="0"/>
          <p:nvPr/>
        </p:nvPicPr>
        <p:blipFill rotWithShape="1">
          <a:blip r:embed="rId6">
            <a:alphaModFix/>
          </a:blip>
          <a:srcRect b="0" l="16719" r="16719" t="0"/>
          <a:stretch/>
        </p:blipFill>
        <p:spPr>
          <a:xfrm>
            <a:off x="2118452" y="2234020"/>
            <a:ext cx="1617096" cy="1617845"/>
          </a:xfrm>
          <a:prstGeom prst="ellipse">
            <a:avLst/>
          </a:prstGeom>
          <a:noFill/>
          <a:ln>
            <a:noFill/>
          </a:ln>
        </p:spPr>
      </p:pic>
      <p:pic>
        <p:nvPicPr>
          <p:cNvPr descr="Une image contenant intérieur, mur, périphérique, blanc&#10;&#10;Description générée automatiquement" id="1842" name="Google Shape;1842;p38"/>
          <p:cNvPicPr preferRelativeResize="0"/>
          <p:nvPr/>
        </p:nvPicPr>
        <p:blipFill rotWithShape="1">
          <a:blip r:embed="rId7">
            <a:alphaModFix/>
          </a:blip>
          <a:srcRect b="0" l="16952" r="16952" t="0"/>
          <a:stretch/>
        </p:blipFill>
        <p:spPr>
          <a:xfrm>
            <a:off x="6595346" y="1174899"/>
            <a:ext cx="1617096" cy="1617845"/>
          </a:xfrm>
          <a:prstGeom prst="ellipse">
            <a:avLst/>
          </a:prstGeom>
          <a:noFill/>
          <a:ln>
            <a:noFill/>
          </a:ln>
        </p:spPr>
      </p:pic>
      <p:pic>
        <p:nvPicPr>
          <p:cNvPr descr="Une image contenant herbe, extérieur, champ, nature&#10;&#10;Description générée automatiquement" id="1843" name="Google Shape;1843;p38"/>
          <p:cNvPicPr preferRelativeResize="0"/>
          <p:nvPr/>
        </p:nvPicPr>
        <p:blipFill rotWithShape="1">
          <a:blip r:embed="rId8">
            <a:alphaModFix/>
          </a:blip>
          <a:srcRect b="0" l="12500" r="12500" t="0"/>
          <a:stretch/>
        </p:blipFill>
        <p:spPr>
          <a:xfrm>
            <a:off x="1150875" y="4310371"/>
            <a:ext cx="1617096" cy="1617845"/>
          </a:xfrm>
          <a:prstGeom prst="ellipse">
            <a:avLst/>
          </a:prstGeom>
          <a:noFill/>
          <a:ln>
            <a:noFill/>
          </a:ln>
        </p:spPr>
      </p:pic>
      <p:pic>
        <p:nvPicPr>
          <p:cNvPr id="1844" name="Google Shape;1844;p38"/>
          <p:cNvPicPr preferRelativeResize="0"/>
          <p:nvPr/>
        </p:nvPicPr>
        <p:blipFill rotWithShape="1">
          <a:blip r:embed="rId9">
            <a:alphaModFix/>
          </a:blip>
          <a:srcRect b="0" l="16719" r="16719" t="0"/>
          <a:stretch/>
        </p:blipFill>
        <p:spPr>
          <a:xfrm>
            <a:off x="8738925" y="2234020"/>
            <a:ext cx="1617096" cy="1617845"/>
          </a:xfrm>
          <a:prstGeom prst="ellipse">
            <a:avLst/>
          </a:prstGeom>
          <a:noFill/>
          <a:ln>
            <a:noFill/>
          </a:ln>
        </p:spPr>
      </p:pic>
      <p:pic>
        <p:nvPicPr>
          <p:cNvPr descr="Une image contenant alimentation, dessert, carré, beurre&#10;&#10;Description générée automatiquement" id="1845" name="Google Shape;1845;p38"/>
          <p:cNvPicPr preferRelativeResize="0"/>
          <p:nvPr/>
        </p:nvPicPr>
        <p:blipFill rotWithShape="1">
          <a:blip r:embed="rId10">
            <a:alphaModFix/>
          </a:blip>
          <a:srcRect b="0" l="0" r="0" t="0"/>
          <a:stretch/>
        </p:blipFill>
        <p:spPr>
          <a:xfrm>
            <a:off x="7144708" y="5261809"/>
            <a:ext cx="2024588" cy="1470083"/>
          </a:xfrm>
          <a:prstGeom prst="rect">
            <a:avLst/>
          </a:prstGeom>
          <a:noFill/>
          <a:ln>
            <a:noFill/>
          </a:ln>
        </p:spPr>
      </p:pic>
      <p:pic>
        <p:nvPicPr>
          <p:cNvPr id="1846" name="Google Shape;1846;p38"/>
          <p:cNvPicPr preferRelativeResize="0"/>
          <p:nvPr/>
        </p:nvPicPr>
        <p:blipFill rotWithShape="1">
          <a:blip r:embed="rId11">
            <a:alphaModFix/>
          </a:blip>
          <a:srcRect b="0" l="0" r="0" t="0"/>
          <a:stretch/>
        </p:blipFill>
        <p:spPr>
          <a:xfrm>
            <a:off x="924242" y="4310371"/>
            <a:ext cx="649153" cy="458800"/>
          </a:xfrm>
          <a:prstGeom prst="rect">
            <a:avLst/>
          </a:prstGeom>
          <a:noFill/>
          <a:ln>
            <a:noFill/>
          </a:ln>
        </p:spPr>
      </p:pic>
      <p:pic>
        <p:nvPicPr>
          <p:cNvPr id="1847" name="Google Shape;1847;p38"/>
          <p:cNvPicPr preferRelativeResize="0"/>
          <p:nvPr/>
        </p:nvPicPr>
        <p:blipFill rotWithShape="1">
          <a:blip r:embed="rId12">
            <a:alphaModFix/>
          </a:blip>
          <a:srcRect b="0" l="0" r="0" t="0"/>
          <a:stretch/>
        </p:blipFill>
        <p:spPr>
          <a:xfrm>
            <a:off x="3989790" y="5306808"/>
            <a:ext cx="648494" cy="458334"/>
          </a:xfrm>
          <a:prstGeom prst="rect">
            <a:avLst/>
          </a:prstGeom>
          <a:noFill/>
          <a:ln>
            <a:noFill/>
          </a:ln>
        </p:spPr>
      </p:pic>
      <p:pic>
        <p:nvPicPr>
          <p:cNvPr descr="Une image contenant texte, clipart&#10;&#10;Description générée automatiquement" id="1848" name="Google Shape;1848;p38"/>
          <p:cNvPicPr preferRelativeResize="0"/>
          <p:nvPr/>
        </p:nvPicPr>
        <p:blipFill rotWithShape="1">
          <a:blip r:embed="rId13">
            <a:alphaModFix/>
          </a:blip>
          <a:srcRect b="0" l="0" r="0" t="0"/>
          <a:stretch/>
        </p:blipFill>
        <p:spPr>
          <a:xfrm>
            <a:off x="4219390" y="2438304"/>
            <a:ext cx="648494" cy="458334"/>
          </a:xfrm>
          <a:prstGeom prst="rect">
            <a:avLst/>
          </a:prstGeom>
          <a:noFill/>
          <a:ln>
            <a:noFill/>
          </a:ln>
        </p:spPr>
      </p:pic>
      <p:pic>
        <p:nvPicPr>
          <p:cNvPr id="1849" name="Google Shape;1849;p38"/>
          <p:cNvPicPr preferRelativeResize="0"/>
          <p:nvPr/>
        </p:nvPicPr>
        <p:blipFill rotWithShape="1">
          <a:blip r:embed="rId11">
            <a:alphaModFix/>
          </a:blip>
          <a:srcRect b="0" l="0" r="0" t="0"/>
          <a:stretch/>
        </p:blipFill>
        <p:spPr>
          <a:xfrm>
            <a:off x="5172856" y="1151069"/>
            <a:ext cx="649153" cy="458800"/>
          </a:xfrm>
          <a:prstGeom prst="rect">
            <a:avLst/>
          </a:prstGeom>
          <a:noFill/>
          <a:ln>
            <a:noFill/>
          </a:ln>
        </p:spPr>
      </p:pic>
      <p:pic>
        <p:nvPicPr>
          <p:cNvPr id="1850" name="Google Shape;1850;p38"/>
          <p:cNvPicPr preferRelativeResize="0"/>
          <p:nvPr/>
        </p:nvPicPr>
        <p:blipFill rotWithShape="1">
          <a:blip r:embed="rId11">
            <a:alphaModFix/>
          </a:blip>
          <a:srcRect b="0" l="0" r="0" t="0"/>
          <a:stretch/>
        </p:blipFill>
        <p:spPr>
          <a:xfrm>
            <a:off x="7696446" y="1110241"/>
            <a:ext cx="649153" cy="458800"/>
          </a:xfrm>
          <a:prstGeom prst="rect">
            <a:avLst/>
          </a:prstGeom>
          <a:noFill/>
          <a:ln>
            <a:noFill/>
          </a:ln>
        </p:spPr>
      </p:pic>
      <p:pic>
        <p:nvPicPr>
          <p:cNvPr id="1851" name="Google Shape;1851;p38"/>
          <p:cNvPicPr preferRelativeResize="0"/>
          <p:nvPr/>
        </p:nvPicPr>
        <p:blipFill rotWithShape="1">
          <a:blip r:embed="rId11">
            <a:alphaModFix/>
          </a:blip>
          <a:srcRect b="0" l="0" r="0" t="0"/>
          <a:stretch/>
        </p:blipFill>
        <p:spPr>
          <a:xfrm>
            <a:off x="9770430" y="2234020"/>
            <a:ext cx="649153" cy="458800"/>
          </a:xfrm>
          <a:prstGeom prst="rect">
            <a:avLst/>
          </a:prstGeom>
          <a:noFill/>
          <a:ln>
            <a:noFill/>
          </a:ln>
        </p:spPr>
      </p:pic>
      <p:cxnSp>
        <p:nvCxnSpPr>
          <p:cNvPr id="1852" name="Google Shape;1852;p38"/>
          <p:cNvCxnSpPr/>
          <p:nvPr/>
        </p:nvCxnSpPr>
        <p:spPr>
          <a:xfrm flipH="1" rot="10800000">
            <a:off x="4055320" y="5352175"/>
            <a:ext cx="460875" cy="460875"/>
          </a:xfrm>
          <a:prstGeom prst="straightConnector1">
            <a:avLst/>
          </a:prstGeom>
          <a:noFill/>
          <a:ln cap="flat" cmpd="sng" w="57150">
            <a:solidFill>
              <a:srgbClr val="FF0000"/>
            </a:solidFill>
            <a:prstDash val="solid"/>
            <a:miter lim="800000"/>
            <a:headEnd len="sm" w="sm" type="none"/>
            <a:tailEnd len="sm" w="sm" type="none"/>
          </a:ln>
        </p:spPr>
      </p:cxnSp>
      <p:pic>
        <p:nvPicPr>
          <p:cNvPr descr="Une image contenant texte, mur, intérieur&#10;&#10;Description générée automatiquement" id="1853" name="Google Shape;1853;p38"/>
          <p:cNvPicPr preferRelativeResize="0"/>
          <p:nvPr/>
        </p:nvPicPr>
        <p:blipFill rotWithShape="1">
          <a:blip r:embed="rId14">
            <a:alphaModFix/>
          </a:blip>
          <a:srcRect b="0" l="16719" r="16719" t="0"/>
          <a:stretch/>
        </p:blipFill>
        <p:spPr>
          <a:xfrm>
            <a:off x="9881023" y="4311816"/>
            <a:ext cx="1615652" cy="1616400"/>
          </a:xfrm>
          <a:prstGeom prst="ellipse">
            <a:avLst/>
          </a:prstGeom>
          <a:noFill/>
          <a:ln>
            <a:noFill/>
          </a:ln>
        </p:spPr>
      </p:pic>
      <p:pic>
        <p:nvPicPr>
          <p:cNvPr id="1854" name="Google Shape;1854;p38"/>
          <p:cNvPicPr preferRelativeResize="0"/>
          <p:nvPr/>
        </p:nvPicPr>
        <p:blipFill rotWithShape="1">
          <a:blip r:embed="rId11">
            <a:alphaModFix/>
          </a:blip>
          <a:srcRect b="0" l="0" r="0" t="0"/>
          <a:stretch/>
        </p:blipFill>
        <p:spPr>
          <a:xfrm>
            <a:off x="10890870" y="4181531"/>
            <a:ext cx="649153" cy="458800"/>
          </a:xfrm>
          <a:prstGeom prst="rect">
            <a:avLst/>
          </a:prstGeom>
          <a:noFill/>
          <a:ln>
            <a:noFill/>
          </a:ln>
        </p:spPr>
      </p:pic>
      <p:pic>
        <p:nvPicPr>
          <p:cNvPr descr="Une image contenant serre&#10;&#10;Description générée automatiquement" id="1855" name="Google Shape;1855;p38"/>
          <p:cNvPicPr preferRelativeResize="0"/>
          <p:nvPr/>
        </p:nvPicPr>
        <p:blipFill rotWithShape="1">
          <a:blip r:embed="rId15">
            <a:alphaModFix/>
          </a:blip>
          <a:srcRect b="0" l="16719" r="16719" t="0"/>
          <a:stretch/>
        </p:blipFill>
        <p:spPr>
          <a:xfrm>
            <a:off x="2119896" y="2234020"/>
            <a:ext cx="1615652" cy="1616400"/>
          </a:xfrm>
          <a:prstGeom prst="ellipse">
            <a:avLst/>
          </a:prstGeom>
          <a:noFill/>
          <a:ln>
            <a:noFill/>
          </a:ln>
        </p:spPr>
      </p:pic>
      <p:pic>
        <p:nvPicPr>
          <p:cNvPr id="1856" name="Google Shape;1856;p38"/>
          <p:cNvPicPr preferRelativeResize="0"/>
          <p:nvPr/>
        </p:nvPicPr>
        <p:blipFill rotWithShape="1">
          <a:blip r:embed="rId11">
            <a:alphaModFix/>
          </a:blip>
          <a:srcRect b="0" l="0" r="0" t="0"/>
          <a:stretch/>
        </p:blipFill>
        <p:spPr>
          <a:xfrm>
            <a:off x="1959423" y="2222847"/>
            <a:ext cx="649153" cy="458800"/>
          </a:xfrm>
          <a:prstGeom prst="rect">
            <a:avLst/>
          </a:prstGeom>
          <a:noFill/>
          <a:ln>
            <a:noFill/>
          </a:ln>
        </p:spPr>
      </p:pic>
      <p:sp>
        <p:nvSpPr>
          <p:cNvPr id="1857" name="Google Shape;1857;p38"/>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858" name="Google Shape;1858;p38"/>
          <p:cNvPicPr preferRelativeResize="0"/>
          <p:nvPr/>
        </p:nvPicPr>
        <p:blipFill rotWithShape="1">
          <a:blip r:embed="rId16">
            <a:alphaModFix/>
          </a:blip>
          <a:srcRect b="0" l="0" r="0" t="0"/>
          <a:stretch/>
        </p:blipFill>
        <p:spPr>
          <a:xfrm>
            <a:off x="9361671" y="406371"/>
            <a:ext cx="497692" cy="497692"/>
          </a:xfrm>
          <a:prstGeom prst="rect">
            <a:avLst/>
          </a:prstGeom>
          <a:noFill/>
          <a:ln>
            <a:noFill/>
          </a:ln>
        </p:spPr>
      </p:pic>
      <p:pic>
        <p:nvPicPr>
          <p:cNvPr id="1859" name="Google Shape;1859;p38"/>
          <p:cNvPicPr preferRelativeResize="0"/>
          <p:nvPr/>
        </p:nvPicPr>
        <p:blipFill rotWithShape="1">
          <a:blip r:embed="rId17">
            <a:alphaModFix/>
          </a:blip>
          <a:srcRect b="0" l="0" r="0" t="0"/>
          <a:stretch/>
        </p:blipFill>
        <p:spPr>
          <a:xfrm>
            <a:off x="8801452" y="406371"/>
            <a:ext cx="497692" cy="497692"/>
          </a:xfrm>
          <a:prstGeom prst="rect">
            <a:avLst/>
          </a:prstGeom>
          <a:noFill/>
          <a:ln>
            <a:noFill/>
          </a:ln>
        </p:spPr>
      </p:pic>
      <p:pic>
        <p:nvPicPr>
          <p:cNvPr id="1860" name="Google Shape;1860;p38"/>
          <p:cNvPicPr preferRelativeResize="0"/>
          <p:nvPr/>
        </p:nvPicPr>
        <p:blipFill rotWithShape="1">
          <a:blip r:embed="rId18">
            <a:alphaModFix/>
          </a:blip>
          <a:srcRect b="0" l="0" r="0" t="0"/>
          <a:stretch/>
        </p:blipFill>
        <p:spPr>
          <a:xfrm>
            <a:off x="8241233" y="406371"/>
            <a:ext cx="497692" cy="497692"/>
          </a:xfrm>
          <a:prstGeom prst="rect">
            <a:avLst/>
          </a:prstGeom>
          <a:noFill/>
          <a:ln>
            <a:noFill/>
          </a:ln>
        </p:spPr>
      </p:pic>
      <p:pic>
        <p:nvPicPr>
          <p:cNvPr id="1861" name="Google Shape;1861;p38"/>
          <p:cNvPicPr preferRelativeResize="0"/>
          <p:nvPr/>
        </p:nvPicPr>
        <p:blipFill rotWithShape="1">
          <a:blip r:embed="rId19">
            <a:alphaModFix/>
          </a:blip>
          <a:srcRect b="0" l="0" r="0" t="0"/>
          <a:stretch/>
        </p:blipFill>
        <p:spPr>
          <a:xfrm>
            <a:off x="9921891" y="406371"/>
            <a:ext cx="497692" cy="497692"/>
          </a:xfrm>
          <a:prstGeom prst="rect">
            <a:avLst/>
          </a:prstGeom>
          <a:noFill/>
          <a:ln>
            <a:noFill/>
          </a:ln>
        </p:spPr>
      </p:pic>
      <p:pic>
        <p:nvPicPr>
          <p:cNvPr id="1862" name="Google Shape;1862;p38"/>
          <p:cNvPicPr preferRelativeResize="0"/>
          <p:nvPr/>
        </p:nvPicPr>
        <p:blipFill rotWithShape="1">
          <a:blip r:embed="rId20">
            <a:alphaModFix/>
          </a:blip>
          <a:srcRect b="0" l="0" r="0" t="0"/>
          <a:stretch/>
        </p:blipFill>
        <p:spPr>
          <a:xfrm>
            <a:off x="10482110" y="406371"/>
            <a:ext cx="497692" cy="497692"/>
          </a:xfrm>
          <a:prstGeom prst="rect">
            <a:avLst/>
          </a:prstGeom>
          <a:noFill/>
          <a:ln>
            <a:noFill/>
          </a:ln>
        </p:spPr>
      </p:pic>
      <p:pic>
        <p:nvPicPr>
          <p:cNvPr id="1863" name="Google Shape;1863;p38"/>
          <p:cNvPicPr preferRelativeResize="0"/>
          <p:nvPr/>
        </p:nvPicPr>
        <p:blipFill rotWithShape="1">
          <a:blip r:embed="rId21">
            <a:alphaModFix/>
          </a:blip>
          <a:srcRect b="0" l="0" r="0" t="0"/>
          <a:stretch/>
        </p:blipFill>
        <p:spPr>
          <a:xfrm>
            <a:off x="11042331" y="406371"/>
            <a:ext cx="497692" cy="497692"/>
          </a:xfrm>
          <a:prstGeom prst="rect">
            <a:avLst/>
          </a:prstGeom>
          <a:noFill/>
          <a:ln>
            <a:noFill/>
          </a:ln>
        </p:spPr>
      </p:pic>
      <p:sp>
        <p:nvSpPr>
          <p:cNvPr id="1864" name="Google Shape;1864;p38"/>
          <p:cNvSpPr/>
          <p:nvPr/>
        </p:nvSpPr>
        <p:spPr>
          <a:xfrm>
            <a:off x="4589200" y="5235836"/>
            <a:ext cx="54000" cy="54000"/>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5" name="Google Shape;1865;p38"/>
          <p:cNvSpPr/>
          <p:nvPr/>
        </p:nvSpPr>
        <p:spPr>
          <a:xfrm>
            <a:off x="4480006" y="5301795"/>
            <a:ext cx="106020" cy="96382"/>
          </a:xfrm>
          <a:prstGeom prst="ellipse">
            <a:avLst/>
          </a:prstGeom>
          <a:solidFill>
            <a:srgbClr val="916F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1836"/>
                                        </p:tgtEl>
                                      </p:cBhvr>
                                    </p:animEffect>
                                    <p:set>
                                      <p:cBhvr>
                                        <p:cTn dur="1" fill="hold">
                                          <p:stCondLst>
                                            <p:cond delay="500"/>
                                          </p:stCondLst>
                                        </p:cTn>
                                        <p:tgtEl>
                                          <p:spTgt spid="183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45"/>
                                        </p:tgtEl>
                                      </p:cBhvr>
                                    </p:animEffect>
                                    <p:set>
                                      <p:cBhvr>
                                        <p:cTn dur="1" fill="hold">
                                          <p:stCondLst>
                                            <p:cond delay="500"/>
                                          </p:stCondLst>
                                        </p:cTn>
                                        <p:tgtEl>
                                          <p:spTgt spid="184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1835"/>
                                        </p:tgtEl>
                                        <p:attrNameLst>
                                          <p:attrName>style.visibility</p:attrName>
                                        </p:attrNameLst>
                                      </p:cBhvr>
                                      <p:to>
                                        <p:strVal val="visible"/>
                                      </p:to>
                                    </p:set>
                                    <p:animEffect filter="fade" transition="in">
                                      <p:cBhvr>
                                        <p:cTn dur="500"/>
                                        <p:tgtEl>
                                          <p:spTgt spid="1835"/>
                                        </p:tgtEl>
                                      </p:cBhvr>
                                    </p:animEffect>
                                  </p:childTnLst>
                                </p:cTn>
                              </p:par>
                            </p:childTnLst>
                          </p:cTn>
                        </p:par>
                        <p:par>
                          <p:cTn fill="hold">
                            <p:stCondLst>
                              <p:cond delay="1000"/>
                            </p:stCondLst>
                            <p:childTnLst>
                              <p:par>
                                <p:cTn fill="hold" nodeType="afterEffect" presetClass="entr" presetID="10" presetSubtype="0">
                                  <p:stCondLst>
                                    <p:cond delay="750"/>
                                  </p:stCondLst>
                                  <p:childTnLst>
                                    <p:set>
                                      <p:cBhvr>
                                        <p:cTn dur="1" fill="hold">
                                          <p:stCondLst>
                                            <p:cond delay="0"/>
                                          </p:stCondLst>
                                        </p:cTn>
                                        <p:tgtEl>
                                          <p:spTgt spid="1852"/>
                                        </p:tgtEl>
                                        <p:attrNameLst>
                                          <p:attrName>style.visibility</p:attrName>
                                        </p:attrNameLst>
                                      </p:cBhvr>
                                      <p:to>
                                        <p:strVal val="visible"/>
                                      </p:to>
                                    </p:set>
                                    <p:animEffect filter="fade" transition="in">
                                      <p:cBhvr>
                                        <p:cTn dur="500"/>
                                        <p:tgtEl>
                                          <p:spTgt spid="1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5"/>
                                        </p:tgtEl>
                                        <p:attrNameLst>
                                          <p:attrName>style.visibility</p:attrName>
                                        </p:attrNameLst>
                                      </p:cBhvr>
                                      <p:to>
                                        <p:strVal val="visible"/>
                                      </p:to>
                                    </p:set>
                                    <p:animEffect filter="fade" transition="in">
                                      <p:cBhvr>
                                        <p:cTn dur="500"/>
                                        <p:tgtEl>
                                          <p:spTgt spid="18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0" name="Shape 1870"/>
        <p:cNvGrpSpPr/>
        <p:nvPr/>
      </p:nvGrpSpPr>
      <p:grpSpPr>
        <a:xfrm>
          <a:off x="0" y="0"/>
          <a:ext cx="0" cy="0"/>
          <a:chOff x="0" y="0"/>
          <a:chExt cx="0" cy="0"/>
        </a:xfrm>
      </p:grpSpPr>
      <p:pic>
        <p:nvPicPr>
          <p:cNvPr descr="Une image contenant texte, mur, intérieur&#10;&#10;Description générée automatiquement" id="1871" name="Google Shape;1871;p39"/>
          <p:cNvPicPr preferRelativeResize="0"/>
          <p:nvPr/>
        </p:nvPicPr>
        <p:blipFill rotWithShape="1">
          <a:blip r:embed="rId3">
            <a:alphaModFix/>
          </a:blip>
          <a:srcRect b="0" l="16719" r="16719" t="0"/>
          <a:stretch/>
        </p:blipFill>
        <p:spPr>
          <a:xfrm>
            <a:off x="10550296" y="4513004"/>
            <a:ext cx="946379" cy="898794"/>
          </a:xfrm>
          <a:prstGeom prst="ellipse">
            <a:avLst/>
          </a:prstGeom>
          <a:noFill/>
          <a:ln>
            <a:noFill/>
          </a:ln>
        </p:spPr>
      </p:pic>
      <p:pic>
        <p:nvPicPr>
          <p:cNvPr id="1872" name="Google Shape;1872;p39"/>
          <p:cNvPicPr preferRelativeResize="0"/>
          <p:nvPr/>
        </p:nvPicPr>
        <p:blipFill rotWithShape="1">
          <a:blip r:embed="rId4">
            <a:alphaModFix/>
          </a:blip>
          <a:srcRect b="0" l="16719" r="16719" t="0"/>
          <a:stretch/>
        </p:blipFill>
        <p:spPr>
          <a:xfrm>
            <a:off x="9018893" y="2237107"/>
            <a:ext cx="1088698" cy="975604"/>
          </a:xfrm>
          <a:prstGeom prst="ellipse">
            <a:avLst/>
          </a:prstGeom>
          <a:noFill/>
          <a:ln>
            <a:noFill/>
          </a:ln>
        </p:spPr>
      </p:pic>
      <p:pic>
        <p:nvPicPr>
          <p:cNvPr descr="Une image contenant intérieur, mur, périphérique, blanc&#10;&#10;Description générée automatiquement" id="1873" name="Google Shape;1873;p39"/>
          <p:cNvPicPr preferRelativeResize="0"/>
          <p:nvPr/>
        </p:nvPicPr>
        <p:blipFill rotWithShape="1">
          <a:blip r:embed="rId5">
            <a:alphaModFix/>
          </a:blip>
          <a:srcRect b="0" l="16952" r="16952" t="0"/>
          <a:stretch/>
        </p:blipFill>
        <p:spPr>
          <a:xfrm>
            <a:off x="6885367" y="1198726"/>
            <a:ext cx="1037054" cy="953537"/>
          </a:xfrm>
          <a:prstGeom prst="ellipse">
            <a:avLst/>
          </a:prstGeom>
          <a:noFill/>
          <a:ln>
            <a:noFill/>
          </a:ln>
        </p:spPr>
      </p:pic>
      <p:pic>
        <p:nvPicPr>
          <p:cNvPr descr="Une image contenant herbe, extérieur, champ, nature&#10;&#10;Description générée automatiquement" id="1874" name="Google Shape;1874;p39"/>
          <p:cNvPicPr preferRelativeResize="0"/>
          <p:nvPr/>
        </p:nvPicPr>
        <p:blipFill rotWithShape="1">
          <a:blip r:embed="rId6">
            <a:alphaModFix/>
          </a:blip>
          <a:srcRect b="0" l="12500" r="12500" t="0"/>
          <a:stretch/>
        </p:blipFill>
        <p:spPr>
          <a:xfrm>
            <a:off x="1302272" y="4327609"/>
            <a:ext cx="1050804" cy="1070568"/>
          </a:xfrm>
          <a:prstGeom prst="ellipse">
            <a:avLst/>
          </a:prstGeom>
          <a:noFill/>
          <a:ln>
            <a:noFill/>
          </a:ln>
        </p:spPr>
      </p:pic>
      <p:pic>
        <p:nvPicPr>
          <p:cNvPr id="1875" name="Google Shape;1875;p39"/>
          <p:cNvPicPr preferRelativeResize="0"/>
          <p:nvPr/>
        </p:nvPicPr>
        <p:blipFill rotWithShape="1">
          <a:blip r:embed="rId7">
            <a:alphaModFix/>
          </a:blip>
          <a:srcRect b="0" l="0" r="0" t="0"/>
          <a:stretch/>
        </p:blipFill>
        <p:spPr>
          <a:xfrm>
            <a:off x="4551227" y="3900946"/>
            <a:ext cx="3843381" cy="2562253"/>
          </a:xfrm>
          <a:prstGeom prst="rect">
            <a:avLst/>
          </a:prstGeom>
          <a:noFill/>
          <a:ln>
            <a:noFill/>
          </a:ln>
        </p:spPr>
      </p:pic>
      <p:sp>
        <p:nvSpPr>
          <p:cNvPr id="1876" name="Google Shape;1876;p3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877" name="Google Shape;1877;p39"/>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L’empire des carottes contre-attaque !</a:t>
            </a:r>
            <a:endParaRPr/>
          </a:p>
        </p:txBody>
      </p:sp>
      <p:sp>
        <p:nvSpPr>
          <p:cNvPr id="1878" name="Google Shape;1878;p39"/>
          <p:cNvSpPr/>
          <p:nvPr/>
        </p:nvSpPr>
        <p:spPr>
          <a:xfrm>
            <a:off x="3439990" y="6489700"/>
            <a:ext cx="5606379"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79" name="Google Shape;1879;p39"/>
          <p:cNvPicPr preferRelativeResize="0"/>
          <p:nvPr/>
        </p:nvPicPr>
        <p:blipFill rotWithShape="1">
          <a:blip r:embed="rId8">
            <a:alphaModFix/>
          </a:blip>
          <a:srcRect b="3561" l="0" r="0" t="3562"/>
          <a:stretch/>
        </p:blipFill>
        <p:spPr>
          <a:xfrm>
            <a:off x="4204913" y="1227934"/>
            <a:ext cx="1617096" cy="1617845"/>
          </a:xfrm>
          <a:prstGeom prst="ellipse">
            <a:avLst/>
          </a:prstGeom>
          <a:noFill/>
          <a:ln>
            <a:noFill/>
          </a:ln>
        </p:spPr>
      </p:pic>
      <p:pic>
        <p:nvPicPr>
          <p:cNvPr descr="Une image contenant texte, clipart&#10;&#10;Description générée automatiquement" id="1880" name="Google Shape;1880;p39"/>
          <p:cNvPicPr preferRelativeResize="0"/>
          <p:nvPr/>
        </p:nvPicPr>
        <p:blipFill rotWithShape="1">
          <a:blip r:embed="rId9">
            <a:alphaModFix/>
          </a:blip>
          <a:srcRect b="0" l="0" r="0" t="0"/>
          <a:stretch/>
        </p:blipFill>
        <p:spPr>
          <a:xfrm>
            <a:off x="4219390" y="2438304"/>
            <a:ext cx="648494" cy="458334"/>
          </a:xfrm>
          <a:prstGeom prst="rect">
            <a:avLst/>
          </a:prstGeom>
          <a:noFill/>
          <a:ln>
            <a:noFill/>
          </a:ln>
        </p:spPr>
      </p:pic>
      <p:pic>
        <p:nvPicPr>
          <p:cNvPr id="1881" name="Google Shape;1881;p39"/>
          <p:cNvPicPr preferRelativeResize="0"/>
          <p:nvPr/>
        </p:nvPicPr>
        <p:blipFill rotWithShape="1">
          <a:blip r:embed="rId10">
            <a:alphaModFix/>
          </a:blip>
          <a:srcRect b="0" l="0" r="0" t="0"/>
          <a:stretch/>
        </p:blipFill>
        <p:spPr>
          <a:xfrm>
            <a:off x="5172856" y="1151069"/>
            <a:ext cx="649153" cy="458800"/>
          </a:xfrm>
          <a:prstGeom prst="rect">
            <a:avLst/>
          </a:prstGeom>
          <a:noFill/>
          <a:ln>
            <a:noFill/>
          </a:ln>
        </p:spPr>
      </p:pic>
      <p:pic>
        <p:nvPicPr>
          <p:cNvPr descr="Une image contenant serre&#10;&#10;Description générée automatiquement" id="1882" name="Google Shape;1882;p39"/>
          <p:cNvPicPr preferRelativeResize="0"/>
          <p:nvPr/>
        </p:nvPicPr>
        <p:blipFill rotWithShape="1">
          <a:blip r:embed="rId11">
            <a:alphaModFix/>
          </a:blip>
          <a:srcRect b="0" l="16719" r="16719" t="0"/>
          <a:stretch/>
        </p:blipFill>
        <p:spPr>
          <a:xfrm>
            <a:off x="1959423" y="2319345"/>
            <a:ext cx="1615652" cy="1616400"/>
          </a:xfrm>
          <a:prstGeom prst="ellipse">
            <a:avLst/>
          </a:prstGeom>
          <a:noFill/>
          <a:ln>
            <a:noFill/>
          </a:ln>
        </p:spPr>
      </p:pic>
      <p:pic>
        <p:nvPicPr>
          <p:cNvPr id="1883" name="Google Shape;1883;p39"/>
          <p:cNvPicPr preferRelativeResize="0"/>
          <p:nvPr/>
        </p:nvPicPr>
        <p:blipFill rotWithShape="1">
          <a:blip r:embed="rId10">
            <a:alphaModFix/>
          </a:blip>
          <a:srcRect b="0" l="0" r="0" t="0"/>
          <a:stretch/>
        </p:blipFill>
        <p:spPr>
          <a:xfrm>
            <a:off x="1959423" y="2222847"/>
            <a:ext cx="649153" cy="458800"/>
          </a:xfrm>
          <a:prstGeom prst="rect">
            <a:avLst/>
          </a:prstGeom>
          <a:noFill/>
          <a:ln>
            <a:noFill/>
          </a:ln>
        </p:spPr>
      </p:pic>
      <p:sp>
        <p:nvSpPr>
          <p:cNvPr id="1884" name="Google Shape;1884;p39"/>
          <p:cNvSpPr txBox="1"/>
          <p:nvPr/>
        </p:nvSpPr>
        <p:spPr>
          <a:xfrm>
            <a:off x="6075518" y="836103"/>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de saison</a:t>
            </a:r>
            <a:endParaRPr b="0" i="0" sz="1400" u="none" cap="none" strike="noStrike">
              <a:solidFill>
                <a:srgbClr val="000000"/>
              </a:solidFill>
              <a:latin typeface="Arial"/>
              <a:ea typeface="Arial"/>
              <a:cs typeface="Arial"/>
              <a:sym typeface="Arial"/>
            </a:endParaRPr>
          </a:p>
        </p:txBody>
      </p:sp>
      <p:sp>
        <p:nvSpPr>
          <p:cNvPr id="1885" name="Google Shape;1885;p39"/>
          <p:cNvSpPr txBox="1"/>
          <p:nvPr/>
        </p:nvSpPr>
        <p:spPr>
          <a:xfrm>
            <a:off x="10107591" y="4009482"/>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en vrac</a:t>
            </a:r>
            <a:endParaRPr b="0" i="0" sz="1800" u="none" cap="none" strike="noStrike">
              <a:solidFill>
                <a:schemeClr val="accent2"/>
              </a:solidFill>
              <a:latin typeface="Arial"/>
              <a:ea typeface="Arial"/>
              <a:cs typeface="Arial"/>
              <a:sym typeface="Arial"/>
            </a:endParaRPr>
          </a:p>
        </p:txBody>
      </p:sp>
      <p:pic>
        <p:nvPicPr>
          <p:cNvPr id="1886" name="Google Shape;1886;p39"/>
          <p:cNvPicPr preferRelativeResize="0"/>
          <p:nvPr/>
        </p:nvPicPr>
        <p:blipFill rotWithShape="1">
          <a:blip r:embed="rId12">
            <a:alphaModFix amt="50000"/>
          </a:blip>
          <a:srcRect b="0" l="0" r="0" t="0"/>
          <a:stretch/>
        </p:blipFill>
        <p:spPr>
          <a:xfrm>
            <a:off x="3989790" y="5306808"/>
            <a:ext cx="648494" cy="458334"/>
          </a:xfrm>
          <a:prstGeom prst="rect">
            <a:avLst/>
          </a:prstGeom>
          <a:noFill/>
          <a:ln>
            <a:noFill/>
          </a:ln>
        </p:spPr>
      </p:pic>
      <p:cxnSp>
        <p:nvCxnSpPr>
          <p:cNvPr id="1887" name="Google Shape;1887;p39"/>
          <p:cNvCxnSpPr/>
          <p:nvPr/>
        </p:nvCxnSpPr>
        <p:spPr>
          <a:xfrm flipH="1" rot="10800000">
            <a:off x="4055320" y="5352175"/>
            <a:ext cx="460875" cy="460875"/>
          </a:xfrm>
          <a:prstGeom prst="straightConnector1">
            <a:avLst/>
          </a:prstGeom>
          <a:noFill/>
          <a:ln cap="flat" cmpd="sng" w="57150">
            <a:solidFill>
              <a:srgbClr val="FF0000"/>
            </a:solidFill>
            <a:prstDash val="solid"/>
            <a:miter lim="800000"/>
            <a:headEnd len="sm" w="sm" type="none"/>
            <a:tailEnd len="sm" w="sm" type="none"/>
          </a:ln>
        </p:spPr>
      </p:cxnSp>
      <p:sp>
        <p:nvSpPr>
          <p:cNvPr id="1888" name="Google Shape;1888;p39"/>
          <p:cNvSpPr txBox="1"/>
          <p:nvPr/>
        </p:nvSpPr>
        <p:spPr>
          <a:xfrm>
            <a:off x="9498583" y="1822500"/>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local</a:t>
            </a:r>
            <a:endParaRPr b="0" i="0" sz="1400" u="none" cap="none" strike="noStrike">
              <a:solidFill>
                <a:srgbClr val="000000"/>
              </a:solidFill>
              <a:latin typeface="Arial"/>
              <a:ea typeface="Arial"/>
              <a:cs typeface="Arial"/>
              <a:sym typeface="Arial"/>
            </a:endParaRPr>
          </a:p>
        </p:txBody>
      </p:sp>
      <p:sp>
        <p:nvSpPr>
          <p:cNvPr id="1889" name="Google Shape;1889;p39"/>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890" name="Google Shape;1890;p39"/>
          <p:cNvPicPr preferRelativeResize="0"/>
          <p:nvPr/>
        </p:nvPicPr>
        <p:blipFill rotWithShape="1">
          <a:blip r:embed="rId13">
            <a:alphaModFix/>
          </a:blip>
          <a:srcRect b="0" l="0" r="0" t="0"/>
          <a:stretch/>
        </p:blipFill>
        <p:spPr>
          <a:xfrm>
            <a:off x="9361671" y="406371"/>
            <a:ext cx="497692" cy="497692"/>
          </a:xfrm>
          <a:prstGeom prst="rect">
            <a:avLst/>
          </a:prstGeom>
          <a:noFill/>
          <a:ln>
            <a:noFill/>
          </a:ln>
        </p:spPr>
      </p:pic>
      <p:pic>
        <p:nvPicPr>
          <p:cNvPr id="1891" name="Google Shape;1891;p39"/>
          <p:cNvPicPr preferRelativeResize="0"/>
          <p:nvPr/>
        </p:nvPicPr>
        <p:blipFill rotWithShape="1">
          <a:blip r:embed="rId14">
            <a:alphaModFix/>
          </a:blip>
          <a:srcRect b="0" l="0" r="0" t="0"/>
          <a:stretch/>
        </p:blipFill>
        <p:spPr>
          <a:xfrm>
            <a:off x="8801452" y="406371"/>
            <a:ext cx="497692" cy="497692"/>
          </a:xfrm>
          <a:prstGeom prst="rect">
            <a:avLst/>
          </a:prstGeom>
          <a:noFill/>
          <a:ln>
            <a:noFill/>
          </a:ln>
        </p:spPr>
      </p:pic>
      <p:pic>
        <p:nvPicPr>
          <p:cNvPr id="1892" name="Google Shape;1892;p39"/>
          <p:cNvPicPr preferRelativeResize="0"/>
          <p:nvPr/>
        </p:nvPicPr>
        <p:blipFill rotWithShape="1">
          <a:blip r:embed="rId15">
            <a:alphaModFix/>
          </a:blip>
          <a:srcRect b="0" l="0" r="0" t="0"/>
          <a:stretch/>
        </p:blipFill>
        <p:spPr>
          <a:xfrm>
            <a:off x="8241233" y="406371"/>
            <a:ext cx="497692" cy="497692"/>
          </a:xfrm>
          <a:prstGeom prst="rect">
            <a:avLst/>
          </a:prstGeom>
          <a:noFill/>
          <a:ln>
            <a:noFill/>
          </a:ln>
        </p:spPr>
      </p:pic>
      <p:pic>
        <p:nvPicPr>
          <p:cNvPr id="1893" name="Google Shape;1893;p39"/>
          <p:cNvPicPr preferRelativeResize="0"/>
          <p:nvPr/>
        </p:nvPicPr>
        <p:blipFill rotWithShape="1">
          <a:blip r:embed="rId16">
            <a:alphaModFix/>
          </a:blip>
          <a:srcRect b="0" l="0" r="0" t="0"/>
          <a:stretch/>
        </p:blipFill>
        <p:spPr>
          <a:xfrm>
            <a:off x="9921891" y="406371"/>
            <a:ext cx="497692" cy="497692"/>
          </a:xfrm>
          <a:prstGeom prst="rect">
            <a:avLst/>
          </a:prstGeom>
          <a:noFill/>
          <a:ln>
            <a:noFill/>
          </a:ln>
        </p:spPr>
      </p:pic>
      <p:pic>
        <p:nvPicPr>
          <p:cNvPr id="1894" name="Google Shape;1894;p39"/>
          <p:cNvPicPr preferRelativeResize="0"/>
          <p:nvPr/>
        </p:nvPicPr>
        <p:blipFill rotWithShape="1">
          <a:blip r:embed="rId17">
            <a:alphaModFix/>
          </a:blip>
          <a:srcRect b="0" l="0" r="0" t="0"/>
          <a:stretch/>
        </p:blipFill>
        <p:spPr>
          <a:xfrm>
            <a:off x="10482110" y="406371"/>
            <a:ext cx="497692" cy="497692"/>
          </a:xfrm>
          <a:prstGeom prst="rect">
            <a:avLst/>
          </a:prstGeom>
          <a:noFill/>
          <a:ln>
            <a:noFill/>
          </a:ln>
        </p:spPr>
      </p:pic>
      <p:pic>
        <p:nvPicPr>
          <p:cNvPr id="1895" name="Google Shape;1895;p39"/>
          <p:cNvPicPr preferRelativeResize="0"/>
          <p:nvPr/>
        </p:nvPicPr>
        <p:blipFill rotWithShape="1">
          <a:blip r:embed="rId18">
            <a:alphaModFix/>
          </a:blip>
          <a:srcRect b="0" l="0" r="0" t="0"/>
          <a:stretch/>
        </p:blipFill>
        <p:spPr>
          <a:xfrm>
            <a:off x="11042331" y="406371"/>
            <a:ext cx="497692" cy="497692"/>
          </a:xfrm>
          <a:prstGeom prst="rect">
            <a:avLst/>
          </a:prstGeom>
          <a:noFill/>
          <a:ln>
            <a:noFill/>
          </a:ln>
        </p:spPr>
      </p:pic>
      <p:sp>
        <p:nvSpPr>
          <p:cNvPr id="1896" name="Google Shape;1896;p39"/>
          <p:cNvSpPr/>
          <p:nvPr/>
        </p:nvSpPr>
        <p:spPr>
          <a:xfrm>
            <a:off x="4589200" y="5235836"/>
            <a:ext cx="54000" cy="54000"/>
          </a:xfrm>
          <a:prstGeom prst="ellipse">
            <a:avLst/>
          </a:prstGeom>
          <a:solidFill>
            <a:srgbClr val="C8B7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7" name="Google Shape;1897;p39"/>
          <p:cNvSpPr/>
          <p:nvPr/>
        </p:nvSpPr>
        <p:spPr>
          <a:xfrm>
            <a:off x="4480006" y="5301795"/>
            <a:ext cx="106020" cy="96382"/>
          </a:xfrm>
          <a:prstGeom prst="ellipse">
            <a:avLst/>
          </a:prstGeom>
          <a:solidFill>
            <a:srgbClr val="C8B7B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98" name="Google Shape;1898;p39"/>
          <p:cNvPicPr preferRelativeResize="0"/>
          <p:nvPr/>
        </p:nvPicPr>
        <p:blipFill rotWithShape="1">
          <a:blip r:embed="rId10">
            <a:alphaModFix/>
          </a:blip>
          <a:srcRect b="0" l="0" r="0" t="0"/>
          <a:stretch/>
        </p:blipFill>
        <p:spPr>
          <a:xfrm>
            <a:off x="7375094" y="1008718"/>
            <a:ext cx="354719" cy="258331"/>
          </a:xfrm>
          <a:prstGeom prst="rect">
            <a:avLst/>
          </a:prstGeom>
          <a:noFill/>
          <a:ln>
            <a:noFill/>
          </a:ln>
        </p:spPr>
      </p:pic>
      <p:pic>
        <p:nvPicPr>
          <p:cNvPr id="1899" name="Google Shape;1899;p39"/>
          <p:cNvPicPr preferRelativeResize="0"/>
          <p:nvPr/>
        </p:nvPicPr>
        <p:blipFill rotWithShape="1">
          <a:blip r:embed="rId10">
            <a:alphaModFix/>
          </a:blip>
          <a:srcRect b="0" l="0" r="0" t="0"/>
          <a:stretch/>
        </p:blipFill>
        <p:spPr>
          <a:xfrm>
            <a:off x="9504644" y="2093681"/>
            <a:ext cx="354719" cy="258331"/>
          </a:xfrm>
          <a:prstGeom prst="rect">
            <a:avLst/>
          </a:prstGeom>
          <a:noFill/>
          <a:ln>
            <a:noFill/>
          </a:ln>
        </p:spPr>
      </p:pic>
      <p:pic>
        <p:nvPicPr>
          <p:cNvPr id="1900" name="Google Shape;1900;p39"/>
          <p:cNvPicPr preferRelativeResize="0"/>
          <p:nvPr/>
        </p:nvPicPr>
        <p:blipFill rotWithShape="1">
          <a:blip r:embed="rId10">
            <a:alphaModFix/>
          </a:blip>
          <a:srcRect b="0" l="0" r="0" t="0"/>
          <a:stretch/>
        </p:blipFill>
        <p:spPr>
          <a:xfrm>
            <a:off x="11340990" y="4681731"/>
            <a:ext cx="354719" cy="239341"/>
          </a:xfrm>
          <a:prstGeom prst="rect">
            <a:avLst/>
          </a:prstGeom>
          <a:noFill/>
          <a:ln>
            <a:noFill/>
          </a:ln>
        </p:spPr>
      </p:pic>
      <p:pic>
        <p:nvPicPr>
          <p:cNvPr id="1901" name="Google Shape;1901;p39"/>
          <p:cNvPicPr preferRelativeResize="0"/>
          <p:nvPr/>
        </p:nvPicPr>
        <p:blipFill rotWithShape="1">
          <a:blip r:embed="rId10">
            <a:alphaModFix/>
          </a:blip>
          <a:srcRect b="0" l="0" r="0" t="0"/>
          <a:stretch/>
        </p:blipFill>
        <p:spPr>
          <a:xfrm>
            <a:off x="1554343" y="4204568"/>
            <a:ext cx="354719" cy="25833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1886"/>
                                        </p:tgtEl>
                                      </p:cBhvr>
                                    </p:animEffect>
                                    <p:set>
                                      <p:cBhvr>
                                        <p:cTn dur="1" fill="hold">
                                          <p:stCondLst>
                                            <p:cond delay="500"/>
                                          </p:stCondLst>
                                        </p:cTn>
                                        <p:tgtEl>
                                          <p:spTgt spid="18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87"/>
                                        </p:tgtEl>
                                      </p:cBhvr>
                                    </p:animEffect>
                                    <p:set>
                                      <p:cBhvr>
                                        <p:cTn dur="1" fill="hold">
                                          <p:stCondLst>
                                            <p:cond delay="500"/>
                                          </p:stCondLst>
                                        </p:cTn>
                                        <p:tgtEl>
                                          <p:spTgt spid="18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97"/>
                                        </p:tgtEl>
                                      </p:cBhvr>
                                    </p:animEffect>
                                    <p:set>
                                      <p:cBhvr>
                                        <p:cTn dur="1" fill="hold">
                                          <p:stCondLst>
                                            <p:cond delay="500"/>
                                          </p:stCondLst>
                                        </p:cTn>
                                        <p:tgtEl>
                                          <p:spTgt spid="18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896"/>
                                        </p:tgtEl>
                                      </p:cBhvr>
                                    </p:animEffect>
                                    <p:set>
                                      <p:cBhvr>
                                        <p:cTn dur="1" fill="hold">
                                          <p:stCondLst>
                                            <p:cond delay="500"/>
                                          </p:stCondLst>
                                        </p:cTn>
                                        <p:tgtEl>
                                          <p:spTgt spid="189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878"/>
                                        </p:tgtEl>
                                        <p:attrNameLst>
                                          <p:attrName>style.visibility</p:attrName>
                                        </p:attrNameLst>
                                      </p:cBhvr>
                                      <p:to>
                                        <p:strVal val="visible"/>
                                      </p:to>
                                    </p:set>
                                    <p:animEffect filter="fade" transition="in">
                                      <p:cBhvr>
                                        <p:cTn dur="500"/>
                                        <p:tgtEl>
                                          <p:spTgt spid="1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874"/>
                                        </p:tgtEl>
                                        <p:attrNameLst>
                                          <p:attrName>style.visibility</p:attrName>
                                        </p:attrNameLst>
                                      </p:cBhvr>
                                      <p:to>
                                        <p:strVal val="visible"/>
                                      </p:to>
                                    </p:set>
                                    <p:animEffect filter="fade" transition="in">
                                      <p:cBhvr>
                                        <p:cTn dur="500"/>
                                        <p:tgtEl>
                                          <p:spTgt spid="1874"/>
                                        </p:tgtEl>
                                      </p:cBhvr>
                                    </p:animEffect>
                                  </p:childTnLst>
                                </p:cTn>
                              </p:par>
                              <p:par>
                                <p:cTn fill="hold" nodeType="withEffect" presetClass="entr" presetID="10" presetSubtype="0">
                                  <p:stCondLst>
                                    <p:cond delay="0"/>
                                  </p:stCondLst>
                                  <p:childTnLst>
                                    <p:set>
                                      <p:cBhvr>
                                        <p:cTn dur="1" fill="hold">
                                          <p:stCondLst>
                                            <p:cond delay="0"/>
                                          </p:stCondLst>
                                        </p:cTn>
                                        <p:tgtEl>
                                          <p:spTgt spid="1898"/>
                                        </p:tgtEl>
                                        <p:attrNameLst>
                                          <p:attrName>style.visibility</p:attrName>
                                        </p:attrNameLst>
                                      </p:cBhvr>
                                      <p:to>
                                        <p:strVal val="visible"/>
                                      </p:to>
                                    </p:set>
                                    <p:animEffect filter="fade" transition="in">
                                      <p:cBhvr>
                                        <p:cTn dur="500"/>
                                        <p:tgtEl>
                                          <p:spTgt spid="1898"/>
                                        </p:tgtEl>
                                      </p:cBhvr>
                                    </p:animEffect>
                                  </p:childTnLst>
                                </p:cTn>
                              </p:par>
                              <p:par>
                                <p:cTn fill="hold" nodeType="withEffect" presetClass="entr" presetID="10" presetSubtype="0">
                                  <p:stCondLst>
                                    <p:cond delay="0"/>
                                  </p:stCondLst>
                                  <p:childTnLst>
                                    <p:set>
                                      <p:cBhvr>
                                        <p:cTn dur="1" fill="hold">
                                          <p:stCondLst>
                                            <p:cond delay="0"/>
                                          </p:stCondLst>
                                        </p:cTn>
                                        <p:tgtEl>
                                          <p:spTgt spid="1873"/>
                                        </p:tgtEl>
                                        <p:attrNameLst>
                                          <p:attrName>style.visibility</p:attrName>
                                        </p:attrNameLst>
                                      </p:cBhvr>
                                      <p:to>
                                        <p:strVal val="visible"/>
                                      </p:to>
                                    </p:set>
                                    <p:animEffect filter="fade" transition="in">
                                      <p:cBhvr>
                                        <p:cTn dur="500"/>
                                        <p:tgtEl>
                                          <p:spTgt spid="1873"/>
                                        </p:tgtEl>
                                      </p:cBhvr>
                                    </p:animEffect>
                                  </p:childTnLst>
                                </p:cTn>
                              </p:par>
                              <p:par>
                                <p:cTn fill="hold" nodeType="withEffect" presetClass="entr" presetID="10" presetSubtype="0">
                                  <p:stCondLst>
                                    <p:cond delay="0"/>
                                  </p:stCondLst>
                                  <p:childTnLst>
                                    <p:set>
                                      <p:cBhvr>
                                        <p:cTn dur="1" fill="hold">
                                          <p:stCondLst>
                                            <p:cond delay="0"/>
                                          </p:stCondLst>
                                        </p:cTn>
                                        <p:tgtEl>
                                          <p:spTgt spid="1888"/>
                                        </p:tgtEl>
                                        <p:attrNameLst>
                                          <p:attrName>style.visibility</p:attrName>
                                        </p:attrNameLst>
                                      </p:cBhvr>
                                      <p:to>
                                        <p:strVal val="visible"/>
                                      </p:to>
                                    </p:set>
                                    <p:animEffect filter="fade" transition="in">
                                      <p:cBhvr>
                                        <p:cTn dur="500"/>
                                        <p:tgtEl>
                                          <p:spTgt spid="1888"/>
                                        </p:tgtEl>
                                      </p:cBhvr>
                                    </p:animEffect>
                                  </p:childTnLst>
                                </p:cTn>
                              </p:par>
                              <p:par>
                                <p:cTn fill="hold" nodeType="withEffect" presetClass="entr" presetID="10" presetSubtype="0">
                                  <p:stCondLst>
                                    <p:cond delay="0"/>
                                  </p:stCondLst>
                                  <p:childTnLst>
                                    <p:set>
                                      <p:cBhvr>
                                        <p:cTn dur="1" fill="hold">
                                          <p:stCondLst>
                                            <p:cond delay="0"/>
                                          </p:stCondLst>
                                        </p:cTn>
                                        <p:tgtEl>
                                          <p:spTgt spid="1899"/>
                                        </p:tgtEl>
                                        <p:attrNameLst>
                                          <p:attrName>style.visibility</p:attrName>
                                        </p:attrNameLst>
                                      </p:cBhvr>
                                      <p:to>
                                        <p:strVal val="visible"/>
                                      </p:to>
                                    </p:set>
                                    <p:animEffect filter="fade" transition="in">
                                      <p:cBhvr>
                                        <p:cTn dur="500"/>
                                        <p:tgtEl>
                                          <p:spTgt spid="1899"/>
                                        </p:tgtEl>
                                      </p:cBhvr>
                                    </p:animEffect>
                                  </p:childTnLst>
                                </p:cTn>
                              </p:par>
                              <p:par>
                                <p:cTn fill="hold" nodeType="withEffect" presetClass="entr" presetID="10" presetSubtype="0">
                                  <p:stCondLst>
                                    <p:cond delay="0"/>
                                  </p:stCondLst>
                                  <p:childTnLst>
                                    <p:set>
                                      <p:cBhvr>
                                        <p:cTn dur="1" fill="hold">
                                          <p:stCondLst>
                                            <p:cond delay="0"/>
                                          </p:stCondLst>
                                        </p:cTn>
                                        <p:tgtEl>
                                          <p:spTgt spid="1872"/>
                                        </p:tgtEl>
                                        <p:attrNameLst>
                                          <p:attrName>style.visibility</p:attrName>
                                        </p:attrNameLst>
                                      </p:cBhvr>
                                      <p:to>
                                        <p:strVal val="visible"/>
                                      </p:to>
                                    </p:set>
                                    <p:animEffect filter="fade" transition="in">
                                      <p:cBhvr>
                                        <p:cTn dur="500"/>
                                        <p:tgtEl>
                                          <p:spTgt spid="1872"/>
                                        </p:tgtEl>
                                      </p:cBhvr>
                                    </p:animEffect>
                                  </p:childTnLst>
                                </p:cTn>
                              </p:par>
                              <p:par>
                                <p:cTn fill="hold" nodeType="withEffect" presetClass="entr" presetID="10" presetSubtype="0">
                                  <p:stCondLst>
                                    <p:cond delay="0"/>
                                  </p:stCondLst>
                                  <p:childTnLst>
                                    <p:set>
                                      <p:cBhvr>
                                        <p:cTn dur="1" fill="hold">
                                          <p:stCondLst>
                                            <p:cond delay="0"/>
                                          </p:stCondLst>
                                        </p:cTn>
                                        <p:tgtEl>
                                          <p:spTgt spid="1885"/>
                                        </p:tgtEl>
                                        <p:attrNameLst>
                                          <p:attrName>style.visibility</p:attrName>
                                        </p:attrNameLst>
                                      </p:cBhvr>
                                      <p:to>
                                        <p:strVal val="visible"/>
                                      </p:to>
                                    </p:set>
                                    <p:animEffect filter="fade" transition="in">
                                      <p:cBhvr>
                                        <p:cTn dur="500"/>
                                        <p:tgtEl>
                                          <p:spTgt spid="1885"/>
                                        </p:tgtEl>
                                      </p:cBhvr>
                                    </p:animEffect>
                                  </p:childTnLst>
                                </p:cTn>
                              </p:par>
                              <p:par>
                                <p:cTn fill="hold" nodeType="withEffect" presetClass="entr" presetID="10" presetSubtype="0">
                                  <p:stCondLst>
                                    <p:cond delay="0"/>
                                  </p:stCondLst>
                                  <p:childTnLst>
                                    <p:set>
                                      <p:cBhvr>
                                        <p:cTn dur="1" fill="hold">
                                          <p:stCondLst>
                                            <p:cond delay="0"/>
                                          </p:stCondLst>
                                        </p:cTn>
                                        <p:tgtEl>
                                          <p:spTgt spid="1900"/>
                                        </p:tgtEl>
                                        <p:attrNameLst>
                                          <p:attrName>style.visibility</p:attrName>
                                        </p:attrNameLst>
                                      </p:cBhvr>
                                      <p:to>
                                        <p:strVal val="visible"/>
                                      </p:to>
                                    </p:set>
                                    <p:animEffect filter="fade" transition="in">
                                      <p:cBhvr>
                                        <p:cTn dur="500"/>
                                        <p:tgtEl>
                                          <p:spTgt spid="1900"/>
                                        </p:tgtEl>
                                      </p:cBhvr>
                                    </p:animEffect>
                                  </p:childTnLst>
                                </p:cTn>
                              </p:par>
                              <p:par>
                                <p:cTn fill="hold" nodeType="withEffect" presetClass="entr" presetID="10" presetSubtype="0">
                                  <p:stCondLst>
                                    <p:cond delay="0"/>
                                  </p:stCondLst>
                                  <p:childTnLst>
                                    <p:set>
                                      <p:cBhvr>
                                        <p:cTn dur="1" fill="hold">
                                          <p:stCondLst>
                                            <p:cond delay="0"/>
                                          </p:stCondLst>
                                        </p:cTn>
                                        <p:tgtEl>
                                          <p:spTgt spid="1871"/>
                                        </p:tgtEl>
                                        <p:attrNameLst>
                                          <p:attrName>style.visibility</p:attrName>
                                        </p:attrNameLst>
                                      </p:cBhvr>
                                      <p:to>
                                        <p:strVal val="visible"/>
                                      </p:to>
                                    </p:set>
                                    <p:animEffect filter="fade" transition="in">
                                      <p:cBhvr>
                                        <p:cTn dur="500"/>
                                        <p:tgtEl>
                                          <p:spTgt spid="1871"/>
                                        </p:tgtEl>
                                      </p:cBhvr>
                                    </p:animEffect>
                                  </p:childTnLst>
                                </p:cTn>
                              </p:par>
                              <p:par>
                                <p:cTn fill="hold" nodeType="withEffect" presetClass="entr" presetID="1" presetSubtype="0">
                                  <p:stCondLst>
                                    <p:cond delay="0"/>
                                  </p:stCondLst>
                                  <p:childTnLst>
                                    <p:set>
                                      <p:cBhvr>
                                        <p:cTn dur="1" fill="hold">
                                          <p:stCondLst>
                                            <p:cond delay="0"/>
                                          </p:stCondLst>
                                        </p:cTn>
                                        <p:tgtEl>
                                          <p:spTgt spid="1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06" name="Shape 1906"/>
        <p:cNvGrpSpPr/>
        <p:nvPr/>
      </p:nvGrpSpPr>
      <p:grpSpPr>
        <a:xfrm>
          <a:off x="0" y="0"/>
          <a:ext cx="0" cy="0"/>
          <a:chOff x="0" y="0"/>
          <a:chExt cx="0" cy="0"/>
        </a:xfrm>
      </p:grpSpPr>
      <p:pic>
        <p:nvPicPr>
          <p:cNvPr id="1907" name="Google Shape;1907;p40"/>
          <p:cNvPicPr preferRelativeResize="0"/>
          <p:nvPr/>
        </p:nvPicPr>
        <p:blipFill rotWithShape="1">
          <a:blip r:embed="rId3">
            <a:alphaModFix/>
          </a:blip>
          <a:srcRect b="0" l="0" r="0" t="0"/>
          <a:stretch/>
        </p:blipFill>
        <p:spPr>
          <a:xfrm>
            <a:off x="4551227" y="3900946"/>
            <a:ext cx="3843381" cy="2562253"/>
          </a:xfrm>
          <a:prstGeom prst="rect">
            <a:avLst/>
          </a:prstGeom>
          <a:noFill/>
          <a:ln>
            <a:noFill/>
          </a:ln>
        </p:spPr>
      </p:pic>
      <p:sp>
        <p:nvSpPr>
          <p:cNvPr id="1908" name="Google Shape;1908;p4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909" name="Google Shape;1909;p40"/>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L’empire des carottes contre-attaque !</a:t>
            </a:r>
            <a:endParaRPr/>
          </a:p>
        </p:txBody>
      </p:sp>
      <p:sp>
        <p:nvSpPr>
          <p:cNvPr id="1910" name="Google Shape;1910;p40"/>
          <p:cNvSpPr/>
          <p:nvPr/>
        </p:nvSpPr>
        <p:spPr>
          <a:xfrm>
            <a:off x="3439990" y="6489700"/>
            <a:ext cx="5606379"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rrain, extérieur, plante, sableux&#10;&#10;Description générée automatiquement" id="1911" name="Google Shape;1911;p40"/>
          <p:cNvPicPr preferRelativeResize="0"/>
          <p:nvPr/>
        </p:nvPicPr>
        <p:blipFill rotWithShape="1">
          <a:blip r:embed="rId4">
            <a:alphaModFix/>
          </a:blip>
          <a:srcRect b="0" l="16719" r="16719" t="0"/>
          <a:stretch/>
        </p:blipFill>
        <p:spPr>
          <a:xfrm>
            <a:off x="2118452" y="2234020"/>
            <a:ext cx="1617096" cy="1617845"/>
          </a:xfrm>
          <a:prstGeom prst="ellipse">
            <a:avLst/>
          </a:prstGeom>
          <a:noFill/>
          <a:ln>
            <a:noFill/>
          </a:ln>
        </p:spPr>
      </p:pic>
      <p:grpSp>
        <p:nvGrpSpPr>
          <p:cNvPr id="1912" name="Google Shape;1912;p40"/>
          <p:cNvGrpSpPr/>
          <p:nvPr/>
        </p:nvGrpSpPr>
        <p:grpSpPr>
          <a:xfrm>
            <a:off x="924242" y="4310371"/>
            <a:ext cx="1843729" cy="1617845"/>
            <a:chOff x="924242" y="4310371"/>
            <a:chExt cx="1843729" cy="1617845"/>
          </a:xfrm>
        </p:grpSpPr>
        <p:pic>
          <p:nvPicPr>
            <p:cNvPr descr="Une image contenant herbe, extérieur, champ, nature&#10;&#10;Description générée automatiquement" id="1913" name="Google Shape;1913;p40"/>
            <p:cNvPicPr preferRelativeResize="0"/>
            <p:nvPr/>
          </p:nvPicPr>
          <p:blipFill rotWithShape="1">
            <a:blip r:embed="rId5">
              <a:alphaModFix/>
            </a:blip>
            <a:srcRect b="0" l="12500" r="12500" t="0"/>
            <a:stretch/>
          </p:blipFill>
          <p:spPr>
            <a:xfrm>
              <a:off x="1150875" y="4310371"/>
              <a:ext cx="1617096" cy="1617845"/>
            </a:xfrm>
            <a:prstGeom prst="ellipse">
              <a:avLst/>
            </a:prstGeom>
            <a:noFill/>
            <a:ln>
              <a:noFill/>
            </a:ln>
          </p:spPr>
        </p:pic>
        <p:pic>
          <p:nvPicPr>
            <p:cNvPr id="1914" name="Google Shape;1914;p40"/>
            <p:cNvPicPr preferRelativeResize="0"/>
            <p:nvPr/>
          </p:nvPicPr>
          <p:blipFill rotWithShape="1">
            <a:blip r:embed="rId6">
              <a:alphaModFix/>
            </a:blip>
            <a:srcRect b="0" l="0" r="0" t="0"/>
            <a:stretch/>
          </p:blipFill>
          <p:spPr>
            <a:xfrm>
              <a:off x="924242" y="4310371"/>
              <a:ext cx="649153" cy="458800"/>
            </a:xfrm>
            <a:prstGeom prst="rect">
              <a:avLst/>
            </a:prstGeom>
            <a:noFill/>
            <a:ln>
              <a:noFill/>
            </a:ln>
          </p:spPr>
        </p:pic>
      </p:grpSp>
      <p:grpSp>
        <p:nvGrpSpPr>
          <p:cNvPr id="1915" name="Google Shape;1915;p40"/>
          <p:cNvGrpSpPr/>
          <p:nvPr/>
        </p:nvGrpSpPr>
        <p:grpSpPr>
          <a:xfrm>
            <a:off x="4204913" y="1151069"/>
            <a:ext cx="1617096" cy="1694710"/>
            <a:chOff x="4204913" y="1151069"/>
            <a:chExt cx="1617096" cy="1694710"/>
          </a:xfrm>
        </p:grpSpPr>
        <p:pic>
          <p:nvPicPr>
            <p:cNvPr id="1916" name="Google Shape;1916;p40"/>
            <p:cNvPicPr preferRelativeResize="0"/>
            <p:nvPr/>
          </p:nvPicPr>
          <p:blipFill rotWithShape="1">
            <a:blip r:embed="rId7">
              <a:alphaModFix/>
            </a:blip>
            <a:srcRect b="3561" l="0" r="0" t="3562"/>
            <a:stretch/>
          </p:blipFill>
          <p:spPr>
            <a:xfrm>
              <a:off x="4204913" y="1227934"/>
              <a:ext cx="1617096" cy="1617845"/>
            </a:xfrm>
            <a:prstGeom prst="ellipse">
              <a:avLst/>
            </a:prstGeom>
            <a:noFill/>
            <a:ln>
              <a:noFill/>
            </a:ln>
          </p:spPr>
        </p:pic>
        <p:pic>
          <p:nvPicPr>
            <p:cNvPr id="1917" name="Google Shape;1917;p40"/>
            <p:cNvPicPr preferRelativeResize="0"/>
            <p:nvPr/>
          </p:nvPicPr>
          <p:blipFill rotWithShape="1">
            <a:blip r:embed="rId6">
              <a:alphaModFix/>
            </a:blip>
            <a:srcRect b="0" l="0" r="0" t="0"/>
            <a:stretch/>
          </p:blipFill>
          <p:spPr>
            <a:xfrm>
              <a:off x="5172856" y="1151069"/>
              <a:ext cx="649153" cy="458800"/>
            </a:xfrm>
            <a:prstGeom prst="rect">
              <a:avLst/>
            </a:prstGeom>
            <a:noFill/>
            <a:ln>
              <a:noFill/>
            </a:ln>
          </p:spPr>
        </p:pic>
      </p:grpSp>
      <p:grpSp>
        <p:nvGrpSpPr>
          <p:cNvPr id="1918" name="Google Shape;1918;p40"/>
          <p:cNvGrpSpPr/>
          <p:nvPr/>
        </p:nvGrpSpPr>
        <p:grpSpPr>
          <a:xfrm>
            <a:off x="6595346" y="1110241"/>
            <a:ext cx="1750253" cy="1682503"/>
            <a:chOff x="6595346" y="1110241"/>
            <a:chExt cx="1750253" cy="1682503"/>
          </a:xfrm>
        </p:grpSpPr>
        <p:pic>
          <p:nvPicPr>
            <p:cNvPr descr="Une image contenant intérieur, mur, périphérique, blanc&#10;&#10;Description générée automatiquement" id="1919" name="Google Shape;1919;p40"/>
            <p:cNvPicPr preferRelativeResize="0"/>
            <p:nvPr/>
          </p:nvPicPr>
          <p:blipFill rotWithShape="1">
            <a:blip r:embed="rId8">
              <a:alphaModFix/>
            </a:blip>
            <a:srcRect b="0" l="16952" r="16952" t="0"/>
            <a:stretch/>
          </p:blipFill>
          <p:spPr>
            <a:xfrm>
              <a:off x="6595346" y="1174899"/>
              <a:ext cx="1617096" cy="1617845"/>
            </a:xfrm>
            <a:prstGeom prst="ellipse">
              <a:avLst/>
            </a:prstGeom>
            <a:noFill/>
            <a:ln>
              <a:noFill/>
            </a:ln>
          </p:spPr>
        </p:pic>
        <p:pic>
          <p:nvPicPr>
            <p:cNvPr id="1920" name="Google Shape;1920;p40"/>
            <p:cNvPicPr preferRelativeResize="0"/>
            <p:nvPr/>
          </p:nvPicPr>
          <p:blipFill rotWithShape="1">
            <a:blip r:embed="rId6">
              <a:alphaModFix/>
            </a:blip>
            <a:srcRect b="0" l="0" r="0" t="0"/>
            <a:stretch/>
          </p:blipFill>
          <p:spPr>
            <a:xfrm>
              <a:off x="7696446" y="1110241"/>
              <a:ext cx="649153" cy="458800"/>
            </a:xfrm>
            <a:prstGeom prst="rect">
              <a:avLst/>
            </a:prstGeom>
            <a:noFill/>
            <a:ln>
              <a:noFill/>
            </a:ln>
          </p:spPr>
        </p:pic>
      </p:grpSp>
      <p:grpSp>
        <p:nvGrpSpPr>
          <p:cNvPr id="1921" name="Google Shape;1921;p40"/>
          <p:cNvGrpSpPr/>
          <p:nvPr/>
        </p:nvGrpSpPr>
        <p:grpSpPr>
          <a:xfrm>
            <a:off x="8738925" y="2234020"/>
            <a:ext cx="1680658" cy="1617845"/>
            <a:chOff x="8738925" y="2234020"/>
            <a:chExt cx="1680658" cy="1617845"/>
          </a:xfrm>
        </p:grpSpPr>
        <p:pic>
          <p:nvPicPr>
            <p:cNvPr id="1922" name="Google Shape;1922;p40"/>
            <p:cNvPicPr preferRelativeResize="0"/>
            <p:nvPr/>
          </p:nvPicPr>
          <p:blipFill rotWithShape="1">
            <a:blip r:embed="rId9">
              <a:alphaModFix/>
            </a:blip>
            <a:srcRect b="0" l="16719" r="16719" t="0"/>
            <a:stretch/>
          </p:blipFill>
          <p:spPr>
            <a:xfrm>
              <a:off x="8738925" y="2234020"/>
              <a:ext cx="1617096" cy="1617845"/>
            </a:xfrm>
            <a:prstGeom prst="ellipse">
              <a:avLst/>
            </a:prstGeom>
            <a:noFill/>
            <a:ln>
              <a:noFill/>
            </a:ln>
          </p:spPr>
        </p:pic>
        <p:pic>
          <p:nvPicPr>
            <p:cNvPr id="1923" name="Google Shape;1923;p40"/>
            <p:cNvPicPr preferRelativeResize="0"/>
            <p:nvPr/>
          </p:nvPicPr>
          <p:blipFill rotWithShape="1">
            <a:blip r:embed="rId6">
              <a:alphaModFix/>
            </a:blip>
            <a:srcRect b="0" l="0" r="0" t="0"/>
            <a:stretch/>
          </p:blipFill>
          <p:spPr>
            <a:xfrm>
              <a:off x="9770430" y="2234020"/>
              <a:ext cx="649153" cy="458800"/>
            </a:xfrm>
            <a:prstGeom prst="rect">
              <a:avLst/>
            </a:prstGeom>
            <a:noFill/>
            <a:ln>
              <a:noFill/>
            </a:ln>
          </p:spPr>
        </p:pic>
      </p:grpSp>
      <p:grpSp>
        <p:nvGrpSpPr>
          <p:cNvPr id="1924" name="Google Shape;1924;p40"/>
          <p:cNvGrpSpPr/>
          <p:nvPr/>
        </p:nvGrpSpPr>
        <p:grpSpPr>
          <a:xfrm>
            <a:off x="9881023" y="4181531"/>
            <a:ext cx="1659000" cy="1746685"/>
            <a:chOff x="9881023" y="4181531"/>
            <a:chExt cx="1659000" cy="1746685"/>
          </a:xfrm>
        </p:grpSpPr>
        <p:pic>
          <p:nvPicPr>
            <p:cNvPr descr="Une image contenant texte, mur, intérieur&#10;&#10;Description générée automatiquement" id="1925" name="Google Shape;1925;p40"/>
            <p:cNvPicPr preferRelativeResize="0"/>
            <p:nvPr/>
          </p:nvPicPr>
          <p:blipFill rotWithShape="1">
            <a:blip r:embed="rId10">
              <a:alphaModFix/>
            </a:blip>
            <a:srcRect b="0" l="16719" r="16719" t="0"/>
            <a:stretch/>
          </p:blipFill>
          <p:spPr>
            <a:xfrm>
              <a:off x="9881023" y="4311816"/>
              <a:ext cx="1615652" cy="1616400"/>
            </a:xfrm>
            <a:prstGeom prst="ellipse">
              <a:avLst/>
            </a:prstGeom>
            <a:noFill/>
            <a:ln>
              <a:noFill/>
            </a:ln>
          </p:spPr>
        </p:pic>
        <p:pic>
          <p:nvPicPr>
            <p:cNvPr id="1926" name="Google Shape;1926;p40"/>
            <p:cNvPicPr preferRelativeResize="0"/>
            <p:nvPr/>
          </p:nvPicPr>
          <p:blipFill rotWithShape="1">
            <a:blip r:embed="rId6">
              <a:alphaModFix/>
            </a:blip>
            <a:srcRect b="0" l="0" r="0" t="0"/>
            <a:stretch/>
          </p:blipFill>
          <p:spPr>
            <a:xfrm>
              <a:off x="10890870" y="4181531"/>
              <a:ext cx="649153" cy="458800"/>
            </a:xfrm>
            <a:prstGeom prst="rect">
              <a:avLst/>
            </a:prstGeom>
            <a:noFill/>
            <a:ln>
              <a:noFill/>
            </a:ln>
          </p:spPr>
        </p:pic>
      </p:grpSp>
      <p:pic>
        <p:nvPicPr>
          <p:cNvPr descr="Une image contenant serre&#10;&#10;Description générée automatiquement" id="1927" name="Google Shape;1927;p40"/>
          <p:cNvPicPr preferRelativeResize="0"/>
          <p:nvPr/>
        </p:nvPicPr>
        <p:blipFill rotWithShape="1">
          <a:blip r:embed="rId11">
            <a:alphaModFix/>
          </a:blip>
          <a:srcRect b="0" l="16719" r="16719" t="0"/>
          <a:stretch/>
        </p:blipFill>
        <p:spPr>
          <a:xfrm>
            <a:off x="2119896" y="2234020"/>
            <a:ext cx="1615652" cy="1616400"/>
          </a:xfrm>
          <a:prstGeom prst="ellipse">
            <a:avLst/>
          </a:prstGeom>
          <a:noFill/>
          <a:ln>
            <a:noFill/>
          </a:ln>
        </p:spPr>
      </p:pic>
      <p:pic>
        <p:nvPicPr>
          <p:cNvPr id="1928" name="Google Shape;1928;p40"/>
          <p:cNvPicPr preferRelativeResize="0"/>
          <p:nvPr/>
        </p:nvPicPr>
        <p:blipFill rotWithShape="1">
          <a:blip r:embed="rId6">
            <a:alphaModFix/>
          </a:blip>
          <a:srcRect b="0" l="0" r="0" t="0"/>
          <a:stretch/>
        </p:blipFill>
        <p:spPr>
          <a:xfrm>
            <a:off x="1959423" y="2222847"/>
            <a:ext cx="649153" cy="458800"/>
          </a:xfrm>
          <a:prstGeom prst="rect">
            <a:avLst/>
          </a:prstGeom>
          <a:noFill/>
          <a:ln>
            <a:noFill/>
          </a:ln>
        </p:spPr>
      </p:pic>
      <p:sp>
        <p:nvSpPr>
          <p:cNvPr id="1929" name="Google Shape;1929;p40"/>
          <p:cNvSpPr txBox="1"/>
          <p:nvPr/>
        </p:nvSpPr>
        <p:spPr>
          <a:xfrm>
            <a:off x="6727394" y="2841447"/>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de saison</a:t>
            </a:r>
            <a:endParaRPr b="0" i="0" sz="1400" u="none" cap="none" strike="noStrike">
              <a:solidFill>
                <a:srgbClr val="000000"/>
              </a:solidFill>
              <a:latin typeface="Arial"/>
              <a:ea typeface="Arial"/>
              <a:cs typeface="Arial"/>
              <a:sym typeface="Arial"/>
            </a:endParaRPr>
          </a:p>
        </p:txBody>
      </p:sp>
      <p:sp>
        <p:nvSpPr>
          <p:cNvPr id="1930" name="Google Shape;1930;p40"/>
          <p:cNvSpPr txBox="1"/>
          <p:nvPr/>
        </p:nvSpPr>
        <p:spPr>
          <a:xfrm>
            <a:off x="8976122" y="5687513"/>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en vrac</a:t>
            </a:r>
            <a:endParaRPr b="0" i="0" sz="1800" u="none" cap="none" strike="noStrike">
              <a:solidFill>
                <a:schemeClr val="accent2"/>
              </a:solidFill>
              <a:latin typeface="Arial"/>
              <a:ea typeface="Arial"/>
              <a:cs typeface="Arial"/>
              <a:sym typeface="Arial"/>
            </a:endParaRPr>
          </a:p>
        </p:txBody>
      </p:sp>
      <p:sp>
        <p:nvSpPr>
          <p:cNvPr id="1931" name="Google Shape;1931;p40"/>
          <p:cNvSpPr txBox="1"/>
          <p:nvPr/>
        </p:nvSpPr>
        <p:spPr>
          <a:xfrm>
            <a:off x="10100527" y="2776160"/>
            <a:ext cx="1295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accent2"/>
                </a:solidFill>
                <a:latin typeface="Arial"/>
                <a:ea typeface="Arial"/>
                <a:cs typeface="Arial"/>
                <a:sym typeface="Arial"/>
              </a:rPr>
              <a:t>local</a:t>
            </a:r>
            <a:endParaRPr b="0" i="0" sz="1400" u="none" cap="none" strike="noStrike">
              <a:solidFill>
                <a:srgbClr val="000000"/>
              </a:solidFill>
              <a:latin typeface="Arial"/>
              <a:ea typeface="Arial"/>
              <a:cs typeface="Arial"/>
              <a:sym typeface="Arial"/>
            </a:endParaRPr>
          </a:p>
        </p:txBody>
      </p:sp>
      <p:pic>
        <p:nvPicPr>
          <p:cNvPr descr="Une image contenant texte, clipart&#10;&#10;Description générée automatiquement" id="1932" name="Google Shape;1932;p40"/>
          <p:cNvPicPr preferRelativeResize="0"/>
          <p:nvPr/>
        </p:nvPicPr>
        <p:blipFill rotWithShape="1">
          <a:blip r:embed="rId12">
            <a:alphaModFix/>
          </a:blip>
          <a:srcRect b="0" l="0" r="0" t="0"/>
          <a:stretch/>
        </p:blipFill>
        <p:spPr>
          <a:xfrm>
            <a:off x="4219390" y="2438304"/>
            <a:ext cx="648494" cy="458334"/>
          </a:xfrm>
          <a:prstGeom prst="rect">
            <a:avLst/>
          </a:prstGeom>
          <a:noFill/>
          <a:ln>
            <a:noFill/>
          </a:ln>
        </p:spPr>
      </p:pic>
      <p:sp>
        <p:nvSpPr>
          <p:cNvPr id="1933" name="Google Shape;1933;p40"/>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934" name="Google Shape;1934;p40"/>
          <p:cNvPicPr preferRelativeResize="0"/>
          <p:nvPr/>
        </p:nvPicPr>
        <p:blipFill rotWithShape="1">
          <a:blip r:embed="rId13">
            <a:alphaModFix/>
          </a:blip>
          <a:srcRect b="0" l="0" r="0" t="0"/>
          <a:stretch/>
        </p:blipFill>
        <p:spPr>
          <a:xfrm>
            <a:off x="9361671" y="406371"/>
            <a:ext cx="497692" cy="497692"/>
          </a:xfrm>
          <a:prstGeom prst="rect">
            <a:avLst/>
          </a:prstGeom>
          <a:noFill/>
          <a:ln>
            <a:noFill/>
          </a:ln>
        </p:spPr>
      </p:pic>
      <p:pic>
        <p:nvPicPr>
          <p:cNvPr id="1935" name="Google Shape;1935;p40"/>
          <p:cNvPicPr preferRelativeResize="0"/>
          <p:nvPr/>
        </p:nvPicPr>
        <p:blipFill rotWithShape="1">
          <a:blip r:embed="rId14">
            <a:alphaModFix/>
          </a:blip>
          <a:srcRect b="0" l="0" r="0" t="0"/>
          <a:stretch/>
        </p:blipFill>
        <p:spPr>
          <a:xfrm>
            <a:off x="8801452" y="406371"/>
            <a:ext cx="497692" cy="497692"/>
          </a:xfrm>
          <a:prstGeom prst="rect">
            <a:avLst/>
          </a:prstGeom>
          <a:noFill/>
          <a:ln>
            <a:noFill/>
          </a:ln>
        </p:spPr>
      </p:pic>
      <p:pic>
        <p:nvPicPr>
          <p:cNvPr id="1936" name="Google Shape;1936;p40"/>
          <p:cNvPicPr preferRelativeResize="0"/>
          <p:nvPr/>
        </p:nvPicPr>
        <p:blipFill rotWithShape="1">
          <a:blip r:embed="rId15">
            <a:alphaModFix/>
          </a:blip>
          <a:srcRect b="0" l="0" r="0" t="0"/>
          <a:stretch/>
        </p:blipFill>
        <p:spPr>
          <a:xfrm>
            <a:off x="8241233" y="406371"/>
            <a:ext cx="497692" cy="497692"/>
          </a:xfrm>
          <a:prstGeom prst="rect">
            <a:avLst/>
          </a:prstGeom>
          <a:noFill/>
          <a:ln>
            <a:noFill/>
          </a:ln>
        </p:spPr>
      </p:pic>
      <p:pic>
        <p:nvPicPr>
          <p:cNvPr id="1937" name="Google Shape;1937;p40"/>
          <p:cNvPicPr preferRelativeResize="0"/>
          <p:nvPr/>
        </p:nvPicPr>
        <p:blipFill rotWithShape="1">
          <a:blip r:embed="rId16">
            <a:alphaModFix/>
          </a:blip>
          <a:srcRect b="0" l="0" r="0" t="0"/>
          <a:stretch/>
        </p:blipFill>
        <p:spPr>
          <a:xfrm>
            <a:off x="9921891" y="406371"/>
            <a:ext cx="497692" cy="497692"/>
          </a:xfrm>
          <a:prstGeom prst="rect">
            <a:avLst/>
          </a:prstGeom>
          <a:noFill/>
          <a:ln>
            <a:noFill/>
          </a:ln>
        </p:spPr>
      </p:pic>
      <p:pic>
        <p:nvPicPr>
          <p:cNvPr id="1938" name="Google Shape;1938;p40"/>
          <p:cNvPicPr preferRelativeResize="0"/>
          <p:nvPr/>
        </p:nvPicPr>
        <p:blipFill rotWithShape="1">
          <a:blip r:embed="rId17">
            <a:alphaModFix/>
          </a:blip>
          <a:srcRect b="0" l="0" r="0" t="0"/>
          <a:stretch/>
        </p:blipFill>
        <p:spPr>
          <a:xfrm>
            <a:off x="10482110" y="406371"/>
            <a:ext cx="497692" cy="497692"/>
          </a:xfrm>
          <a:prstGeom prst="rect">
            <a:avLst/>
          </a:prstGeom>
          <a:noFill/>
          <a:ln>
            <a:noFill/>
          </a:ln>
        </p:spPr>
      </p:pic>
      <p:pic>
        <p:nvPicPr>
          <p:cNvPr id="1939" name="Google Shape;1939;p40"/>
          <p:cNvPicPr preferRelativeResize="0"/>
          <p:nvPr/>
        </p:nvPicPr>
        <p:blipFill rotWithShape="1">
          <a:blip r:embed="rId18">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0"/>
                                  </p:stCondLst>
                                  <p:childTnLst>
                                    <p:animEffect filter="fade" transition="out">
                                      <p:cBhvr>
                                        <p:cTn dur="500"/>
                                        <p:tgtEl>
                                          <p:spTgt spid="1924"/>
                                        </p:tgtEl>
                                      </p:cBhvr>
                                    </p:animEffect>
                                    <p:set>
                                      <p:cBhvr>
                                        <p:cTn dur="1" fill="hold">
                                          <p:stCondLst>
                                            <p:cond delay="500"/>
                                          </p:stCondLst>
                                        </p:cTn>
                                        <p:tgtEl>
                                          <p:spTgt spid="19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7" name="Shape 437"/>
        <p:cNvGrpSpPr/>
        <p:nvPr/>
      </p:nvGrpSpPr>
      <p:grpSpPr>
        <a:xfrm>
          <a:off x="0" y="0"/>
          <a:ext cx="0" cy="0"/>
          <a:chOff x="0" y="0"/>
          <a:chExt cx="0" cy="0"/>
        </a:xfrm>
      </p:grpSpPr>
      <p:sp>
        <p:nvSpPr>
          <p:cNvPr id="438" name="Google Shape;438;p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39" name="Google Shape;439;p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40" name="Google Shape;440;p5"/>
          <p:cNvSpPr txBox="1"/>
          <p:nvPr>
            <p:ph idx="1" type="body"/>
          </p:nvPr>
        </p:nvSpPr>
        <p:spPr>
          <a:xfrm>
            <a:off x="695325" y="406370"/>
            <a:ext cx="9046368" cy="11023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Avertissement</a:t>
            </a:r>
            <a:r>
              <a:rPr lang="fr-FR"/>
              <a:t> </a:t>
            </a:r>
            <a:r>
              <a:rPr lang="fr-FR" sz="2000"/>
              <a:t>en forme de prolégomènes</a:t>
            </a:r>
            <a:endParaRPr/>
          </a:p>
          <a:p>
            <a:pPr indent="0" lvl="0" marL="0" rtl="0" algn="l">
              <a:lnSpc>
                <a:spcPct val="100000"/>
              </a:lnSpc>
              <a:spcBef>
                <a:spcPts val="1200"/>
              </a:spcBef>
              <a:spcAft>
                <a:spcPts val="0"/>
              </a:spcAft>
              <a:buClr>
                <a:schemeClr val="lt2"/>
              </a:buClr>
              <a:buSzPts val="2400"/>
              <a:buNone/>
            </a:pPr>
            <a:r>
              <a:rPr lang="fr-FR"/>
              <a:t>à tous ceux qui souhaitent présenter cette conférence (3/5)</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41" name="Google Shape;441;p5"/>
          <p:cNvSpPr txBox="1"/>
          <p:nvPr/>
        </p:nvSpPr>
        <p:spPr>
          <a:xfrm>
            <a:off x="695326" y="1472823"/>
            <a:ext cx="10801349" cy="5016877"/>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Pour vous aider dans votre préparation à présenter la conférence :</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Les notes de bas de diapositives contiennent :</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les éléments du discours et messages-clés, indiqués </a:t>
            </a:r>
            <a:r>
              <a:rPr b="0" i="0" lang="fr-FR" sz="1400" u="none" cap="none" strike="noStrike">
                <a:solidFill>
                  <a:srgbClr val="262626"/>
                </a:solidFill>
                <a:latin typeface="Arial"/>
                <a:ea typeface="Arial"/>
                <a:cs typeface="Arial"/>
                <a:sym typeface="Arial"/>
              </a:rPr>
              <a:t>en police normale</a:t>
            </a:r>
            <a:r>
              <a:rPr b="0" i="0" lang="fr-FR"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des commentaires à l’intention des conférenciers et concepteurs, indiqués </a:t>
            </a:r>
            <a:r>
              <a:rPr b="0" i="1" lang="fr-FR" sz="1400" u="none" cap="none" strike="noStrike">
                <a:solidFill>
                  <a:srgbClr val="262626"/>
                </a:solidFill>
                <a:latin typeface="Arial"/>
                <a:ea typeface="Arial"/>
                <a:cs typeface="Arial"/>
                <a:sym typeface="Arial"/>
              </a:rPr>
              <a:t>en italique</a:t>
            </a:r>
            <a:r>
              <a:rPr b="0" i="0" lang="fr-FR"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les éléments à préparer / à adapter en amont de chaque conférence, indiqués </a:t>
            </a:r>
            <a:r>
              <a:rPr b="0" i="0" lang="fr-FR" sz="1400" u="sng" cap="none" strike="noStrike">
                <a:solidFill>
                  <a:srgbClr val="262626"/>
                </a:solidFill>
                <a:latin typeface="Arial"/>
                <a:ea typeface="Arial"/>
                <a:cs typeface="Arial"/>
                <a:sym typeface="Arial"/>
              </a:rPr>
              <a:t>en souligné</a:t>
            </a:r>
            <a:r>
              <a:rPr b="0" i="0" lang="fr-FR"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28600" lvl="3" marL="1600200" marR="0" rtl="0" algn="l">
              <a:lnSpc>
                <a:spcPct val="90000"/>
              </a:lnSpc>
              <a:spcBef>
                <a:spcPts val="280"/>
              </a:spcBef>
              <a:spcAft>
                <a:spcPts val="0"/>
              </a:spcAft>
              <a:buClr>
                <a:schemeClr val="dk1"/>
              </a:buClr>
              <a:buSzPts val="1400"/>
              <a:buFont typeface="Arial"/>
              <a:buChar char="–"/>
            </a:pPr>
            <a:r>
              <a:rPr b="0" i="0" lang="fr-FR" sz="1300" u="none" cap="none" strike="noStrike">
                <a:solidFill>
                  <a:schemeClr val="dk1"/>
                </a:solidFill>
                <a:latin typeface="Arial"/>
                <a:ea typeface="Arial"/>
                <a:cs typeface="Arial"/>
                <a:sym typeface="Arial"/>
              </a:rPr>
              <a:t>par exemple les éléments du plan climat de la Ville de Paris (« PCAE Paris »), à inclure au discours si la conférence a lieu dans Paris</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80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Nos recommandations pour vous préparer à présenter la conférence :</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Avant toute répétition en public, entraînez-vous plusieurs fois à présenter la conférence seul(e) chez vous </a:t>
            </a:r>
            <a:r>
              <a:rPr b="0" i="0" lang="fr-FR" sz="1500" u="none" cap="none" strike="noStrike">
                <a:solidFill>
                  <a:schemeClr val="accent4"/>
                </a:solidFill>
                <a:latin typeface="Arial"/>
                <a:ea typeface="Arial"/>
                <a:cs typeface="Arial"/>
                <a:sym typeface="Arial"/>
              </a:rPr>
              <a:t>à voix haute</a:t>
            </a:r>
            <a:r>
              <a:rPr b="0" i="0" lang="fr-FR" sz="1500" u="none" cap="none" strike="noStrike">
                <a:solidFill>
                  <a:schemeClr val="dk1"/>
                </a:solidFill>
                <a:latin typeface="Arial"/>
                <a:ea typeface="Arial"/>
                <a:cs typeface="Arial"/>
                <a:sym typeface="Arial"/>
              </a:rPr>
              <a:t>, en vous imaginant face à un vrai public</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Trouver ses mots au moment de déclamer un discours que quelqu’un d’autre a écrit pour vous n’est jamais simple</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Plus vous répéterez de fois seul(e), plus vous aurez d’aisance dès les premières répétitions face à un vrai public</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La présentation inclut de </a:t>
            </a:r>
            <a:r>
              <a:rPr b="0" i="0" lang="fr-FR" sz="1500" u="none" cap="none" strike="noStrike">
                <a:solidFill>
                  <a:schemeClr val="accent4"/>
                </a:solidFill>
                <a:latin typeface="Arial"/>
                <a:ea typeface="Arial"/>
                <a:cs typeface="Arial"/>
                <a:sym typeface="Arial"/>
              </a:rPr>
              <a:t>nombreuses animations </a:t>
            </a:r>
            <a:r>
              <a:rPr b="0" i="0" lang="fr-FR" sz="1500" u="none" cap="none" strike="noStrike">
                <a:solidFill>
                  <a:schemeClr val="dk1"/>
                </a:solidFill>
                <a:latin typeface="Arial"/>
                <a:ea typeface="Arial"/>
                <a:cs typeface="Arial"/>
                <a:sym typeface="Arial"/>
              </a:rPr>
              <a:t>: déroulez toujours le diaporama quand vous répétez seul pour vous entraîner</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Afficher les diapositives en mode édition, les imprimer, </a:t>
            </a:r>
            <a:r>
              <a:rPr b="0" i="0" lang="fr-FR" sz="1400" u="sng" cap="none" strike="noStrike">
                <a:solidFill>
                  <a:schemeClr val="dk1"/>
                </a:solidFill>
                <a:latin typeface="Arial"/>
                <a:ea typeface="Arial"/>
                <a:cs typeface="Arial"/>
                <a:sym typeface="Arial"/>
              </a:rPr>
              <a:t>ne suffit pas</a:t>
            </a:r>
            <a:endParaRPr b="0" i="0" sz="1400" u="none" cap="none" strike="noStrike">
              <a:solidFill>
                <a:schemeClr val="dk1"/>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Vous familiariser avec ces animations est indispensable pour savoir précisément quand il vous faudra les déclencher</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Ne voyez pas le diaporama comme un support de présentation traditionnel sur lequel vous appuyer, mais comme une </a:t>
            </a:r>
            <a:r>
              <a:rPr b="0" i="0" lang="fr-FR" sz="1400" u="none" cap="none" strike="noStrike">
                <a:solidFill>
                  <a:schemeClr val="accent4"/>
                </a:solidFill>
                <a:latin typeface="Arial"/>
                <a:ea typeface="Arial"/>
                <a:cs typeface="Arial"/>
                <a:sym typeface="Arial"/>
              </a:rPr>
              <a:t>illustration visuelle du récit </a:t>
            </a:r>
            <a:r>
              <a:rPr b="0" i="0" lang="fr-FR" sz="1400" u="none" cap="none" strike="noStrike">
                <a:solidFill>
                  <a:schemeClr val="dk1"/>
                </a:solidFill>
                <a:latin typeface="Arial"/>
                <a:ea typeface="Arial"/>
                <a:cs typeface="Arial"/>
                <a:sym typeface="Arial"/>
              </a:rPr>
              <a:t>que vous proposez à votre auditoire</a:t>
            </a:r>
            <a:endParaRPr b="0" i="0" sz="1400" u="none" cap="none" strike="noStrike">
              <a:solidFill>
                <a:srgbClr val="000000"/>
              </a:solidFill>
              <a:latin typeface="Arial"/>
              <a:ea typeface="Arial"/>
              <a:cs typeface="Arial"/>
              <a:sym typeface="Arial"/>
            </a:endParaRPr>
          </a:p>
          <a:p>
            <a:pPr indent="-349250" lvl="1" marL="914400" marR="0" rtl="0" algn="just">
              <a:lnSpc>
                <a:spcPct val="90000"/>
              </a:lnSpc>
              <a:spcBef>
                <a:spcPts val="340"/>
              </a:spcBef>
              <a:spcAft>
                <a:spcPts val="0"/>
              </a:spcAft>
              <a:buClr>
                <a:srgbClr val="D67234"/>
              </a:buClr>
              <a:buSzPts val="2000"/>
              <a:buFont typeface="Arial"/>
              <a:buNone/>
            </a:pPr>
            <a:r>
              <a:t/>
            </a:r>
            <a:endParaRPr b="0" i="0" sz="2000" u="none" cap="none" strike="noStrike">
              <a:solidFill>
                <a:schemeClr val="dk1"/>
              </a:solidFill>
              <a:latin typeface="Arial"/>
              <a:ea typeface="Arial"/>
              <a:cs typeface="Arial"/>
              <a:sym typeface="Arial"/>
            </a:endParaRPr>
          </a:p>
        </p:txBody>
      </p:sp>
      <p:sp>
        <p:nvSpPr>
          <p:cNvPr id="442" name="Google Shape;442;p5"/>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443" name="Google Shape;443;p5"/>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4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946" name="Google Shape;1946;p41"/>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t/>
            </a:r>
            <a:endParaRPr/>
          </a:p>
        </p:txBody>
      </p:sp>
      <p:sp>
        <p:nvSpPr>
          <p:cNvPr id="1947" name="Google Shape;1947;p41"/>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948" name="Google Shape;1948;p41"/>
          <p:cNvPicPr preferRelativeResize="0"/>
          <p:nvPr/>
        </p:nvPicPr>
        <p:blipFill rotWithShape="1">
          <a:blip r:embed="rId3">
            <a:alphaModFix/>
          </a:blip>
          <a:srcRect b="0" l="0" r="0" t="0"/>
          <a:stretch/>
        </p:blipFill>
        <p:spPr>
          <a:xfrm>
            <a:off x="1795299" y="2004179"/>
            <a:ext cx="6106006" cy="3313220"/>
          </a:xfrm>
          <a:prstGeom prst="roundRect">
            <a:avLst>
              <a:gd fmla="val 16667" name="adj"/>
            </a:avLst>
          </a:prstGeom>
          <a:noFill/>
          <a:ln>
            <a:noFill/>
          </a:ln>
        </p:spPr>
      </p:pic>
      <p:sp>
        <p:nvSpPr>
          <p:cNvPr id="1949" name="Google Shape;1949;p41"/>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descr="Point d’interrogation avec un remplissage uni" id="1950" name="Google Shape;1950;p41"/>
          <p:cNvPicPr preferRelativeResize="0"/>
          <p:nvPr/>
        </p:nvPicPr>
        <p:blipFill rotWithShape="1">
          <a:blip r:embed="rId4">
            <a:alphaModFix/>
          </a:blip>
          <a:srcRect b="0" l="0" r="0" t="0"/>
          <a:stretch/>
        </p:blipFill>
        <p:spPr>
          <a:xfrm>
            <a:off x="8421933" y="2123418"/>
            <a:ext cx="3074742" cy="3074742"/>
          </a:xfrm>
          <a:prstGeom prst="rect">
            <a:avLst/>
          </a:prstGeom>
          <a:noFill/>
          <a:ln>
            <a:noFill/>
          </a:ln>
        </p:spPr>
      </p:pic>
      <p:pic>
        <p:nvPicPr>
          <p:cNvPr id="1951" name="Google Shape;1951;p41"/>
          <p:cNvPicPr preferRelativeResize="0"/>
          <p:nvPr/>
        </p:nvPicPr>
        <p:blipFill rotWithShape="1">
          <a:blip r:embed="rId5">
            <a:alphaModFix/>
          </a:blip>
          <a:srcRect b="0" l="0" r="0" t="0"/>
          <a:stretch/>
        </p:blipFill>
        <p:spPr>
          <a:xfrm>
            <a:off x="9361671" y="406371"/>
            <a:ext cx="497692" cy="497692"/>
          </a:xfrm>
          <a:prstGeom prst="rect">
            <a:avLst/>
          </a:prstGeom>
          <a:noFill/>
          <a:ln>
            <a:noFill/>
          </a:ln>
        </p:spPr>
      </p:pic>
      <p:pic>
        <p:nvPicPr>
          <p:cNvPr id="1952" name="Google Shape;1952;p41"/>
          <p:cNvPicPr preferRelativeResize="0"/>
          <p:nvPr/>
        </p:nvPicPr>
        <p:blipFill rotWithShape="1">
          <a:blip r:embed="rId6">
            <a:alphaModFix/>
          </a:blip>
          <a:srcRect b="0" l="0" r="0" t="0"/>
          <a:stretch/>
        </p:blipFill>
        <p:spPr>
          <a:xfrm>
            <a:off x="8801452" y="406371"/>
            <a:ext cx="497692" cy="497692"/>
          </a:xfrm>
          <a:prstGeom prst="rect">
            <a:avLst/>
          </a:prstGeom>
          <a:noFill/>
          <a:ln>
            <a:noFill/>
          </a:ln>
        </p:spPr>
      </p:pic>
      <p:pic>
        <p:nvPicPr>
          <p:cNvPr id="1953" name="Google Shape;1953;p41"/>
          <p:cNvPicPr preferRelativeResize="0"/>
          <p:nvPr/>
        </p:nvPicPr>
        <p:blipFill rotWithShape="1">
          <a:blip r:embed="rId7">
            <a:alphaModFix/>
          </a:blip>
          <a:srcRect b="0" l="0" r="0" t="0"/>
          <a:stretch/>
        </p:blipFill>
        <p:spPr>
          <a:xfrm>
            <a:off x="8241233" y="406371"/>
            <a:ext cx="497692" cy="497692"/>
          </a:xfrm>
          <a:prstGeom prst="rect">
            <a:avLst/>
          </a:prstGeom>
          <a:noFill/>
          <a:ln>
            <a:noFill/>
          </a:ln>
        </p:spPr>
      </p:pic>
      <p:pic>
        <p:nvPicPr>
          <p:cNvPr id="1954" name="Google Shape;1954;p41"/>
          <p:cNvPicPr preferRelativeResize="0"/>
          <p:nvPr/>
        </p:nvPicPr>
        <p:blipFill rotWithShape="1">
          <a:blip r:embed="rId8">
            <a:alphaModFix/>
          </a:blip>
          <a:srcRect b="0" l="0" r="0" t="0"/>
          <a:stretch/>
        </p:blipFill>
        <p:spPr>
          <a:xfrm>
            <a:off x="9921891" y="406371"/>
            <a:ext cx="497692" cy="497692"/>
          </a:xfrm>
          <a:prstGeom prst="rect">
            <a:avLst/>
          </a:prstGeom>
          <a:noFill/>
          <a:ln>
            <a:noFill/>
          </a:ln>
        </p:spPr>
      </p:pic>
      <p:pic>
        <p:nvPicPr>
          <p:cNvPr id="1955" name="Google Shape;1955;p41"/>
          <p:cNvPicPr preferRelativeResize="0"/>
          <p:nvPr/>
        </p:nvPicPr>
        <p:blipFill rotWithShape="1">
          <a:blip r:embed="rId9">
            <a:alphaModFix/>
          </a:blip>
          <a:srcRect b="0" l="0" r="0" t="0"/>
          <a:stretch/>
        </p:blipFill>
        <p:spPr>
          <a:xfrm>
            <a:off x="10482110" y="406371"/>
            <a:ext cx="497692" cy="497692"/>
          </a:xfrm>
          <a:prstGeom prst="rect">
            <a:avLst/>
          </a:prstGeom>
          <a:noFill/>
          <a:ln>
            <a:noFill/>
          </a:ln>
        </p:spPr>
      </p:pic>
      <p:pic>
        <p:nvPicPr>
          <p:cNvPr id="1956" name="Google Shape;1956;p41"/>
          <p:cNvPicPr preferRelativeResize="0"/>
          <p:nvPr/>
        </p:nvPicPr>
        <p:blipFill rotWithShape="1">
          <a:blip r:embed="rId10">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0"/>
                                        </p:tgtEl>
                                        <p:attrNameLst>
                                          <p:attrName>style.visibility</p:attrName>
                                        </p:attrNameLst>
                                      </p:cBhvr>
                                      <p:to>
                                        <p:strVal val="visible"/>
                                      </p:to>
                                    </p:set>
                                    <p:animEffect filter="fade" transition="in">
                                      <p:cBhvr>
                                        <p:cTn dur="500"/>
                                        <p:tgtEl>
                                          <p:spTgt spid="19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1" name="Shape 1961"/>
        <p:cNvGrpSpPr/>
        <p:nvPr/>
      </p:nvGrpSpPr>
      <p:grpSpPr>
        <a:xfrm>
          <a:off x="0" y="0"/>
          <a:ext cx="0" cy="0"/>
          <a:chOff x="0" y="0"/>
          <a:chExt cx="0" cy="0"/>
        </a:xfrm>
      </p:grpSpPr>
      <p:sp>
        <p:nvSpPr>
          <p:cNvPr id="1962" name="Google Shape;1962;p4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963" name="Google Shape;1963;p42"/>
          <p:cNvSpPr txBox="1"/>
          <p:nvPr>
            <p:ph idx="1" type="body"/>
          </p:nvPr>
        </p:nvSpPr>
        <p:spPr>
          <a:xfrm>
            <a:off x="695325" y="36065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 Au fourneau ! »</a:t>
            </a:r>
            <a:endParaRPr/>
          </a:p>
        </p:txBody>
      </p:sp>
      <p:sp>
        <p:nvSpPr>
          <p:cNvPr id="1964" name="Google Shape;1964;p42"/>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5" name="Google Shape;1965;p42"/>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descr="Image result for cuisiner homme" id="1966" name="Google Shape;1966;p42"/>
          <p:cNvPicPr preferRelativeResize="0"/>
          <p:nvPr/>
        </p:nvPicPr>
        <p:blipFill rotWithShape="1">
          <a:blip r:embed="rId3">
            <a:alphaModFix/>
          </a:blip>
          <a:srcRect b="0" l="0" r="0" t="0"/>
          <a:stretch/>
        </p:blipFill>
        <p:spPr>
          <a:xfrm>
            <a:off x="2552022" y="1223466"/>
            <a:ext cx="7087956" cy="4571558"/>
          </a:xfrm>
          <a:prstGeom prst="roundRect">
            <a:avLst>
              <a:gd fmla="val 16667" name="adj"/>
            </a:avLst>
          </a:prstGeom>
          <a:noFill/>
          <a:ln>
            <a:noFill/>
          </a:ln>
        </p:spPr>
      </p:pic>
      <p:pic>
        <p:nvPicPr>
          <p:cNvPr id="1967" name="Google Shape;1967;p42"/>
          <p:cNvPicPr preferRelativeResize="0"/>
          <p:nvPr/>
        </p:nvPicPr>
        <p:blipFill rotWithShape="1">
          <a:blip r:embed="rId4">
            <a:alphaModFix/>
          </a:blip>
          <a:srcRect b="0" l="0" r="0" t="0"/>
          <a:stretch/>
        </p:blipFill>
        <p:spPr>
          <a:xfrm>
            <a:off x="9361671" y="406371"/>
            <a:ext cx="497692" cy="497692"/>
          </a:xfrm>
          <a:prstGeom prst="rect">
            <a:avLst/>
          </a:prstGeom>
          <a:noFill/>
          <a:ln>
            <a:noFill/>
          </a:ln>
        </p:spPr>
      </p:pic>
      <p:pic>
        <p:nvPicPr>
          <p:cNvPr id="1968" name="Google Shape;1968;p42"/>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1969" name="Google Shape;1969;p42"/>
          <p:cNvPicPr preferRelativeResize="0"/>
          <p:nvPr/>
        </p:nvPicPr>
        <p:blipFill rotWithShape="1">
          <a:blip r:embed="rId6">
            <a:alphaModFix/>
          </a:blip>
          <a:srcRect b="0" l="0" r="0" t="0"/>
          <a:stretch/>
        </p:blipFill>
        <p:spPr>
          <a:xfrm>
            <a:off x="8241233" y="406371"/>
            <a:ext cx="497692" cy="497692"/>
          </a:xfrm>
          <a:prstGeom prst="rect">
            <a:avLst/>
          </a:prstGeom>
          <a:noFill/>
          <a:ln>
            <a:noFill/>
          </a:ln>
        </p:spPr>
      </p:pic>
      <p:pic>
        <p:nvPicPr>
          <p:cNvPr id="1970" name="Google Shape;1970;p42"/>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1971" name="Google Shape;1971;p42"/>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1972" name="Google Shape;1972;p42"/>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6"/>
                                        </p:tgtEl>
                                        <p:attrNameLst>
                                          <p:attrName>style.visibility</p:attrName>
                                        </p:attrNameLst>
                                      </p:cBhvr>
                                      <p:to>
                                        <p:strVal val="visible"/>
                                      </p:to>
                                    </p:set>
                                    <p:animEffect filter="fade" transition="in">
                                      <p:cBhvr>
                                        <p:cTn dur="1200"/>
                                        <p:tgtEl>
                                          <p:spTgt spid="19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7" name="Shape 1977"/>
        <p:cNvGrpSpPr/>
        <p:nvPr/>
      </p:nvGrpSpPr>
      <p:grpSpPr>
        <a:xfrm>
          <a:off x="0" y="0"/>
          <a:ext cx="0" cy="0"/>
          <a:chOff x="0" y="0"/>
          <a:chExt cx="0" cy="0"/>
        </a:xfrm>
      </p:grpSpPr>
      <p:sp>
        <p:nvSpPr>
          <p:cNvPr id="1978" name="Google Shape;1978;p4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1979" name="Google Shape;1979;p43"/>
          <p:cNvSpPr txBox="1"/>
          <p:nvPr>
            <p:ph idx="1" type="body"/>
          </p:nvPr>
        </p:nvSpPr>
        <p:spPr>
          <a:xfrm>
            <a:off x="695325" y="314931"/>
            <a:ext cx="698563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Mangez autrement !</a:t>
            </a:r>
            <a:endParaRPr/>
          </a:p>
        </p:txBody>
      </p:sp>
      <p:sp>
        <p:nvSpPr>
          <p:cNvPr id="1980" name="Google Shape;1980;p43"/>
          <p:cNvSpPr/>
          <p:nvPr/>
        </p:nvSpPr>
        <p:spPr>
          <a:xfrm>
            <a:off x="4457701" y="6489700"/>
            <a:ext cx="4245768" cy="3683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1" name="Google Shape;1981;p43"/>
          <p:cNvSpPr txBox="1"/>
          <p:nvPr/>
        </p:nvSpPr>
        <p:spPr>
          <a:xfrm>
            <a:off x="6930538" y="5639511"/>
            <a:ext cx="4242816" cy="458334"/>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Mangez dans des petites assiettes !</a:t>
            </a:r>
            <a:endParaRPr b="0" i="0" sz="1400" u="none" cap="none" strike="noStrike">
              <a:solidFill>
                <a:srgbClr val="000000"/>
              </a:solidFill>
              <a:latin typeface="Arial"/>
              <a:ea typeface="Arial"/>
              <a:cs typeface="Arial"/>
              <a:sym typeface="Arial"/>
            </a:endParaRPr>
          </a:p>
        </p:txBody>
      </p:sp>
      <p:sp>
        <p:nvSpPr>
          <p:cNvPr id="1982" name="Google Shape;1982;p43"/>
          <p:cNvSpPr txBox="1"/>
          <p:nvPr/>
        </p:nvSpPr>
        <p:spPr>
          <a:xfrm>
            <a:off x="3627120" y="2904071"/>
            <a:ext cx="4937760" cy="458334"/>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Ne pas gaspiller, ça en jette !</a:t>
            </a:r>
            <a:endParaRPr b="0" i="0" sz="1400" u="none" cap="none" strike="noStrike">
              <a:solidFill>
                <a:srgbClr val="000000"/>
              </a:solidFill>
              <a:latin typeface="Arial"/>
              <a:ea typeface="Arial"/>
              <a:cs typeface="Arial"/>
              <a:sym typeface="Arial"/>
            </a:endParaRPr>
          </a:p>
        </p:txBody>
      </p:sp>
      <p:sp>
        <p:nvSpPr>
          <p:cNvPr id="1983" name="Google Shape;1983;p43"/>
          <p:cNvSpPr txBox="1"/>
          <p:nvPr/>
        </p:nvSpPr>
        <p:spPr>
          <a:xfrm>
            <a:off x="698758" y="5647342"/>
            <a:ext cx="4242816" cy="458334"/>
          </a:xfrm>
          <a:prstGeom prst="rect">
            <a:avLst/>
          </a:prstGeom>
          <a:noFill/>
          <a:ln>
            <a:noFill/>
          </a:ln>
        </p:spPr>
        <p:txBody>
          <a:bodyPr anchorCtr="0" anchor="t" bIns="0" lIns="0" spcFirstLastPara="1" rIns="0" wrap="square" tIns="0">
            <a:noAutofit/>
          </a:bodyPr>
          <a:lstStyle/>
          <a:p>
            <a:pPr indent="0" lvl="1" marL="0" marR="0" rtl="0" algn="ctr">
              <a:lnSpc>
                <a:spcPct val="100000"/>
              </a:lnSpc>
              <a:spcBef>
                <a:spcPts val="0"/>
              </a:spcBef>
              <a:spcAft>
                <a:spcPts val="0"/>
              </a:spcAft>
              <a:buClr>
                <a:schemeClr val="accent2"/>
              </a:buClr>
              <a:buSzPts val="1800"/>
              <a:buFont typeface="Arial"/>
              <a:buNone/>
            </a:pPr>
            <a:r>
              <a:rPr b="0" i="0" lang="fr-FR" sz="1800" u="none" cap="none" strike="noStrike">
                <a:solidFill>
                  <a:schemeClr val="accent2"/>
                </a:solidFill>
                <a:latin typeface="Arial"/>
                <a:ea typeface="Arial"/>
                <a:cs typeface="Arial"/>
                <a:sym typeface="Arial"/>
              </a:rPr>
              <a:t>Préférez les moches !</a:t>
            </a:r>
            <a:endParaRPr b="0" i="0" sz="1400" u="none" cap="none" strike="noStrike">
              <a:solidFill>
                <a:srgbClr val="000000"/>
              </a:solidFill>
              <a:latin typeface="Arial"/>
              <a:ea typeface="Arial"/>
              <a:cs typeface="Arial"/>
              <a:sym typeface="Arial"/>
            </a:endParaRPr>
          </a:p>
        </p:txBody>
      </p:sp>
      <p:grpSp>
        <p:nvGrpSpPr>
          <p:cNvPr id="1984" name="Google Shape;1984;p43"/>
          <p:cNvGrpSpPr/>
          <p:nvPr/>
        </p:nvGrpSpPr>
        <p:grpSpPr>
          <a:xfrm>
            <a:off x="4186930" y="1616136"/>
            <a:ext cx="1507276" cy="1014759"/>
            <a:chOff x="7294176" y="1656955"/>
            <a:chExt cx="1507276" cy="1014759"/>
          </a:xfrm>
        </p:grpSpPr>
        <p:pic>
          <p:nvPicPr>
            <p:cNvPr descr="Une image contenant vache, debout, blanc, mammifère&#10;&#10;Description générée automatiquement" id="1985" name="Google Shape;1985;p43"/>
            <p:cNvPicPr preferRelativeResize="0"/>
            <p:nvPr/>
          </p:nvPicPr>
          <p:blipFill rotWithShape="1">
            <a:blip r:embed="rId3">
              <a:alphaModFix/>
            </a:blip>
            <a:srcRect b="0" l="0" r="0" t="0"/>
            <a:stretch/>
          </p:blipFill>
          <p:spPr>
            <a:xfrm>
              <a:off x="7294176" y="1656955"/>
              <a:ext cx="722450" cy="500969"/>
            </a:xfrm>
            <a:prstGeom prst="rect">
              <a:avLst/>
            </a:prstGeom>
            <a:noFill/>
            <a:ln>
              <a:noFill/>
            </a:ln>
          </p:spPr>
        </p:pic>
        <p:pic>
          <p:nvPicPr>
            <p:cNvPr id="1986" name="Google Shape;1986;p43"/>
            <p:cNvPicPr preferRelativeResize="0"/>
            <p:nvPr/>
          </p:nvPicPr>
          <p:blipFill rotWithShape="1">
            <a:blip r:embed="rId4">
              <a:alphaModFix/>
            </a:blip>
            <a:srcRect b="0" l="0" r="0" t="0"/>
            <a:stretch/>
          </p:blipFill>
          <p:spPr>
            <a:xfrm>
              <a:off x="7504733" y="1907439"/>
              <a:ext cx="1296719" cy="764275"/>
            </a:xfrm>
            <a:prstGeom prst="rect">
              <a:avLst/>
            </a:prstGeom>
            <a:noFill/>
            <a:ln>
              <a:noFill/>
            </a:ln>
          </p:spPr>
        </p:pic>
      </p:grpSp>
      <p:pic>
        <p:nvPicPr>
          <p:cNvPr descr="Une image contenant en-cas&#10;&#10;Description générée automatiquement" id="1987" name="Google Shape;1987;p43"/>
          <p:cNvPicPr preferRelativeResize="0"/>
          <p:nvPr/>
        </p:nvPicPr>
        <p:blipFill rotWithShape="1">
          <a:blip r:embed="rId5">
            <a:alphaModFix/>
          </a:blip>
          <a:srcRect b="0" l="0" r="0" t="0"/>
          <a:stretch/>
        </p:blipFill>
        <p:spPr>
          <a:xfrm>
            <a:off x="6710314" y="1646888"/>
            <a:ext cx="960168" cy="966076"/>
          </a:xfrm>
          <a:prstGeom prst="rect">
            <a:avLst/>
          </a:prstGeom>
          <a:noFill/>
          <a:ln>
            <a:noFill/>
          </a:ln>
        </p:spPr>
      </p:pic>
      <p:cxnSp>
        <p:nvCxnSpPr>
          <p:cNvPr id="1988" name="Google Shape;1988;p43"/>
          <p:cNvCxnSpPr/>
          <p:nvPr/>
        </p:nvCxnSpPr>
        <p:spPr>
          <a:xfrm>
            <a:off x="5830185" y="2159777"/>
            <a:ext cx="615001" cy="0"/>
          </a:xfrm>
          <a:prstGeom prst="straightConnector1">
            <a:avLst/>
          </a:prstGeom>
          <a:noFill/>
          <a:ln cap="flat" cmpd="sng" w="38100">
            <a:solidFill>
              <a:schemeClr val="accent4"/>
            </a:solidFill>
            <a:prstDash val="solid"/>
            <a:round/>
            <a:headEnd len="sm" w="sm" type="none"/>
            <a:tailEnd len="med" w="med" type="stealth"/>
          </a:ln>
        </p:spPr>
      </p:cxnSp>
      <p:sp>
        <p:nvSpPr>
          <p:cNvPr id="1989" name="Google Shape;1989;p43"/>
          <p:cNvSpPr txBox="1"/>
          <p:nvPr/>
        </p:nvSpPr>
        <p:spPr>
          <a:xfrm>
            <a:off x="5925488" y="1545477"/>
            <a:ext cx="7441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fr-FR" sz="2400" u="none" cap="none" strike="noStrike">
                <a:solidFill>
                  <a:schemeClr val="accent4"/>
                </a:solidFill>
                <a:latin typeface="Arial"/>
                <a:ea typeface="Arial"/>
                <a:cs typeface="Arial"/>
                <a:sym typeface="Arial"/>
              </a:rPr>
              <a:t>⅓</a:t>
            </a:r>
            <a:endParaRPr b="0" i="0" sz="2400" u="none" cap="none" strike="noStrike">
              <a:solidFill>
                <a:schemeClr val="accent4"/>
              </a:solidFill>
              <a:latin typeface="Arial"/>
              <a:ea typeface="Arial"/>
              <a:cs typeface="Arial"/>
              <a:sym typeface="Arial"/>
            </a:endParaRPr>
          </a:p>
        </p:txBody>
      </p:sp>
      <p:pic>
        <p:nvPicPr>
          <p:cNvPr descr="Image result for manger moins" id="1990" name="Google Shape;1990;p43"/>
          <p:cNvPicPr preferRelativeResize="0"/>
          <p:nvPr/>
        </p:nvPicPr>
        <p:blipFill rotWithShape="1">
          <a:blip r:embed="rId6">
            <a:alphaModFix/>
          </a:blip>
          <a:srcRect b="0" l="0" r="0" t="0"/>
          <a:stretch/>
        </p:blipFill>
        <p:spPr>
          <a:xfrm>
            <a:off x="7190398" y="4178674"/>
            <a:ext cx="3723096" cy="1237615"/>
          </a:xfrm>
          <a:prstGeom prst="roundRect">
            <a:avLst>
              <a:gd fmla="val 16667" name="adj"/>
            </a:avLst>
          </a:prstGeom>
          <a:noFill/>
          <a:ln>
            <a:noFill/>
          </a:ln>
        </p:spPr>
      </p:pic>
      <p:pic>
        <p:nvPicPr>
          <p:cNvPr descr="Image result for Préfère les moches" id="1991" name="Google Shape;1991;p43"/>
          <p:cNvPicPr preferRelativeResize="0"/>
          <p:nvPr/>
        </p:nvPicPr>
        <p:blipFill rotWithShape="1">
          <a:blip r:embed="rId7">
            <a:alphaModFix/>
          </a:blip>
          <a:srcRect b="0" l="0" r="0" t="0"/>
          <a:stretch/>
        </p:blipFill>
        <p:spPr>
          <a:xfrm>
            <a:off x="1136700" y="3731965"/>
            <a:ext cx="3279431" cy="1639716"/>
          </a:xfrm>
          <a:prstGeom prst="rect">
            <a:avLst/>
          </a:prstGeom>
          <a:noFill/>
          <a:ln>
            <a:noFill/>
          </a:ln>
        </p:spPr>
      </p:pic>
      <p:sp>
        <p:nvSpPr>
          <p:cNvPr id="1992" name="Google Shape;1992;p43"/>
          <p:cNvSpPr txBox="1"/>
          <p:nvPr/>
        </p:nvSpPr>
        <p:spPr>
          <a:xfrm>
            <a:off x="2776416" y="6386462"/>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pic>
        <p:nvPicPr>
          <p:cNvPr id="1993" name="Google Shape;1993;p43"/>
          <p:cNvPicPr preferRelativeResize="0"/>
          <p:nvPr/>
        </p:nvPicPr>
        <p:blipFill rotWithShape="1">
          <a:blip r:embed="rId8">
            <a:alphaModFix/>
          </a:blip>
          <a:srcRect b="0" l="0" r="0" t="0"/>
          <a:stretch/>
        </p:blipFill>
        <p:spPr>
          <a:xfrm>
            <a:off x="9361671" y="406371"/>
            <a:ext cx="497692" cy="497692"/>
          </a:xfrm>
          <a:prstGeom prst="rect">
            <a:avLst/>
          </a:prstGeom>
          <a:noFill/>
          <a:ln>
            <a:noFill/>
          </a:ln>
        </p:spPr>
      </p:pic>
      <p:pic>
        <p:nvPicPr>
          <p:cNvPr id="1994" name="Google Shape;1994;p43"/>
          <p:cNvPicPr preferRelativeResize="0"/>
          <p:nvPr/>
        </p:nvPicPr>
        <p:blipFill rotWithShape="1">
          <a:blip r:embed="rId9">
            <a:alphaModFix/>
          </a:blip>
          <a:srcRect b="0" l="0" r="0" t="0"/>
          <a:stretch/>
        </p:blipFill>
        <p:spPr>
          <a:xfrm>
            <a:off x="8801452" y="406371"/>
            <a:ext cx="497692" cy="497692"/>
          </a:xfrm>
          <a:prstGeom prst="rect">
            <a:avLst/>
          </a:prstGeom>
          <a:noFill/>
          <a:ln>
            <a:noFill/>
          </a:ln>
        </p:spPr>
      </p:pic>
      <p:pic>
        <p:nvPicPr>
          <p:cNvPr id="1995" name="Google Shape;1995;p43"/>
          <p:cNvPicPr preferRelativeResize="0"/>
          <p:nvPr/>
        </p:nvPicPr>
        <p:blipFill rotWithShape="1">
          <a:blip r:embed="rId10">
            <a:alphaModFix/>
          </a:blip>
          <a:srcRect b="0" l="0" r="0" t="0"/>
          <a:stretch/>
        </p:blipFill>
        <p:spPr>
          <a:xfrm>
            <a:off x="8241233" y="406371"/>
            <a:ext cx="497692" cy="497692"/>
          </a:xfrm>
          <a:prstGeom prst="rect">
            <a:avLst/>
          </a:prstGeom>
          <a:noFill/>
          <a:ln>
            <a:noFill/>
          </a:ln>
        </p:spPr>
      </p:pic>
      <p:pic>
        <p:nvPicPr>
          <p:cNvPr id="1996" name="Google Shape;1996;p43"/>
          <p:cNvPicPr preferRelativeResize="0"/>
          <p:nvPr/>
        </p:nvPicPr>
        <p:blipFill rotWithShape="1">
          <a:blip r:embed="rId11">
            <a:alphaModFix/>
          </a:blip>
          <a:srcRect b="0" l="0" r="0" t="0"/>
          <a:stretch/>
        </p:blipFill>
        <p:spPr>
          <a:xfrm>
            <a:off x="9921891" y="406371"/>
            <a:ext cx="497692" cy="497692"/>
          </a:xfrm>
          <a:prstGeom prst="rect">
            <a:avLst/>
          </a:prstGeom>
          <a:noFill/>
          <a:ln>
            <a:noFill/>
          </a:ln>
        </p:spPr>
      </p:pic>
      <p:pic>
        <p:nvPicPr>
          <p:cNvPr id="1997" name="Google Shape;1997;p43"/>
          <p:cNvPicPr preferRelativeResize="0"/>
          <p:nvPr/>
        </p:nvPicPr>
        <p:blipFill rotWithShape="1">
          <a:blip r:embed="rId12">
            <a:alphaModFix/>
          </a:blip>
          <a:srcRect b="0" l="0" r="0" t="0"/>
          <a:stretch/>
        </p:blipFill>
        <p:spPr>
          <a:xfrm>
            <a:off x="10482110" y="406371"/>
            <a:ext cx="497692" cy="497692"/>
          </a:xfrm>
          <a:prstGeom prst="rect">
            <a:avLst/>
          </a:prstGeom>
          <a:noFill/>
          <a:ln>
            <a:noFill/>
          </a:ln>
        </p:spPr>
      </p:pic>
      <p:pic>
        <p:nvPicPr>
          <p:cNvPr id="1998" name="Google Shape;1998;p43"/>
          <p:cNvPicPr preferRelativeResize="0"/>
          <p:nvPr/>
        </p:nvPicPr>
        <p:blipFill rotWithShape="1">
          <a:blip r:embed="rId13">
            <a:alphaModFix/>
          </a:blip>
          <a:srcRect b="0" l="0" r="0" t="0"/>
          <a:stretch/>
        </p:blipFill>
        <p:spPr>
          <a:xfrm>
            <a:off x="11042331" y="406371"/>
            <a:ext cx="497692" cy="4976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2"/>
                                        </p:tgtEl>
                                        <p:attrNameLst>
                                          <p:attrName>style.visibility</p:attrName>
                                        </p:attrNameLst>
                                      </p:cBhvr>
                                      <p:to>
                                        <p:strVal val="visible"/>
                                      </p:to>
                                    </p:set>
                                    <p:animEffect filter="fade" transition="in">
                                      <p:cBhvr>
                                        <p:cTn dur="500"/>
                                        <p:tgtEl>
                                          <p:spTgt spid="1982"/>
                                        </p:tgtEl>
                                      </p:cBhvr>
                                    </p:animEffect>
                                  </p:childTnLst>
                                </p:cTn>
                              </p:par>
                              <p:par>
                                <p:cTn fill="hold" nodeType="withEffect" presetClass="entr" presetID="10" presetSubtype="0">
                                  <p:stCondLst>
                                    <p:cond delay="0"/>
                                  </p:stCondLst>
                                  <p:childTnLst>
                                    <p:set>
                                      <p:cBhvr>
                                        <p:cTn dur="1" fill="hold">
                                          <p:stCondLst>
                                            <p:cond delay="0"/>
                                          </p:stCondLst>
                                        </p:cTn>
                                        <p:tgtEl>
                                          <p:spTgt spid="1983"/>
                                        </p:tgtEl>
                                        <p:attrNameLst>
                                          <p:attrName>style.visibility</p:attrName>
                                        </p:attrNameLst>
                                      </p:cBhvr>
                                      <p:to>
                                        <p:strVal val="visible"/>
                                      </p:to>
                                    </p:set>
                                    <p:animEffect filter="fade" transition="in">
                                      <p:cBhvr>
                                        <p:cTn dur="500"/>
                                        <p:tgtEl>
                                          <p:spTgt spid="19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84"/>
                                        </p:tgtEl>
                                        <p:attrNameLst>
                                          <p:attrName>style.visibility</p:attrName>
                                        </p:attrNameLst>
                                      </p:cBhvr>
                                      <p:to>
                                        <p:strVal val="visible"/>
                                      </p:to>
                                    </p:set>
                                    <p:animEffect filter="fade" transition="in">
                                      <p:cBhvr>
                                        <p:cTn dur="500"/>
                                        <p:tgtEl>
                                          <p:spTgt spid="19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88"/>
                                        </p:tgtEl>
                                        <p:attrNameLst>
                                          <p:attrName>style.visibility</p:attrName>
                                        </p:attrNameLst>
                                      </p:cBhvr>
                                      <p:to>
                                        <p:strVal val="visible"/>
                                      </p:to>
                                    </p:set>
                                    <p:animEffect filter="fade" transition="in">
                                      <p:cBhvr>
                                        <p:cTn dur="500"/>
                                        <p:tgtEl>
                                          <p:spTgt spid="198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989"/>
                                        </p:tgtEl>
                                        <p:attrNameLst>
                                          <p:attrName>style.visibility</p:attrName>
                                        </p:attrNameLst>
                                      </p:cBhvr>
                                      <p:to>
                                        <p:strVal val="visible"/>
                                      </p:to>
                                    </p:set>
                                    <p:animEffect filter="fade" transition="in">
                                      <p:cBhvr>
                                        <p:cTn dur="500"/>
                                        <p:tgtEl>
                                          <p:spTgt spid="19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987"/>
                                        </p:tgtEl>
                                        <p:attrNameLst>
                                          <p:attrName>style.visibility</p:attrName>
                                        </p:attrNameLst>
                                      </p:cBhvr>
                                      <p:to>
                                        <p:strVal val="visible"/>
                                      </p:to>
                                    </p:set>
                                    <p:animEffect filter="fade" transition="in">
                                      <p:cBhvr>
                                        <p:cTn dur="500"/>
                                        <p:tgtEl>
                                          <p:spTgt spid="1987"/>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991"/>
                                        </p:tgtEl>
                                        <p:attrNameLst>
                                          <p:attrName>style.visibility</p:attrName>
                                        </p:attrNameLst>
                                      </p:cBhvr>
                                      <p:to>
                                        <p:strVal val="visible"/>
                                      </p:to>
                                    </p:set>
                                    <p:animEffect filter="fade" transition="in">
                                      <p:cBhvr>
                                        <p:cTn dur="500"/>
                                        <p:tgtEl>
                                          <p:spTgt spid="1991"/>
                                        </p:tgtEl>
                                      </p:cBhvr>
                                    </p:animEffect>
                                  </p:childTnLst>
                                </p:cTn>
                              </p:par>
                              <p:par>
                                <p:cTn fill="hold" nodeType="withEffect" presetClass="entr" presetID="10" presetSubtype="0">
                                  <p:stCondLst>
                                    <p:cond delay="0"/>
                                  </p:stCondLst>
                                  <p:childTnLst>
                                    <p:set>
                                      <p:cBhvr>
                                        <p:cTn dur="1" fill="hold">
                                          <p:stCondLst>
                                            <p:cond delay="0"/>
                                          </p:stCondLst>
                                        </p:cTn>
                                        <p:tgtEl>
                                          <p:spTgt spid="1981"/>
                                        </p:tgtEl>
                                        <p:attrNameLst>
                                          <p:attrName>style.visibility</p:attrName>
                                        </p:attrNameLst>
                                      </p:cBhvr>
                                      <p:to>
                                        <p:strVal val="visible"/>
                                      </p:to>
                                    </p:set>
                                    <p:animEffect filter="fade" transition="in">
                                      <p:cBhvr>
                                        <p:cTn dur="500"/>
                                        <p:tgtEl>
                                          <p:spTgt spid="198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990"/>
                                        </p:tgtEl>
                                        <p:attrNameLst>
                                          <p:attrName>style.visibility</p:attrName>
                                        </p:attrNameLst>
                                      </p:cBhvr>
                                      <p:to>
                                        <p:strVal val="visible"/>
                                      </p:to>
                                    </p:set>
                                    <p:animEffect filter="fade" transition="in">
                                      <p:cBhvr>
                                        <p:cTn dur="500"/>
                                        <p:tgtEl>
                                          <p:spTgt spid="1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pic>
        <p:nvPicPr>
          <p:cNvPr descr="D:\Documents\Climat\Teach The Shift\Slides 55, 69 et 77\portion-tableau.png" id="2004" name="Google Shape;2004;p44"/>
          <p:cNvPicPr preferRelativeResize="0"/>
          <p:nvPr/>
        </p:nvPicPr>
        <p:blipFill rotWithShape="1">
          <a:blip r:embed="rId3">
            <a:alphaModFix/>
          </a:blip>
          <a:srcRect b="0" l="0" r="0" t="0"/>
          <a:stretch/>
        </p:blipFill>
        <p:spPr>
          <a:xfrm>
            <a:off x="9490519" y="1074465"/>
            <a:ext cx="2701481" cy="5400000"/>
          </a:xfrm>
          <a:prstGeom prst="rect">
            <a:avLst/>
          </a:prstGeom>
          <a:noFill/>
          <a:ln>
            <a:noFill/>
          </a:ln>
        </p:spPr>
      </p:pic>
      <p:sp>
        <p:nvSpPr>
          <p:cNvPr id="2005" name="Google Shape;2005;p44"/>
          <p:cNvSpPr txBox="1"/>
          <p:nvPr>
            <p:ph idx="1" type="body"/>
          </p:nvPr>
        </p:nvSpPr>
        <p:spPr>
          <a:xfrm>
            <a:off x="695325" y="406371"/>
            <a:ext cx="566984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En résumé dans mon assiette…</a:t>
            </a:r>
            <a:endParaRPr/>
          </a:p>
        </p:txBody>
      </p:sp>
      <p:sp>
        <p:nvSpPr>
          <p:cNvPr id="2006" name="Google Shape;2006;p4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007" name="Google Shape;2007;p44"/>
          <p:cNvSpPr txBox="1"/>
          <p:nvPr/>
        </p:nvSpPr>
        <p:spPr>
          <a:xfrm>
            <a:off x="9364371" y="1866810"/>
            <a:ext cx="2683823" cy="384716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1</a:t>
            </a:r>
            <a:endParaRPr b="0" i="0" sz="20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Moins de produits d’origine animale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100"/>
              <a:buFont typeface="Arial"/>
              <a:buNone/>
            </a:pPr>
            <a:r>
              <a:rPr b="1" i="0" lang="fr-FR" sz="2100" u="none" cap="none" strike="noStrike">
                <a:solidFill>
                  <a:schemeClr val="lt1"/>
                </a:solidFill>
                <a:latin typeface="Arial"/>
                <a:ea typeface="Arial"/>
                <a:cs typeface="Arial"/>
                <a:sym typeface="Arial"/>
              </a:rPr>
              <a:t>TOP 2</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Cuisiner </a:t>
            </a:r>
            <a:br>
              <a:rPr b="0" i="0" lang="fr-FR" sz="1700" u="none" cap="none" strike="noStrike">
                <a:solidFill>
                  <a:schemeClr val="lt1"/>
                </a:solidFill>
                <a:latin typeface="Arial"/>
                <a:ea typeface="Arial"/>
                <a:cs typeface="Arial"/>
                <a:sym typeface="Arial"/>
              </a:rPr>
            </a:br>
            <a:r>
              <a:rPr b="0" i="0" lang="fr-FR" sz="1700" u="none" cap="none" strike="noStrike">
                <a:solidFill>
                  <a:schemeClr val="lt1"/>
                </a:solidFill>
                <a:latin typeface="Arial"/>
                <a:ea typeface="Arial"/>
                <a:cs typeface="Arial"/>
                <a:sym typeface="Arial"/>
              </a:rPr>
              <a:t>de saison, local</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TOP 3</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Gaspiller moins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700"/>
              <a:buFont typeface="Arial"/>
              <a:buNone/>
            </a:pPr>
            <a:r>
              <a:rPr b="0" i="0" lang="fr-FR" sz="1700" u="none" cap="none" strike="noStrike">
                <a:solidFill>
                  <a:schemeClr val="lt1"/>
                </a:solidFill>
                <a:latin typeface="Arial"/>
                <a:ea typeface="Arial"/>
                <a:cs typeface="Arial"/>
                <a:sym typeface="Arial"/>
              </a:rPr>
              <a:t>Manger moins </a:t>
            </a:r>
            <a:br>
              <a:rPr b="0" i="0" lang="fr-FR" sz="1700" u="none" cap="none" strike="noStrike">
                <a:solidFill>
                  <a:schemeClr val="lt1"/>
                </a:solidFill>
                <a:latin typeface="Arial"/>
                <a:ea typeface="Arial"/>
                <a:cs typeface="Arial"/>
                <a:sym typeface="Arial"/>
              </a:rPr>
            </a:br>
            <a:r>
              <a:rPr b="0" i="0" lang="fr-FR" sz="1700" u="none" cap="none" strike="noStrike">
                <a:solidFill>
                  <a:schemeClr val="lt1"/>
                </a:solidFill>
                <a:latin typeface="Arial"/>
                <a:ea typeface="Arial"/>
                <a:cs typeface="Arial"/>
                <a:sym typeface="Arial"/>
              </a:rPr>
              <a:t>(et mieux !)</a:t>
            </a:r>
            <a:endParaRPr b="0" i="0" sz="1400" u="none" cap="none" strike="noStrike">
              <a:solidFill>
                <a:srgbClr val="000000"/>
              </a:solidFill>
              <a:latin typeface="Arial"/>
              <a:ea typeface="Arial"/>
              <a:cs typeface="Arial"/>
              <a:sym typeface="Arial"/>
            </a:endParaRPr>
          </a:p>
        </p:txBody>
      </p:sp>
      <p:cxnSp>
        <p:nvCxnSpPr>
          <p:cNvPr id="2008" name="Google Shape;2008;p44"/>
          <p:cNvCxnSpPr/>
          <p:nvPr/>
        </p:nvCxnSpPr>
        <p:spPr>
          <a:xfrm>
            <a:off x="2602741" y="4862286"/>
            <a:ext cx="1692000" cy="0"/>
          </a:xfrm>
          <a:prstGeom prst="straightConnector1">
            <a:avLst/>
          </a:prstGeom>
          <a:noFill/>
          <a:ln cap="flat" cmpd="sng" w="38100">
            <a:solidFill>
              <a:srgbClr val="FFCC00"/>
            </a:solidFill>
            <a:prstDash val="solid"/>
            <a:miter lim="800000"/>
            <a:headEnd len="sm" w="sm" type="none"/>
            <a:tailEnd len="med" w="med" type="stealth"/>
          </a:ln>
        </p:spPr>
      </p:cxnSp>
      <p:sp>
        <p:nvSpPr>
          <p:cNvPr id="2009" name="Google Shape;2009;p44"/>
          <p:cNvSpPr txBox="1"/>
          <p:nvPr/>
        </p:nvSpPr>
        <p:spPr>
          <a:xfrm>
            <a:off x="2602741" y="4971725"/>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FFCC00"/>
                </a:solidFill>
                <a:latin typeface="Arial"/>
                <a:ea typeface="Arial"/>
                <a:cs typeface="Arial"/>
                <a:sym typeface="Arial"/>
              </a:rPr>
              <a:t>Alimentation</a:t>
            </a:r>
            <a:endParaRPr b="0" baseline="-25000" i="0" sz="1800" u="none" cap="none" strike="noStrike">
              <a:solidFill>
                <a:srgbClr val="FFCC00"/>
              </a:solidFill>
              <a:latin typeface="Arial"/>
              <a:ea typeface="Arial"/>
              <a:cs typeface="Arial"/>
              <a:sym typeface="Arial"/>
            </a:endParaRPr>
          </a:p>
        </p:txBody>
      </p:sp>
      <p:pic>
        <p:nvPicPr>
          <p:cNvPr descr="D:\Documents\Climat\Teach The Shift\Slides 45-50\images\user-seul.png" id="2010" name="Google Shape;2010;p44"/>
          <p:cNvPicPr preferRelativeResize="0"/>
          <p:nvPr/>
        </p:nvPicPr>
        <p:blipFill rotWithShape="1">
          <a:blip r:embed="rId4">
            <a:alphaModFix/>
          </a:blip>
          <a:srcRect b="0" l="0" r="0" t="0"/>
          <a:stretch/>
        </p:blipFill>
        <p:spPr>
          <a:xfrm>
            <a:off x="642368" y="1343252"/>
            <a:ext cx="1551378" cy="1569558"/>
          </a:xfrm>
          <a:prstGeom prst="rect">
            <a:avLst/>
          </a:prstGeom>
          <a:noFill/>
          <a:ln>
            <a:noFill/>
          </a:ln>
        </p:spPr>
      </p:pic>
      <p:sp>
        <p:nvSpPr>
          <p:cNvPr id="2011" name="Google Shape;2011;p44"/>
          <p:cNvSpPr/>
          <p:nvPr/>
        </p:nvSpPr>
        <p:spPr>
          <a:xfrm>
            <a:off x="7656757" y="3905339"/>
            <a:ext cx="1345929" cy="1365434"/>
          </a:xfrm>
          <a:prstGeom prst="ellipse">
            <a:avLst/>
          </a:prstGeom>
          <a:solidFill>
            <a:srgbClr val="E8BA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grpSp>
        <p:nvGrpSpPr>
          <p:cNvPr id="2012" name="Google Shape;2012;p44"/>
          <p:cNvGrpSpPr/>
          <p:nvPr/>
        </p:nvGrpSpPr>
        <p:grpSpPr>
          <a:xfrm>
            <a:off x="4475999" y="3127107"/>
            <a:ext cx="1616845" cy="3171346"/>
            <a:chOff x="4475999" y="3127107"/>
            <a:chExt cx="1616845" cy="3171346"/>
          </a:xfrm>
        </p:grpSpPr>
        <p:sp>
          <p:nvSpPr>
            <p:cNvPr id="2013" name="Google Shape;2013;p44"/>
            <p:cNvSpPr/>
            <p:nvPr/>
          </p:nvSpPr>
          <p:spPr>
            <a:xfrm>
              <a:off x="4475999" y="4024125"/>
              <a:ext cx="1584000" cy="1584000"/>
            </a:xfrm>
            <a:prstGeom prst="ellipse">
              <a:avLst/>
            </a:prstGeom>
            <a:solidFill>
              <a:srgbClr val="FF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sp>
          <p:nvSpPr>
            <p:cNvPr id="2014" name="Google Shape;2014;p44"/>
            <p:cNvSpPr txBox="1"/>
            <p:nvPr/>
          </p:nvSpPr>
          <p:spPr>
            <a:xfrm>
              <a:off x="4623154" y="3127107"/>
              <a:ext cx="146969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3200"/>
                <a:buFont typeface="Arial"/>
                <a:buNone/>
              </a:pPr>
              <a:r>
                <a:rPr b="0" i="0" lang="fr-FR" sz="3200" u="none" cap="none" strike="noStrike">
                  <a:solidFill>
                    <a:srgbClr val="FFCC00"/>
                  </a:solidFill>
                  <a:latin typeface="Arial"/>
                  <a:ea typeface="Arial"/>
                  <a:cs typeface="Arial"/>
                  <a:sym typeface="Arial"/>
                </a:rPr>
                <a:t>40 %</a:t>
              </a:r>
              <a:endParaRPr b="0" baseline="-25000" i="0" sz="3200" u="none" cap="none" strike="noStrike">
                <a:solidFill>
                  <a:srgbClr val="FFCC00"/>
                </a:solidFill>
                <a:latin typeface="Arial"/>
                <a:ea typeface="Arial"/>
                <a:cs typeface="Arial"/>
                <a:sym typeface="Arial"/>
              </a:endParaRPr>
            </a:p>
          </p:txBody>
        </p:sp>
        <p:sp>
          <p:nvSpPr>
            <p:cNvPr id="2015" name="Google Shape;2015;p44"/>
            <p:cNvSpPr txBox="1"/>
            <p:nvPr/>
          </p:nvSpPr>
          <p:spPr>
            <a:xfrm>
              <a:off x="4817999" y="5929162"/>
              <a:ext cx="108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1800"/>
                <a:buFont typeface="Arial"/>
                <a:buNone/>
              </a:pPr>
              <a:r>
                <a:rPr b="0" i="0" lang="fr-FR" sz="1800" u="none" cap="none" strike="noStrike">
                  <a:solidFill>
                    <a:srgbClr val="FFCC00"/>
                  </a:solidFill>
                  <a:latin typeface="Arial"/>
                  <a:ea typeface="Arial"/>
                  <a:cs typeface="Arial"/>
                  <a:sym typeface="Arial"/>
                </a:rPr>
                <a:t>Viandes</a:t>
              </a:r>
              <a:endParaRPr b="0" baseline="-25000" i="0" sz="1800" u="none" cap="none" strike="noStrike">
                <a:solidFill>
                  <a:srgbClr val="FFCC00"/>
                </a:solidFill>
                <a:latin typeface="Arial"/>
                <a:ea typeface="Arial"/>
                <a:cs typeface="Arial"/>
                <a:sym typeface="Arial"/>
              </a:endParaRPr>
            </a:p>
          </p:txBody>
        </p:sp>
        <p:pic>
          <p:nvPicPr>
            <p:cNvPr id="2016" name="Google Shape;2016;p44"/>
            <p:cNvPicPr preferRelativeResize="0"/>
            <p:nvPr/>
          </p:nvPicPr>
          <p:blipFill rotWithShape="1">
            <a:blip r:embed="rId5">
              <a:alphaModFix/>
            </a:blip>
            <a:srcRect b="0" l="0" r="0" t="0"/>
            <a:stretch/>
          </p:blipFill>
          <p:spPr>
            <a:xfrm>
              <a:off x="4749800" y="4178300"/>
              <a:ext cx="1158915" cy="1130300"/>
            </a:xfrm>
            <a:prstGeom prst="rect">
              <a:avLst/>
            </a:prstGeom>
            <a:noFill/>
            <a:ln>
              <a:noFill/>
            </a:ln>
          </p:spPr>
        </p:pic>
      </p:grpSp>
      <p:grpSp>
        <p:nvGrpSpPr>
          <p:cNvPr id="2017" name="Google Shape;2017;p44"/>
          <p:cNvGrpSpPr/>
          <p:nvPr/>
        </p:nvGrpSpPr>
        <p:grpSpPr>
          <a:xfrm>
            <a:off x="6092844" y="2952902"/>
            <a:ext cx="1284968" cy="1949119"/>
            <a:chOff x="6297812" y="3219440"/>
            <a:chExt cx="1080000" cy="1682581"/>
          </a:xfrm>
        </p:grpSpPr>
        <p:sp>
          <p:nvSpPr>
            <p:cNvPr id="2018" name="Google Shape;2018;p44"/>
            <p:cNvSpPr/>
            <p:nvPr/>
          </p:nvSpPr>
          <p:spPr>
            <a:xfrm>
              <a:off x="6531812" y="3703248"/>
              <a:ext cx="612000" cy="612000"/>
            </a:xfrm>
            <a:prstGeom prst="ellipse">
              <a:avLst/>
            </a:prstGeom>
            <a:solidFill>
              <a:srgbClr val="FF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sp>
          <p:nvSpPr>
            <p:cNvPr id="2019" name="Google Shape;2019;p44"/>
            <p:cNvSpPr txBox="1"/>
            <p:nvPr/>
          </p:nvSpPr>
          <p:spPr>
            <a:xfrm>
              <a:off x="6297812" y="3219440"/>
              <a:ext cx="1080000" cy="492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2600"/>
                <a:buFont typeface="Arial"/>
                <a:buNone/>
              </a:pPr>
              <a:r>
                <a:rPr b="0" i="0" lang="fr-FR" sz="2600" u="none" cap="none" strike="noStrike">
                  <a:solidFill>
                    <a:srgbClr val="FFCC00"/>
                  </a:solidFill>
                  <a:latin typeface="Arial"/>
                  <a:ea typeface="Arial"/>
                  <a:cs typeface="Arial"/>
                  <a:sym typeface="Arial"/>
                </a:rPr>
                <a:t>17 %</a:t>
              </a:r>
              <a:endParaRPr b="0" baseline="-25000" i="0" sz="2600" u="none" cap="none" strike="noStrike">
                <a:solidFill>
                  <a:srgbClr val="FFCC00"/>
                </a:solidFill>
                <a:latin typeface="Arial"/>
                <a:ea typeface="Arial"/>
                <a:cs typeface="Arial"/>
                <a:sym typeface="Arial"/>
              </a:endParaRPr>
            </a:p>
          </p:txBody>
        </p:sp>
        <p:sp>
          <p:nvSpPr>
            <p:cNvPr id="2020" name="Google Shape;2020;p44"/>
            <p:cNvSpPr txBox="1"/>
            <p:nvPr/>
          </p:nvSpPr>
          <p:spPr>
            <a:xfrm>
              <a:off x="6297812" y="4255731"/>
              <a:ext cx="1080000" cy="646290"/>
            </a:xfrm>
            <a:prstGeom prst="rect">
              <a:avLst/>
            </a:prstGeom>
            <a:noFill/>
            <a:ln>
              <a:noFill/>
            </a:ln>
          </p:spPr>
          <p:txBody>
            <a:bodyPr anchorCtr="1" anchor="ctr"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1800"/>
                <a:buFont typeface="Arial"/>
                <a:buNone/>
              </a:pPr>
              <a:r>
                <a:rPr b="0" i="0" lang="fr-FR" sz="1800" u="none" cap="none" strike="noStrike">
                  <a:solidFill>
                    <a:srgbClr val="FFCC00"/>
                  </a:solidFill>
                  <a:latin typeface="Arial"/>
                  <a:ea typeface="Arial"/>
                  <a:cs typeface="Arial"/>
                  <a:sym typeface="Arial"/>
                </a:rPr>
                <a:t>Produits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CC00"/>
                </a:buClr>
                <a:buSzPts val="1800"/>
                <a:buFont typeface="Arial"/>
                <a:buNone/>
              </a:pPr>
              <a:r>
                <a:rPr b="0" i="0" lang="fr-FR" sz="1800" u="none" cap="none" strike="noStrike">
                  <a:solidFill>
                    <a:srgbClr val="FFCC00"/>
                  </a:solidFill>
                  <a:latin typeface="Arial"/>
                  <a:ea typeface="Arial"/>
                  <a:cs typeface="Arial"/>
                  <a:sym typeface="Arial"/>
                </a:rPr>
                <a:t>laitiers</a:t>
              </a:r>
              <a:endParaRPr b="0" baseline="-25000" i="0" sz="1800" u="none" cap="none" strike="noStrike">
                <a:solidFill>
                  <a:srgbClr val="FFCC00"/>
                </a:solidFill>
                <a:latin typeface="Arial"/>
                <a:ea typeface="Arial"/>
                <a:cs typeface="Arial"/>
                <a:sym typeface="Arial"/>
              </a:endParaRPr>
            </a:p>
          </p:txBody>
        </p:sp>
        <p:pic>
          <p:nvPicPr>
            <p:cNvPr id="2021" name="Google Shape;2021;p44"/>
            <p:cNvPicPr preferRelativeResize="0"/>
            <p:nvPr/>
          </p:nvPicPr>
          <p:blipFill rotWithShape="1">
            <a:blip r:embed="rId6">
              <a:alphaModFix/>
            </a:blip>
            <a:srcRect b="0" l="0" r="0" t="0"/>
            <a:stretch/>
          </p:blipFill>
          <p:spPr>
            <a:xfrm>
              <a:off x="6599553" y="3771900"/>
              <a:ext cx="476519" cy="457200"/>
            </a:xfrm>
            <a:prstGeom prst="rect">
              <a:avLst/>
            </a:prstGeom>
            <a:noFill/>
            <a:ln>
              <a:noFill/>
            </a:ln>
          </p:spPr>
        </p:pic>
      </p:grpSp>
      <p:grpSp>
        <p:nvGrpSpPr>
          <p:cNvPr id="2022" name="Google Shape;2022;p44"/>
          <p:cNvGrpSpPr/>
          <p:nvPr/>
        </p:nvGrpSpPr>
        <p:grpSpPr>
          <a:xfrm>
            <a:off x="7371178" y="3429000"/>
            <a:ext cx="2072548" cy="2783430"/>
            <a:chOff x="7566328" y="3016763"/>
            <a:chExt cx="1857103" cy="2360023"/>
          </a:xfrm>
        </p:grpSpPr>
        <p:sp>
          <p:nvSpPr>
            <p:cNvPr id="2023" name="Google Shape;2023;p44"/>
            <p:cNvSpPr/>
            <p:nvPr/>
          </p:nvSpPr>
          <p:spPr>
            <a:xfrm>
              <a:off x="7945487" y="3535262"/>
              <a:ext cx="960790" cy="907368"/>
            </a:xfrm>
            <a:prstGeom prst="ellipse">
              <a:avLst/>
            </a:prstGeom>
            <a:solidFill>
              <a:srgbClr val="FF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sp>
          <p:nvSpPr>
            <p:cNvPr id="2024" name="Google Shape;2024;p44"/>
            <p:cNvSpPr txBox="1"/>
            <p:nvPr/>
          </p:nvSpPr>
          <p:spPr>
            <a:xfrm>
              <a:off x="7985602" y="3016763"/>
              <a:ext cx="1080000" cy="492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2600"/>
                <a:buFont typeface="Arial"/>
                <a:buNone/>
              </a:pPr>
              <a:r>
                <a:rPr b="0" i="0" lang="fr-FR" sz="2600" u="none" cap="none" strike="noStrike">
                  <a:solidFill>
                    <a:srgbClr val="FFCC00"/>
                  </a:solidFill>
                  <a:latin typeface="Arial"/>
                  <a:ea typeface="Arial"/>
                  <a:cs typeface="Arial"/>
                  <a:sym typeface="Arial"/>
                </a:rPr>
                <a:t>33 %</a:t>
              </a:r>
              <a:endParaRPr b="0" baseline="-25000" i="0" sz="2600" u="none" cap="none" strike="noStrike">
                <a:solidFill>
                  <a:srgbClr val="FFCC00"/>
                </a:solidFill>
                <a:latin typeface="Arial"/>
                <a:ea typeface="Arial"/>
                <a:cs typeface="Arial"/>
                <a:sym typeface="Arial"/>
              </a:endParaRPr>
            </a:p>
          </p:txBody>
        </p:sp>
        <p:sp>
          <p:nvSpPr>
            <p:cNvPr id="2025" name="Google Shape;2025;p44"/>
            <p:cNvSpPr txBox="1"/>
            <p:nvPr/>
          </p:nvSpPr>
          <p:spPr>
            <a:xfrm>
              <a:off x="7566328" y="4545830"/>
              <a:ext cx="1857103"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1600"/>
                <a:buFont typeface="Arial"/>
                <a:buNone/>
              </a:pPr>
              <a:r>
                <a:rPr b="0" i="0" lang="fr-FR" sz="1600" u="none" cap="none" strike="noStrike">
                  <a:solidFill>
                    <a:srgbClr val="FFCC00"/>
                  </a:solidFill>
                  <a:latin typeface="Arial"/>
                  <a:ea typeface="Arial"/>
                  <a:cs typeface="Arial"/>
                  <a:sym typeface="Arial"/>
                </a:rPr>
                <a:t>Fruits, légumes, féculents, bases et autres</a:t>
              </a:r>
              <a:endParaRPr b="0" baseline="-25000" i="0" sz="1600" u="none" cap="none" strike="noStrike">
                <a:solidFill>
                  <a:srgbClr val="FFCC00"/>
                </a:solidFill>
                <a:latin typeface="Arial"/>
                <a:ea typeface="Arial"/>
                <a:cs typeface="Arial"/>
                <a:sym typeface="Arial"/>
              </a:endParaRPr>
            </a:p>
          </p:txBody>
        </p:sp>
        <p:pic>
          <p:nvPicPr>
            <p:cNvPr id="2026" name="Google Shape;2026;p44"/>
            <p:cNvPicPr preferRelativeResize="0"/>
            <p:nvPr/>
          </p:nvPicPr>
          <p:blipFill rotWithShape="1">
            <a:blip r:embed="rId7">
              <a:alphaModFix/>
            </a:blip>
            <a:srcRect b="0" l="0" r="0" t="0"/>
            <a:stretch/>
          </p:blipFill>
          <p:spPr>
            <a:xfrm>
              <a:off x="8105893" y="3705196"/>
              <a:ext cx="562324" cy="522680"/>
            </a:xfrm>
            <a:prstGeom prst="rect">
              <a:avLst/>
            </a:prstGeom>
            <a:noFill/>
            <a:ln>
              <a:noFill/>
            </a:ln>
          </p:spPr>
        </p:pic>
      </p:grpSp>
      <p:grpSp>
        <p:nvGrpSpPr>
          <p:cNvPr id="2027" name="Google Shape;2027;p44"/>
          <p:cNvGrpSpPr/>
          <p:nvPr/>
        </p:nvGrpSpPr>
        <p:grpSpPr>
          <a:xfrm>
            <a:off x="6279812" y="4992476"/>
            <a:ext cx="1116000" cy="1368686"/>
            <a:chOff x="6279812" y="4992476"/>
            <a:chExt cx="1116000" cy="1368686"/>
          </a:xfrm>
        </p:grpSpPr>
        <p:sp>
          <p:nvSpPr>
            <p:cNvPr id="2028" name="Google Shape;2028;p44"/>
            <p:cNvSpPr/>
            <p:nvPr/>
          </p:nvSpPr>
          <p:spPr>
            <a:xfrm>
              <a:off x="6519495" y="5394112"/>
              <a:ext cx="612000" cy="612000"/>
            </a:xfrm>
            <a:prstGeom prst="ellipse">
              <a:avLst/>
            </a:prstGeom>
            <a:solidFill>
              <a:srgbClr val="FFCC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C00"/>
                </a:solidFill>
                <a:latin typeface="Arial"/>
                <a:ea typeface="Arial"/>
                <a:cs typeface="Arial"/>
                <a:sym typeface="Arial"/>
              </a:endParaRPr>
            </a:p>
          </p:txBody>
        </p:sp>
        <p:sp>
          <p:nvSpPr>
            <p:cNvPr id="2029" name="Google Shape;2029;p44"/>
            <p:cNvSpPr txBox="1"/>
            <p:nvPr/>
          </p:nvSpPr>
          <p:spPr>
            <a:xfrm>
              <a:off x="6297812" y="4992476"/>
              <a:ext cx="1080000" cy="49240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2600"/>
                <a:buFont typeface="Arial"/>
                <a:buNone/>
              </a:pPr>
              <a:r>
                <a:rPr b="0" i="0" lang="fr-FR" sz="2600" u="none" cap="none" strike="noStrike">
                  <a:solidFill>
                    <a:srgbClr val="FFCC00"/>
                  </a:solidFill>
                  <a:latin typeface="Arial"/>
                  <a:ea typeface="Arial"/>
                  <a:cs typeface="Arial"/>
                  <a:sym typeface="Arial"/>
                </a:rPr>
                <a:t>10 %</a:t>
              </a:r>
              <a:endParaRPr b="0" baseline="-25000" i="0" sz="2600" u="none" cap="none" strike="noStrike">
                <a:solidFill>
                  <a:srgbClr val="FFCC00"/>
                </a:solidFill>
                <a:latin typeface="Arial"/>
                <a:ea typeface="Arial"/>
                <a:cs typeface="Arial"/>
                <a:sym typeface="Arial"/>
              </a:endParaRPr>
            </a:p>
          </p:txBody>
        </p:sp>
        <p:sp>
          <p:nvSpPr>
            <p:cNvPr id="2030" name="Google Shape;2030;p44"/>
            <p:cNvSpPr txBox="1"/>
            <p:nvPr/>
          </p:nvSpPr>
          <p:spPr>
            <a:xfrm>
              <a:off x="6279812" y="5929162"/>
              <a:ext cx="1116000" cy="432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CC00"/>
                </a:buClr>
                <a:buSzPts val="1800"/>
                <a:buFont typeface="Arial"/>
                <a:buNone/>
              </a:pPr>
              <a:r>
                <a:rPr b="0" i="0" lang="fr-FR" sz="1800" u="none" cap="none" strike="noStrike">
                  <a:solidFill>
                    <a:srgbClr val="FFCC00"/>
                  </a:solidFill>
                  <a:latin typeface="Arial"/>
                  <a:ea typeface="Arial"/>
                  <a:cs typeface="Arial"/>
                  <a:sym typeface="Arial"/>
                </a:rPr>
                <a:t>Boissons</a:t>
              </a:r>
              <a:endParaRPr b="0" baseline="-25000" i="0" sz="1800" u="none" cap="none" strike="noStrike">
                <a:solidFill>
                  <a:srgbClr val="FFCC00"/>
                </a:solidFill>
                <a:latin typeface="Arial"/>
                <a:ea typeface="Arial"/>
                <a:cs typeface="Arial"/>
                <a:sym typeface="Arial"/>
              </a:endParaRPr>
            </a:p>
          </p:txBody>
        </p:sp>
        <p:pic>
          <p:nvPicPr>
            <p:cNvPr id="2031" name="Google Shape;2031;p44"/>
            <p:cNvPicPr preferRelativeResize="0"/>
            <p:nvPr/>
          </p:nvPicPr>
          <p:blipFill rotWithShape="1">
            <a:blip r:embed="rId8">
              <a:alphaModFix/>
            </a:blip>
            <a:srcRect b="0" l="0" r="0" t="0"/>
            <a:stretch/>
          </p:blipFill>
          <p:spPr>
            <a:xfrm>
              <a:off x="6701964" y="5528575"/>
              <a:ext cx="271696" cy="355792"/>
            </a:xfrm>
            <a:prstGeom prst="rect">
              <a:avLst/>
            </a:prstGeom>
            <a:noFill/>
            <a:ln>
              <a:noFill/>
            </a:ln>
          </p:spPr>
        </p:pic>
      </p:grpSp>
      <p:sp>
        <p:nvSpPr>
          <p:cNvPr id="2032" name="Google Shape;2032;p44"/>
          <p:cNvSpPr txBox="1"/>
          <p:nvPr/>
        </p:nvSpPr>
        <p:spPr>
          <a:xfrm>
            <a:off x="9046369" y="6489700"/>
            <a:ext cx="2450306" cy="368300"/>
          </a:xfrm>
          <a:prstGeom prst="rect">
            <a:avLst/>
          </a:prstGeom>
          <a:noFill/>
          <a:ln>
            <a:noFill/>
          </a:ln>
        </p:spPr>
        <p:txBody>
          <a:bodyPr anchorCtr="0" anchor="ctr" bIns="45700" lIns="91425" spcFirstLastPara="1" rIns="0"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chemeClr val="lt1"/>
                </a:solidFill>
                <a:latin typeface="Arial"/>
                <a:ea typeface="Arial"/>
                <a:cs typeface="Arial"/>
                <a:sym typeface="Arial"/>
              </a:rPr>
              <a:t>‹#›</a:t>
            </a:fld>
            <a:endParaRPr b="0" i="0" sz="1000" u="none" cap="none" strike="noStrike">
              <a:solidFill>
                <a:schemeClr val="lt1"/>
              </a:solidFill>
              <a:latin typeface="Arial"/>
              <a:ea typeface="Arial"/>
              <a:cs typeface="Arial"/>
              <a:sym typeface="Arial"/>
            </a:endParaRPr>
          </a:p>
        </p:txBody>
      </p:sp>
      <p:sp>
        <p:nvSpPr>
          <p:cNvPr id="2033" name="Google Shape;2033;p44"/>
          <p:cNvSpPr/>
          <p:nvPr/>
        </p:nvSpPr>
        <p:spPr>
          <a:xfrm>
            <a:off x="4365956" y="3700464"/>
            <a:ext cx="1928746" cy="1481136"/>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4" name="Google Shape;2034;p44"/>
          <p:cNvSpPr/>
          <p:nvPr/>
        </p:nvSpPr>
        <p:spPr>
          <a:xfrm>
            <a:off x="6279813" y="3310477"/>
            <a:ext cx="886352" cy="451738"/>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5" name="Google Shape;2035;p44"/>
          <p:cNvSpPr/>
          <p:nvPr/>
        </p:nvSpPr>
        <p:spPr>
          <a:xfrm>
            <a:off x="6490926" y="5374987"/>
            <a:ext cx="648000" cy="201480"/>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xte, signe&#10;&#10;Description générée automatiquement" id="2036" name="Google Shape;2036;p44"/>
          <p:cNvPicPr preferRelativeResize="0"/>
          <p:nvPr/>
        </p:nvPicPr>
        <p:blipFill rotWithShape="1">
          <a:blip r:embed="rId9">
            <a:alphaModFix/>
          </a:blip>
          <a:srcRect b="0" l="0" r="0" t="0"/>
          <a:stretch/>
        </p:blipFill>
        <p:spPr>
          <a:xfrm>
            <a:off x="168417" y="3718359"/>
            <a:ext cx="2256565" cy="2256565"/>
          </a:xfrm>
          <a:prstGeom prst="rect">
            <a:avLst/>
          </a:prstGeom>
          <a:noFill/>
          <a:ln>
            <a:noFill/>
          </a:ln>
        </p:spPr>
      </p:pic>
      <p:sp>
        <p:nvSpPr>
          <p:cNvPr id="2037" name="Google Shape;2037;p44"/>
          <p:cNvSpPr/>
          <p:nvPr/>
        </p:nvSpPr>
        <p:spPr>
          <a:xfrm rot="7634548">
            <a:off x="355410" y="5029059"/>
            <a:ext cx="761652" cy="627254"/>
          </a:xfrm>
          <a:custGeom>
            <a:rect b="b" l="l" r="r" t="t"/>
            <a:pathLst>
              <a:path extrusionOk="0" h="972454" w="761652">
                <a:moveTo>
                  <a:pt x="0" y="166157"/>
                </a:moveTo>
                <a:lnTo>
                  <a:pt x="745326" y="-1"/>
                </a:lnTo>
                <a:cubicBezTo>
                  <a:pt x="780989" y="142538"/>
                  <a:pt x="759499" y="686899"/>
                  <a:pt x="668268" y="972454"/>
                </a:cubicBezTo>
                <a:lnTo>
                  <a:pt x="129689" y="678852"/>
                </a:lnTo>
                <a:cubicBezTo>
                  <a:pt x="171975" y="475543"/>
                  <a:pt x="29749" y="269750"/>
                  <a:pt x="0" y="166157"/>
                </a:cubicBezTo>
                <a:close/>
              </a:path>
            </a:pathLst>
          </a:custGeom>
          <a:solidFill>
            <a:srgbClr val="FFFFFF">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038" name="Google Shape;2038;p44"/>
          <p:cNvPicPr preferRelativeResize="0"/>
          <p:nvPr/>
        </p:nvPicPr>
        <p:blipFill rotWithShape="1">
          <a:blip r:embed="rId10">
            <a:alphaModFix/>
          </a:blip>
          <a:srcRect b="0" l="0" r="0" t="0"/>
          <a:stretch/>
        </p:blipFill>
        <p:spPr>
          <a:xfrm>
            <a:off x="9361671" y="406371"/>
            <a:ext cx="497692" cy="497692"/>
          </a:xfrm>
          <a:prstGeom prst="rect">
            <a:avLst/>
          </a:prstGeom>
          <a:noFill/>
          <a:ln>
            <a:noFill/>
          </a:ln>
        </p:spPr>
      </p:pic>
      <p:pic>
        <p:nvPicPr>
          <p:cNvPr id="2039" name="Google Shape;2039;p44"/>
          <p:cNvPicPr preferRelativeResize="0"/>
          <p:nvPr/>
        </p:nvPicPr>
        <p:blipFill rotWithShape="1">
          <a:blip r:embed="rId11">
            <a:alphaModFix/>
          </a:blip>
          <a:srcRect b="0" l="0" r="0" t="0"/>
          <a:stretch/>
        </p:blipFill>
        <p:spPr>
          <a:xfrm>
            <a:off x="8801452" y="406371"/>
            <a:ext cx="497692" cy="497692"/>
          </a:xfrm>
          <a:prstGeom prst="rect">
            <a:avLst/>
          </a:prstGeom>
          <a:noFill/>
          <a:ln>
            <a:noFill/>
          </a:ln>
        </p:spPr>
      </p:pic>
      <p:pic>
        <p:nvPicPr>
          <p:cNvPr id="2040" name="Google Shape;2040;p44"/>
          <p:cNvPicPr preferRelativeResize="0"/>
          <p:nvPr/>
        </p:nvPicPr>
        <p:blipFill rotWithShape="1">
          <a:blip r:embed="rId12">
            <a:alphaModFix/>
          </a:blip>
          <a:srcRect b="0" l="0" r="0" t="0"/>
          <a:stretch/>
        </p:blipFill>
        <p:spPr>
          <a:xfrm>
            <a:off x="8241233" y="406371"/>
            <a:ext cx="497692" cy="497692"/>
          </a:xfrm>
          <a:prstGeom prst="rect">
            <a:avLst/>
          </a:prstGeom>
          <a:noFill/>
          <a:ln>
            <a:noFill/>
          </a:ln>
        </p:spPr>
      </p:pic>
      <p:pic>
        <p:nvPicPr>
          <p:cNvPr id="2041" name="Google Shape;2041;p44"/>
          <p:cNvPicPr preferRelativeResize="0"/>
          <p:nvPr/>
        </p:nvPicPr>
        <p:blipFill rotWithShape="1">
          <a:blip r:embed="rId13">
            <a:alphaModFix/>
          </a:blip>
          <a:srcRect b="0" l="0" r="0" t="0"/>
          <a:stretch/>
        </p:blipFill>
        <p:spPr>
          <a:xfrm>
            <a:off x="9921891" y="406371"/>
            <a:ext cx="497692" cy="497692"/>
          </a:xfrm>
          <a:prstGeom prst="rect">
            <a:avLst/>
          </a:prstGeom>
          <a:noFill/>
          <a:ln>
            <a:noFill/>
          </a:ln>
        </p:spPr>
      </p:pic>
      <p:pic>
        <p:nvPicPr>
          <p:cNvPr id="2042" name="Google Shape;2042;p44"/>
          <p:cNvPicPr preferRelativeResize="0"/>
          <p:nvPr/>
        </p:nvPicPr>
        <p:blipFill rotWithShape="1">
          <a:blip r:embed="rId14">
            <a:alphaModFix/>
          </a:blip>
          <a:srcRect b="0" l="0" r="0" t="0"/>
          <a:stretch/>
        </p:blipFill>
        <p:spPr>
          <a:xfrm>
            <a:off x="10482110" y="406371"/>
            <a:ext cx="497692" cy="497692"/>
          </a:xfrm>
          <a:prstGeom prst="rect">
            <a:avLst/>
          </a:prstGeom>
          <a:noFill/>
          <a:ln>
            <a:noFill/>
          </a:ln>
        </p:spPr>
      </p:pic>
      <p:pic>
        <p:nvPicPr>
          <p:cNvPr id="2043" name="Google Shape;2043;p44"/>
          <p:cNvPicPr preferRelativeResize="0"/>
          <p:nvPr/>
        </p:nvPicPr>
        <p:blipFill rotWithShape="1">
          <a:blip r:embed="rId15">
            <a:alphaModFix/>
          </a:blip>
          <a:srcRect b="0" l="0" r="0" t="0"/>
          <a:stretch/>
        </p:blipFill>
        <p:spPr>
          <a:xfrm>
            <a:off x="11042331" y="406371"/>
            <a:ext cx="497692" cy="497692"/>
          </a:xfrm>
          <a:prstGeom prst="rect">
            <a:avLst/>
          </a:prstGeom>
          <a:noFill/>
          <a:ln>
            <a:noFill/>
          </a:ln>
        </p:spPr>
      </p:pic>
      <p:pic>
        <p:nvPicPr>
          <p:cNvPr id="2044" name="Google Shape;2044;p44"/>
          <p:cNvPicPr preferRelativeResize="0"/>
          <p:nvPr/>
        </p:nvPicPr>
        <p:blipFill rotWithShape="1">
          <a:blip r:embed="rId16">
            <a:alphaModFix/>
          </a:blip>
          <a:srcRect b="0" l="0" r="0" t="0"/>
          <a:stretch/>
        </p:blipFill>
        <p:spPr>
          <a:xfrm>
            <a:off x="2193746" y="1998299"/>
            <a:ext cx="493819" cy="493819"/>
          </a:xfrm>
          <a:prstGeom prst="rect">
            <a:avLst/>
          </a:prstGeom>
          <a:noFill/>
          <a:ln>
            <a:noFill/>
          </a:ln>
        </p:spPr>
      </p:pic>
      <p:sp>
        <p:nvSpPr>
          <p:cNvPr id="2045" name="Google Shape;2045;p44"/>
          <p:cNvSpPr txBox="1"/>
          <p:nvPr/>
        </p:nvSpPr>
        <p:spPr>
          <a:xfrm>
            <a:off x="2862112" y="1874907"/>
            <a:ext cx="608574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par habitant en Suisse, en 2019 : </a:t>
            </a:r>
            <a:r>
              <a:rPr b="1" i="0" lang="fr-FR" sz="2600" u="none" cap="none" strike="noStrike">
                <a:solidFill>
                  <a:schemeClr val="lt2"/>
                </a:solidFill>
                <a:latin typeface="Arial"/>
                <a:ea typeface="Arial"/>
                <a:cs typeface="Arial"/>
                <a:sym typeface="Arial"/>
              </a:rPr>
              <a:t>12 t éq. CO</a:t>
            </a:r>
            <a:r>
              <a:rPr b="1" baseline="-25000" i="0" lang="fr-FR" sz="2600" u="none" cap="none" strike="noStrike">
                <a:solidFill>
                  <a:schemeClr val="lt2"/>
                </a:solidFill>
                <a:latin typeface="Arial"/>
                <a:ea typeface="Arial"/>
                <a:cs typeface="Arial"/>
                <a:sym typeface="Arial"/>
              </a:rPr>
              <a:t>2</a:t>
            </a:r>
            <a:endParaRPr b="0" i="0" sz="2600" u="none" cap="none" strike="noStrike">
              <a:solidFill>
                <a:srgbClr val="000000"/>
              </a:solidFill>
              <a:latin typeface="Arial"/>
              <a:ea typeface="Arial"/>
              <a:cs typeface="Arial"/>
              <a:sym typeface="Arial"/>
            </a:endParaRPr>
          </a:p>
        </p:txBody>
      </p:sp>
      <p:sp>
        <p:nvSpPr>
          <p:cNvPr id="2046" name="Google Shape;2046;p44"/>
          <p:cNvSpPr txBox="1"/>
          <p:nvPr/>
        </p:nvSpPr>
        <p:spPr>
          <a:xfrm>
            <a:off x="2862112" y="4222250"/>
            <a:ext cx="1224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2"/>
              </a:buClr>
              <a:buSzPts val="3200"/>
              <a:buFont typeface="Arial"/>
              <a:buNone/>
            </a:pPr>
            <a:r>
              <a:rPr b="1" i="0" lang="fr-FR" sz="3200" u="none" cap="none" strike="noStrike">
                <a:solidFill>
                  <a:srgbClr val="FFC000"/>
                </a:solidFill>
                <a:latin typeface="Arial"/>
                <a:ea typeface="Arial"/>
                <a:cs typeface="Arial"/>
                <a:sym typeface="Arial"/>
              </a:rPr>
              <a:t>15 %</a:t>
            </a:r>
            <a:endParaRPr b="1" baseline="-25000" i="0" sz="3200" u="none" cap="none" strike="noStrike">
              <a:solidFill>
                <a:srgbClr val="FFC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2"/>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201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2022"/>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000"/>
                                  </p:stCondLst>
                                  <p:childTnLst>
                                    <p:set>
                                      <p:cBhvr>
                                        <p:cTn dur="1" fill="hold">
                                          <p:stCondLst>
                                            <p:cond delay="0"/>
                                          </p:stCondLst>
                                        </p:cTn>
                                        <p:tgtEl>
                                          <p:spTgt spid="20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3"/>
                                        </p:tgtEl>
                                        <p:attrNameLst>
                                          <p:attrName>style.visibility</p:attrName>
                                        </p:attrNameLst>
                                      </p:cBhvr>
                                      <p:to>
                                        <p:strVal val="visible"/>
                                      </p:to>
                                    </p:set>
                                    <p:animEffect filter="fade" transition="in">
                                      <p:cBhvr>
                                        <p:cTn dur="500"/>
                                        <p:tgtEl>
                                          <p:spTgt spid="2033"/>
                                        </p:tgtEl>
                                      </p:cBhvr>
                                    </p:animEffect>
                                  </p:childTnLst>
                                </p:cTn>
                              </p:par>
                              <p:par>
                                <p:cTn fill="hold" nodeType="withEffect" presetClass="entr" presetID="10" presetSubtype="0">
                                  <p:stCondLst>
                                    <p:cond delay="0"/>
                                  </p:stCondLst>
                                  <p:childTnLst>
                                    <p:set>
                                      <p:cBhvr>
                                        <p:cTn dur="1" fill="hold">
                                          <p:stCondLst>
                                            <p:cond delay="0"/>
                                          </p:stCondLst>
                                        </p:cTn>
                                        <p:tgtEl>
                                          <p:spTgt spid="2034"/>
                                        </p:tgtEl>
                                        <p:attrNameLst>
                                          <p:attrName>style.visibility</p:attrName>
                                        </p:attrNameLst>
                                      </p:cBhvr>
                                      <p:to>
                                        <p:strVal val="visible"/>
                                      </p:to>
                                    </p:set>
                                    <p:animEffect filter="fade" transition="in">
                                      <p:cBhvr>
                                        <p:cTn dur="500"/>
                                        <p:tgtEl>
                                          <p:spTgt spid="2034"/>
                                        </p:tgtEl>
                                      </p:cBhvr>
                                    </p:animEffect>
                                  </p:childTnLst>
                                </p:cTn>
                              </p:par>
                              <p:par>
                                <p:cTn fill="hold" nodeType="with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500"/>
                                        <p:tgtEl>
                                          <p:spTgt spid="2035"/>
                                        </p:tgtEl>
                                      </p:cBhvr>
                                    </p:animEffect>
                                  </p:childTnLst>
                                </p:cTn>
                              </p:par>
                              <p:par>
                                <p:cTn fill="hold" nodeType="withEffect" presetClass="entr" presetID="10" presetSubtype="0">
                                  <p:stCondLst>
                                    <p:cond delay="0"/>
                                  </p:stCondLst>
                                  <p:childTnLst>
                                    <p:set>
                                      <p:cBhvr>
                                        <p:cTn dur="1" fill="hold">
                                          <p:stCondLst>
                                            <p:cond delay="0"/>
                                          </p:stCondLst>
                                        </p:cTn>
                                        <p:tgtEl>
                                          <p:spTgt spid="2011"/>
                                        </p:tgtEl>
                                        <p:attrNameLst>
                                          <p:attrName>style.visibility</p:attrName>
                                        </p:attrNameLst>
                                      </p:cBhvr>
                                      <p:to>
                                        <p:strVal val="visible"/>
                                      </p:to>
                                    </p:set>
                                    <p:animEffect filter="fade" transition="in">
                                      <p:cBhvr>
                                        <p:cTn dur="500"/>
                                        <p:tgtEl>
                                          <p:spTgt spid="2011"/>
                                        </p:tgtEl>
                                      </p:cBhvr>
                                    </p:animEffect>
                                  </p:childTnLst>
                                </p:cTn>
                              </p:par>
                              <p:par>
                                <p:cTn fill="hold" nodeType="withEffect" presetClass="entr" presetID="10" presetSubtype="0">
                                  <p:stCondLst>
                                    <p:cond delay="0"/>
                                  </p:stCondLst>
                                  <p:childTnLst>
                                    <p:set>
                                      <p:cBhvr>
                                        <p:cTn dur="1" fill="hold">
                                          <p:stCondLst>
                                            <p:cond delay="0"/>
                                          </p:stCondLst>
                                        </p:cTn>
                                        <p:tgtEl>
                                          <p:spTgt spid="2037"/>
                                        </p:tgtEl>
                                        <p:attrNameLst>
                                          <p:attrName>style.visibility</p:attrName>
                                        </p:attrNameLst>
                                      </p:cBhvr>
                                      <p:to>
                                        <p:strVal val="visible"/>
                                      </p:to>
                                    </p:set>
                                    <p:animEffect filter="fade" transition="in">
                                      <p:cBhvr>
                                        <p:cTn dur="500"/>
                                        <p:tgtEl>
                                          <p:spTgt spid="2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0" name="Shape 2050"/>
        <p:cNvGrpSpPr/>
        <p:nvPr/>
      </p:nvGrpSpPr>
      <p:grpSpPr>
        <a:xfrm>
          <a:off x="0" y="0"/>
          <a:ext cx="0" cy="0"/>
          <a:chOff x="0" y="0"/>
          <a:chExt cx="0" cy="0"/>
        </a:xfrm>
      </p:grpSpPr>
      <p:sp>
        <p:nvSpPr>
          <p:cNvPr id="2051" name="Google Shape;2051;p45"/>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Biens de consommation</a:t>
            </a:r>
            <a:endParaRPr/>
          </a:p>
        </p:txBody>
      </p:sp>
      <p:sp>
        <p:nvSpPr>
          <p:cNvPr id="2052" name="Google Shape;2052;p45"/>
          <p:cNvSpPr/>
          <p:nvPr>
            <p:ph idx="2" type="pic"/>
          </p:nvPr>
        </p:nvSpPr>
        <p:spPr>
          <a:xfrm>
            <a:off x="0" y="0"/>
            <a:ext cx="6096000" cy="6858000"/>
          </a:xfrm>
          <a:prstGeom prst="rect">
            <a:avLst/>
          </a:prstGeom>
          <a:noFill/>
          <a:ln>
            <a:noFill/>
          </a:ln>
        </p:spPr>
      </p:sp>
      <p:pic>
        <p:nvPicPr>
          <p:cNvPr id="2053" name="Google Shape;2053;p45"/>
          <p:cNvPicPr preferRelativeResize="0"/>
          <p:nvPr/>
        </p:nvPicPr>
        <p:blipFill rotWithShape="1">
          <a:blip r:embed="rId3">
            <a:alphaModFix/>
          </a:blip>
          <a:srcRect b="3394" l="3398" r="3513" t="3394"/>
          <a:stretch/>
        </p:blipFill>
        <p:spPr>
          <a:xfrm>
            <a:off x="2249327" y="3072165"/>
            <a:ext cx="731702" cy="732678"/>
          </a:xfrm>
          <a:prstGeom prst="ellipse">
            <a:avLst/>
          </a:prstGeom>
          <a:noFill/>
          <a:ln>
            <a:noFill/>
          </a:ln>
        </p:spPr>
      </p:pic>
      <p:pic>
        <p:nvPicPr>
          <p:cNvPr id="2054" name="Google Shape;2054;p45"/>
          <p:cNvPicPr preferRelativeResize="0"/>
          <p:nvPr/>
        </p:nvPicPr>
        <p:blipFill rotWithShape="1">
          <a:blip r:embed="rId4">
            <a:alphaModFix/>
          </a:blip>
          <a:srcRect b="3472" l="3122" r="3789" t="3316"/>
          <a:stretch/>
        </p:blipFill>
        <p:spPr>
          <a:xfrm>
            <a:off x="1339424" y="3072165"/>
            <a:ext cx="731701" cy="732678"/>
          </a:xfrm>
          <a:prstGeom prst="ellipse">
            <a:avLst/>
          </a:prstGeom>
          <a:noFill/>
          <a:ln>
            <a:noFill/>
          </a:ln>
        </p:spPr>
      </p:pic>
      <p:pic>
        <p:nvPicPr>
          <p:cNvPr id="2055" name="Google Shape;2055;p45"/>
          <p:cNvPicPr preferRelativeResize="0"/>
          <p:nvPr/>
        </p:nvPicPr>
        <p:blipFill rotWithShape="1">
          <a:blip r:embed="rId5">
            <a:alphaModFix/>
          </a:blip>
          <a:srcRect b="3944" l="3122" r="3789" t="2841"/>
          <a:stretch/>
        </p:blipFill>
        <p:spPr>
          <a:xfrm>
            <a:off x="429520" y="3072165"/>
            <a:ext cx="731702" cy="732678"/>
          </a:xfrm>
          <a:prstGeom prst="ellipse">
            <a:avLst/>
          </a:prstGeom>
          <a:noFill/>
          <a:ln>
            <a:noFill/>
          </a:ln>
        </p:spPr>
      </p:pic>
      <p:pic>
        <p:nvPicPr>
          <p:cNvPr id="2056" name="Google Shape;2056;p45"/>
          <p:cNvPicPr preferRelativeResize="0"/>
          <p:nvPr/>
        </p:nvPicPr>
        <p:blipFill rotWithShape="1">
          <a:blip r:embed="rId6">
            <a:alphaModFix/>
          </a:blip>
          <a:srcRect b="3944" l="3593" r="3313" t="2841"/>
          <a:stretch/>
        </p:blipFill>
        <p:spPr>
          <a:xfrm>
            <a:off x="3170206" y="3072163"/>
            <a:ext cx="731703" cy="732680"/>
          </a:xfrm>
          <a:prstGeom prst="ellipse">
            <a:avLst/>
          </a:prstGeom>
          <a:noFill/>
          <a:ln>
            <a:noFill/>
          </a:ln>
        </p:spPr>
      </p:pic>
      <p:pic>
        <p:nvPicPr>
          <p:cNvPr id="2057" name="Google Shape;2057;p45"/>
          <p:cNvPicPr preferRelativeResize="0"/>
          <p:nvPr/>
        </p:nvPicPr>
        <p:blipFill rotWithShape="1">
          <a:blip r:embed="rId7">
            <a:alphaModFix/>
          </a:blip>
          <a:srcRect b="3472" l="3789" r="3122" t="3316"/>
          <a:stretch/>
        </p:blipFill>
        <p:spPr>
          <a:xfrm>
            <a:off x="4085892" y="3072163"/>
            <a:ext cx="731703" cy="732680"/>
          </a:xfrm>
          <a:prstGeom prst="ellipse">
            <a:avLst/>
          </a:prstGeom>
          <a:noFill/>
          <a:ln>
            <a:noFill/>
          </a:ln>
        </p:spPr>
      </p:pic>
      <p:pic>
        <p:nvPicPr>
          <p:cNvPr id="2058" name="Google Shape;2058;p45"/>
          <p:cNvPicPr preferRelativeResize="0"/>
          <p:nvPr/>
        </p:nvPicPr>
        <p:blipFill rotWithShape="1">
          <a:blip r:embed="rId8">
            <a:alphaModFix/>
          </a:blip>
          <a:srcRect b="2814" l="2719" r="4190" t="3972"/>
          <a:stretch/>
        </p:blipFill>
        <p:spPr>
          <a:xfrm>
            <a:off x="5000990" y="3063600"/>
            <a:ext cx="729826" cy="730800"/>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3" name="Shape 2063"/>
        <p:cNvGrpSpPr/>
        <p:nvPr/>
      </p:nvGrpSpPr>
      <p:grpSpPr>
        <a:xfrm>
          <a:off x="0" y="0"/>
          <a:ext cx="0" cy="0"/>
          <a:chOff x="0" y="0"/>
          <a:chExt cx="0" cy="0"/>
        </a:xfrm>
      </p:grpSpPr>
      <p:pic>
        <p:nvPicPr>
          <p:cNvPr descr="D:\Documents\Climat\Teach The Shift\Slides 43-44\images optimisees\tableau.jpg" id="2064" name="Google Shape;2064;p46"/>
          <p:cNvPicPr preferRelativeResize="0"/>
          <p:nvPr/>
        </p:nvPicPr>
        <p:blipFill rotWithShape="1">
          <a:blip r:embed="rId3">
            <a:alphaModFix/>
          </a:blip>
          <a:srcRect b="0" l="0" r="0" t="0"/>
          <a:stretch/>
        </p:blipFill>
        <p:spPr>
          <a:xfrm>
            <a:off x="0" y="969264"/>
            <a:ext cx="12192000" cy="5529707"/>
          </a:xfrm>
          <a:prstGeom prst="rect">
            <a:avLst/>
          </a:prstGeom>
          <a:noFill/>
          <a:ln>
            <a:noFill/>
          </a:ln>
        </p:spPr>
      </p:pic>
      <p:sp>
        <p:nvSpPr>
          <p:cNvPr id="2065" name="Google Shape;2065;p46"/>
          <p:cNvSpPr txBox="1"/>
          <p:nvPr>
            <p:ph idx="1" type="body"/>
          </p:nvPr>
        </p:nvSpPr>
        <p:spPr>
          <a:xfrm>
            <a:off x="695325" y="406371"/>
            <a:ext cx="724398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Celui qui vous la souffle, il ne manque pas d’air !</a:t>
            </a:r>
            <a:endParaRPr/>
          </a:p>
        </p:txBody>
      </p:sp>
      <p:sp>
        <p:nvSpPr>
          <p:cNvPr id="2066" name="Google Shape;2066;p4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067" name="Google Shape;2067;p4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068" name="Google Shape;2068;p46"/>
          <p:cNvPicPr preferRelativeResize="0"/>
          <p:nvPr/>
        </p:nvPicPr>
        <p:blipFill rotWithShape="1">
          <a:blip r:embed="rId4">
            <a:alphaModFix/>
          </a:blip>
          <a:srcRect b="0" l="0" r="0" t="0"/>
          <a:stretch/>
        </p:blipFill>
        <p:spPr>
          <a:xfrm>
            <a:off x="8241233" y="406371"/>
            <a:ext cx="497692" cy="497692"/>
          </a:xfrm>
          <a:prstGeom prst="rect">
            <a:avLst/>
          </a:prstGeom>
          <a:noFill/>
          <a:ln>
            <a:noFill/>
          </a:ln>
        </p:spPr>
      </p:pic>
      <p:pic>
        <p:nvPicPr>
          <p:cNvPr id="2069" name="Google Shape;2069;p46"/>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2070" name="Google Shape;2070;p46"/>
          <p:cNvPicPr preferRelativeResize="0"/>
          <p:nvPr/>
        </p:nvPicPr>
        <p:blipFill rotWithShape="1">
          <a:blip r:embed="rId6">
            <a:alphaModFix/>
          </a:blip>
          <a:srcRect b="0" l="0" r="0" t="0"/>
          <a:stretch/>
        </p:blipFill>
        <p:spPr>
          <a:xfrm>
            <a:off x="9361670" y="406371"/>
            <a:ext cx="497692" cy="497692"/>
          </a:xfrm>
          <a:prstGeom prst="rect">
            <a:avLst/>
          </a:prstGeom>
          <a:noFill/>
          <a:ln>
            <a:noFill/>
          </a:ln>
        </p:spPr>
      </p:pic>
      <p:pic>
        <p:nvPicPr>
          <p:cNvPr id="2071" name="Google Shape;2071;p46"/>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2072" name="Google Shape;2072;p46"/>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2073" name="Google Shape;2073;p46"/>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pic>
        <p:nvPicPr>
          <p:cNvPr id="2074" name="Google Shape;2074;p46"/>
          <p:cNvPicPr preferRelativeResize="0"/>
          <p:nvPr/>
        </p:nvPicPr>
        <p:blipFill rotWithShape="1">
          <a:blip r:embed="rId10">
            <a:alphaModFix/>
          </a:blip>
          <a:srcRect b="0" l="0" r="0" t="0"/>
          <a:stretch/>
        </p:blipFill>
        <p:spPr>
          <a:xfrm>
            <a:off x="4644115" y="4769865"/>
            <a:ext cx="636034" cy="737800"/>
          </a:xfrm>
          <a:prstGeom prst="rect">
            <a:avLst/>
          </a:prstGeom>
          <a:noFill/>
          <a:ln>
            <a:noFill/>
          </a:ln>
        </p:spPr>
      </p:pic>
      <p:pic>
        <p:nvPicPr>
          <p:cNvPr id="2075" name="Google Shape;2075;p46"/>
          <p:cNvPicPr preferRelativeResize="0"/>
          <p:nvPr/>
        </p:nvPicPr>
        <p:blipFill rotWithShape="1">
          <a:blip r:embed="rId11">
            <a:alphaModFix/>
          </a:blip>
          <a:srcRect b="0" l="0" r="0" t="0"/>
          <a:stretch/>
        </p:blipFill>
        <p:spPr>
          <a:xfrm>
            <a:off x="7234782" y="5021643"/>
            <a:ext cx="790754" cy="287547"/>
          </a:xfrm>
          <a:prstGeom prst="rect">
            <a:avLst/>
          </a:prstGeom>
          <a:noFill/>
          <a:ln>
            <a:noFill/>
          </a:ln>
        </p:spPr>
      </p:pic>
      <p:cxnSp>
        <p:nvCxnSpPr>
          <p:cNvPr id="2076" name="Google Shape;2076;p46"/>
          <p:cNvCxnSpPr/>
          <p:nvPr/>
        </p:nvCxnSpPr>
        <p:spPr>
          <a:xfrm flipH="1">
            <a:off x="2792091" y="2154514"/>
            <a:ext cx="3289299" cy="1661583"/>
          </a:xfrm>
          <a:prstGeom prst="straightConnector1">
            <a:avLst/>
          </a:prstGeom>
          <a:noFill/>
          <a:ln cap="flat" cmpd="sng" w="57150">
            <a:solidFill>
              <a:schemeClr val="lt1"/>
            </a:solidFill>
            <a:prstDash val="solid"/>
            <a:round/>
            <a:headEnd len="sm" w="sm" type="none"/>
            <a:tailEnd len="med" w="med" type="triangle"/>
          </a:ln>
        </p:spPr>
      </p:cxnSp>
      <p:cxnSp>
        <p:nvCxnSpPr>
          <p:cNvPr id="2077" name="Google Shape;2077;p46"/>
          <p:cNvCxnSpPr/>
          <p:nvPr/>
        </p:nvCxnSpPr>
        <p:spPr>
          <a:xfrm>
            <a:off x="6081390" y="2154514"/>
            <a:ext cx="1" cy="1661583"/>
          </a:xfrm>
          <a:prstGeom prst="straightConnector1">
            <a:avLst/>
          </a:prstGeom>
          <a:noFill/>
          <a:ln cap="flat" cmpd="sng" w="57150">
            <a:solidFill>
              <a:schemeClr val="lt1"/>
            </a:solidFill>
            <a:prstDash val="solid"/>
            <a:round/>
            <a:headEnd len="sm" w="sm" type="none"/>
            <a:tailEnd len="med" w="med" type="triangle"/>
          </a:ln>
        </p:spPr>
      </p:cxnSp>
      <p:cxnSp>
        <p:nvCxnSpPr>
          <p:cNvPr id="2078" name="Google Shape;2078;p46"/>
          <p:cNvCxnSpPr/>
          <p:nvPr/>
        </p:nvCxnSpPr>
        <p:spPr>
          <a:xfrm>
            <a:off x="6081390" y="2154514"/>
            <a:ext cx="3291417" cy="1661583"/>
          </a:xfrm>
          <a:prstGeom prst="straightConnector1">
            <a:avLst/>
          </a:prstGeom>
          <a:noFill/>
          <a:ln cap="flat" cmpd="sng" w="57150">
            <a:solidFill>
              <a:schemeClr val="lt1"/>
            </a:solidFill>
            <a:prstDash val="solid"/>
            <a:round/>
            <a:headEnd len="sm" w="sm" type="none"/>
            <a:tailEnd len="med" w="med" type="triangle"/>
          </a:ln>
        </p:spPr>
      </p:cxnSp>
      <p:pic>
        <p:nvPicPr>
          <p:cNvPr id="2079" name="Google Shape;2079;p46"/>
          <p:cNvPicPr preferRelativeResize="0"/>
          <p:nvPr/>
        </p:nvPicPr>
        <p:blipFill rotWithShape="1">
          <a:blip r:embed="rId12">
            <a:alphaModFix/>
          </a:blip>
          <a:srcRect b="0" l="0" r="0" t="0"/>
          <a:stretch/>
        </p:blipFill>
        <p:spPr>
          <a:xfrm>
            <a:off x="3006253" y="4539068"/>
            <a:ext cx="672453" cy="672453"/>
          </a:xfrm>
          <a:prstGeom prst="rect">
            <a:avLst/>
          </a:prstGeom>
          <a:noFill/>
          <a:ln>
            <a:noFill/>
          </a:ln>
        </p:spPr>
      </p:pic>
      <p:grpSp>
        <p:nvGrpSpPr>
          <p:cNvPr id="2080" name="Google Shape;2080;p46"/>
          <p:cNvGrpSpPr/>
          <p:nvPr/>
        </p:nvGrpSpPr>
        <p:grpSpPr>
          <a:xfrm>
            <a:off x="1457869" y="4539068"/>
            <a:ext cx="1835646" cy="1495413"/>
            <a:chOff x="1976029" y="4465916"/>
            <a:chExt cx="1835646" cy="1495413"/>
          </a:xfrm>
        </p:grpSpPr>
        <p:pic>
          <p:nvPicPr>
            <p:cNvPr id="2081" name="Google Shape;2081;p46"/>
            <p:cNvPicPr preferRelativeResize="0"/>
            <p:nvPr/>
          </p:nvPicPr>
          <p:blipFill rotWithShape="1">
            <a:blip r:embed="rId12">
              <a:alphaModFix/>
            </a:blip>
            <a:srcRect b="0" l="0" r="0" t="0"/>
            <a:stretch/>
          </p:blipFill>
          <p:spPr>
            <a:xfrm>
              <a:off x="1976029" y="4465916"/>
              <a:ext cx="672453" cy="672453"/>
            </a:xfrm>
            <a:prstGeom prst="rect">
              <a:avLst/>
            </a:prstGeom>
            <a:noFill/>
            <a:ln>
              <a:noFill/>
            </a:ln>
          </p:spPr>
        </p:pic>
        <p:pic>
          <p:nvPicPr>
            <p:cNvPr id="2082" name="Google Shape;2082;p46"/>
            <p:cNvPicPr preferRelativeResize="0"/>
            <p:nvPr/>
          </p:nvPicPr>
          <p:blipFill rotWithShape="1">
            <a:blip r:embed="rId12">
              <a:alphaModFix/>
            </a:blip>
            <a:srcRect b="0" l="0" r="0" t="0"/>
            <a:stretch/>
          </p:blipFill>
          <p:spPr>
            <a:xfrm>
              <a:off x="2750221" y="4465916"/>
              <a:ext cx="672453" cy="672453"/>
            </a:xfrm>
            <a:prstGeom prst="rect">
              <a:avLst/>
            </a:prstGeom>
            <a:noFill/>
            <a:ln>
              <a:noFill/>
            </a:ln>
          </p:spPr>
        </p:pic>
        <p:pic>
          <p:nvPicPr>
            <p:cNvPr id="2083" name="Google Shape;2083;p46"/>
            <p:cNvPicPr preferRelativeResize="0"/>
            <p:nvPr/>
          </p:nvPicPr>
          <p:blipFill rotWithShape="1">
            <a:blip r:embed="rId12">
              <a:alphaModFix/>
            </a:blip>
            <a:srcRect b="0" l="0" r="0" t="0"/>
            <a:stretch/>
          </p:blipFill>
          <p:spPr>
            <a:xfrm>
              <a:off x="2365030" y="5288876"/>
              <a:ext cx="672453" cy="672453"/>
            </a:xfrm>
            <a:prstGeom prst="rect">
              <a:avLst/>
            </a:prstGeom>
            <a:noFill/>
            <a:ln>
              <a:noFill/>
            </a:ln>
          </p:spPr>
        </p:pic>
        <p:pic>
          <p:nvPicPr>
            <p:cNvPr id="2084" name="Google Shape;2084;p46"/>
            <p:cNvPicPr preferRelativeResize="0"/>
            <p:nvPr/>
          </p:nvPicPr>
          <p:blipFill rotWithShape="1">
            <a:blip r:embed="rId12">
              <a:alphaModFix/>
            </a:blip>
            <a:srcRect b="0" l="0" r="0" t="0"/>
            <a:stretch/>
          </p:blipFill>
          <p:spPr>
            <a:xfrm>
              <a:off x="3139222" y="5288876"/>
              <a:ext cx="672453" cy="672453"/>
            </a:xfrm>
            <a:prstGeom prst="rect">
              <a:avLst/>
            </a:prstGeom>
            <a:noFill/>
            <a:ln>
              <a:noFill/>
            </a:ln>
          </p:spPr>
        </p:pic>
      </p:grpSp>
      <p:cxnSp>
        <p:nvCxnSpPr>
          <p:cNvPr id="2085" name="Google Shape;2085;p46"/>
          <p:cNvCxnSpPr/>
          <p:nvPr/>
        </p:nvCxnSpPr>
        <p:spPr>
          <a:xfrm>
            <a:off x="5256680" y="5121767"/>
            <a:ext cx="388874" cy="0"/>
          </a:xfrm>
          <a:prstGeom prst="straightConnector1">
            <a:avLst/>
          </a:prstGeom>
          <a:noFill/>
          <a:ln cap="flat" cmpd="sng" w="28575">
            <a:solidFill>
              <a:schemeClr val="lt1"/>
            </a:solidFill>
            <a:prstDash val="solid"/>
            <a:miter lim="800000"/>
            <a:headEnd len="sm" w="sm" type="none"/>
            <a:tailEnd len="med" w="med" type="stealth"/>
          </a:ln>
        </p:spPr>
      </p:cxnSp>
      <p:sp>
        <p:nvSpPr>
          <p:cNvPr id="2086" name="Google Shape;2086;p46"/>
          <p:cNvSpPr/>
          <p:nvPr/>
        </p:nvSpPr>
        <p:spPr>
          <a:xfrm>
            <a:off x="9610725" y="4526755"/>
            <a:ext cx="1440000" cy="1440000"/>
          </a:xfrm>
          <a:prstGeom prst="arc">
            <a:avLst>
              <a:gd fmla="val 9229266" name="adj1"/>
              <a:gd fmla="val 19304164" name="adj2"/>
            </a:avLst>
          </a:prstGeom>
          <a:noFill/>
          <a:ln cap="flat" cmpd="sng" w="38100">
            <a:solidFill>
              <a:schemeClr val="lt1"/>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87" name="Google Shape;2087;p46"/>
          <p:cNvSpPr/>
          <p:nvPr/>
        </p:nvSpPr>
        <p:spPr>
          <a:xfrm rot="10800000">
            <a:off x="9610725" y="4526755"/>
            <a:ext cx="1440000" cy="1440000"/>
          </a:xfrm>
          <a:prstGeom prst="arc">
            <a:avLst>
              <a:gd fmla="val 9229266" name="adj1"/>
              <a:gd fmla="val 19304164" name="adj2"/>
            </a:avLst>
          </a:prstGeom>
          <a:noFill/>
          <a:ln cap="flat" cmpd="sng" w="38100">
            <a:solidFill>
              <a:schemeClr val="lt1"/>
            </a:solidFill>
            <a:prstDash val="solid"/>
            <a:miter lim="800000"/>
            <a:headEnd len="sm" w="sm" type="none"/>
            <a:tailEnd len="med" w="med" type="stealth"/>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2088" name="Google Shape;2088;p46"/>
          <p:cNvPicPr preferRelativeResize="0"/>
          <p:nvPr/>
        </p:nvPicPr>
        <p:blipFill rotWithShape="1">
          <a:blip r:embed="rId13">
            <a:alphaModFix/>
          </a:blip>
          <a:srcRect b="0" l="0" r="0" t="0"/>
          <a:stretch/>
        </p:blipFill>
        <p:spPr>
          <a:xfrm>
            <a:off x="9760688" y="4676717"/>
            <a:ext cx="1135748" cy="1135748"/>
          </a:xfrm>
          <a:prstGeom prst="rect">
            <a:avLst/>
          </a:prstGeom>
          <a:noFill/>
          <a:ln>
            <a:noFill/>
          </a:ln>
        </p:spPr>
      </p:pic>
      <p:pic>
        <p:nvPicPr>
          <p:cNvPr id="2089" name="Google Shape;2089;p46"/>
          <p:cNvPicPr preferRelativeResize="0"/>
          <p:nvPr/>
        </p:nvPicPr>
        <p:blipFill rotWithShape="1">
          <a:blip r:embed="rId10">
            <a:alphaModFix/>
          </a:blip>
          <a:srcRect b="0" l="0" r="0" t="0"/>
          <a:stretch/>
        </p:blipFill>
        <p:spPr>
          <a:xfrm>
            <a:off x="5622085" y="4769865"/>
            <a:ext cx="636034" cy="737800"/>
          </a:xfrm>
          <a:prstGeom prst="rect">
            <a:avLst/>
          </a:prstGeom>
          <a:noFill/>
          <a:ln>
            <a:noFill/>
          </a:ln>
        </p:spPr>
      </p:pic>
      <p:cxnSp>
        <p:nvCxnSpPr>
          <p:cNvPr id="2090" name="Google Shape;2090;p46"/>
          <p:cNvCxnSpPr/>
          <p:nvPr/>
        </p:nvCxnSpPr>
        <p:spPr>
          <a:xfrm>
            <a:off x="6234650" y="5121767"/>
            <a:ext cx="388874" cy="0"/>
          </a:xfrm>
          <a:prstGeom prst="straightConnector1">
            <a:avLst/>
          </a:prstGeom>
          <a:noFill/>
          <a:ln cap="flat" cmpd="sng" w="28575">
            <a:solidFill>
              <a:schemeClr val="lt1"/>
            </a:solidFill>
            <a:prstDash val="solid"/>
            <a:miter lim="800000"/>
            <a:headEnd len="sm" w="sm" type="none"/>
            <a:tailEnd len="med" w="med" type="stealth"/>
          </a:ln>
        </p:spPr>
      </p:cxnSp>
      <p:pic>
        <p:nvPicPr>
          <p:cNvPr id="2091" name="Google Shape;2091;p46"/>
          <p:cNvPicPr preferRelativeResize="0"/>
          <p:nvPr/>
        </p:nvPicPr>
        <p:blipFill rotWithShape="1">
          <a:blip r:embed="rId10">
            <a:alphaModFix/>
          </a:blip>
          <a:srcRect b="0" l="0" r="0" t="0"/>
          <a:stretch/>
        </p:blipFill>
        <p:spPr>
          <a:xfrm>
            <a:off x="6600056" y="4769865"/>
            <a:ext cx="636034" cy="737800"/>
          </a:xfrm>
          <a:prstGeom prst="rect">
            <a:avLst/>
          </a:prstGeom>
          <a:noFill/>
          <a:ln>
            <a:noFill/>
          </a:ln>
        </p:spPr>
      </p:pic>
      <p:pic>
        <p:nvPicPr>
          <p:cNvPr id="2092" name="Google Shape;2092;p46"/>
          <p:cNvPicPr preferRelativeResize="0"/>
          <p:nvPr/>
        </p:nvPicPr>
        <p:blipFill rotWithShape="1">
          <a:blip r:embed="rId14">
            <a:alphaModFix/>
          </a:blip>
          <a:srcRect b="0" l="0" r="0" t="0"/>
          <a:stretch/>
        </p:blipFill>
        <p:spPr>
          <a:xfrm>
            <a:off x="1352337" y="3546816"/>
            <a:ext cx="1242953" cy="982800"/>
          </a:xfrm>
          <a:prstGeom prst="rect">
            <a:avLst/>
          </a:prstGeom>
          <a:noFill/>
          <a:ln>
            <a:noFill/>
          </a:ln>
        </p:spPr>
      </p:pic>
      <p:pic>
        <p:nvPicPr>
          <p:cNvPr id="2093" name="Google Shape;2093;p46"/>
          <p:cNvPicPr preferRelativeResize="0"/>
          <p:nvPr/>
        </p:nvPicPr>
        <p:blipFill rotWithShape="1">
          <a:blip r:embed="rId14">
            <a:alphaModFix/>
          </a:blip>
          <a:srcRect b="0" l="0" r="0" t="0"/>
          <a:stretch/>
        </p:blipFill>
        <p:spPr>
          <a:xfrm>
            <a:off x="4845225" y="3546816"/>
            <a:ext cx="1242953" cy="982800"/>
          </a:xfrm>
          <a:prstGeom prst="rect">
            <a:avLst/>
          </a:prstGeom>
          <a:noFill/>
          <a:ln>
            <a:noFill/>
          </a:ln>
        </p:spPr>
      </p:pic>
      <p:pic>
        <p:nvPicPr>
          <p:cNvPr id="2094" name="Google Shape;2094;p46"/>
          <p:cNvPicPr preferRelativeResize="0"/>
          <p:nvPr/>
        </p:nvPicPr>
        <p:blipFill rotWithShape="1">
          <a:blip r:embed="rId14">
            <a:alphaModFix/>
          </a:blip>
          <a:srcRect b="0" l="0" r="0" t="0"/>
          <a:stretch/>
        </p:blipFill>
        <p:spPr>
          <a:xfrm>
            <a:off x="9072997" y="3546816"/>
            <a:ext cx="1242953" cy="982800"/>
          </a:xfrm>
          <a:prstGeom prst="rect">
            <a:avLst/>
          </a:prstGeom>
          <a:noFill/>
          <a:ln>
            <a:noFill/>
          </a:ln>
        </p:spPr>
      </p:pic>
      <p:sp>
        <p:nvSpPr>
          <p:cNvPr id="2095" name="Google Shape;2095;p46"/>
          <p:cNvSpPr txBox="1"/>
          <p:nvPr/>
        </p:nvSpPr>
        <p:spPr>
          <a:xfrm>
            <a:off x="2102258" y="3809182"/>
            <a:ext cx="194802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Arial"/>
                <a:ea typeface="Arial"/>
                <a:cs typeface="Arial"/>
                <a:sym typeface="Arial"/>
              </a:rPr>
              <a:t>éduire</a:t>
            </a:r>
            <a:endParaRPr b="1" i="0" sz="4000" u="none" cap="none" strike="noStrike">
              <a:solidFill>
                <a:schemeClr val="lt1"/>
              </a:solidFill>
              <a:latin typeface="Arial"/>
              <a:ea typeface="Arial"/>
              <a:cs typeface="Arial"/>
              <a:sym typeface="Arial"/>
            </a:endParaRPr>
          </a:p>
        </p:txBody>
      </p:sp>
      <p:sp>
        <p:nvSpPr>
          <p:cNvPr id="2096" name="Google Shape;2096;p46"/>
          <p:cNvSpPr txBox="1"/>
          <p:nvPr/>
        </p:nvSpPr>
        <p:spPr>
          <a:xfrm>
            <a:off x="4348193" y="1566428"/>
            <a:ext cx="460565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Arial"/>
                <a:ea typeface="Arial"/>
                <a:cs typeface="Arial"/>
                <a:sym typeface="Arial"/>
              </a:rPr>
              <a:t>La règle des 3R</a:t>
            </a:r>
            <a:endParaRPr b="0" i="0" sz="1400" u="none" cap="none" strike="noStrike">
              <a:solidFill>
                <a:srgbClr val="000000"/>
              </a:solidFill>
              <a:latin typeface="Arial"/>
              <a:ea typeface="Arial"/>
              <a:cs typeface="Arial"/>
              <a:sym typeface="Arial"/>
            </a:endParaRPr>
          </a:p>
        </p:txBody>
      </p:sp>
      <p:sp>
        <p:nvSpPr>
          <p:cNvPr id="2097" name="Google Shape;2097;p46"/>
          <p:cNvSpPr txBox="1"/>
          <p:nvPr/>
        </p:nvSpPr>
        <p:spPr>
          <a:xfrm>
            <a:off x="5585735" y="3792177"/>
            <a:ext cx="220820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Arial"/>
                <a:ea typeface="Arial"/>
                <a:cs typeface="Arial"/>
                <a:sym typeface="Arial"/>
              </a:rPr>
              <a:t>éutiliser</a:t>
            </a:r>
            <a:endParaRPr b="1" i="0" sz="4000" u="none" cap="none" strike="noStrike">
              <a:solidFill>
                <a:schemeClr val="lt1"/>
              </a:solidFill>
              <a:latin typeface="Arial"/>
              <a:ea typeface="Arial"/>
              <a:cs typeface="Arial"/>
              <a:sym typeface="Arial"/>
            </a:endParaRPr>
          </a:p>
        </p:txBody>
      </p:sp>
      <p:sp>
        <p:nvSpPr>
          <p:cNvPr id="2098" name="Google Shape;2098;p46"/>
          <p:cNvSpPr txBox="1"/>
          <p:nvPr/>
        </p:nvSpPr>
        <p:spPr>
          <a:xfrm>
            <a:off x="9846051" y="3809182"/>
            <a:ext cx="194802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1" i="0" lang="fr-FR" sz="4000" u="none" cap="none" strike="noStrike">
                <a:solidFill>
                  <a:schemeClr val="lt1"/>
                </a:solidFill>
                <a:latin typeface="Arial"/>
                <a:ea typeface="Arial"/>
                <a:cs typeface="Arial"/>
                <a:sym typeface="Arial"/>
              </a:rPr>
              <a:t>ecycler</a:t>
            </a:r>
            <a:endParaRPr b="1" i="0" sz="40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6"/>
                                        </p:tgtEl>
                                        <p:attrNameLst>
                                          <p:attrName>style.visibility</p:attrName>
                                        </p:attrNameLst>
                                      </p:cBhvr>
                                      <p:to>
                                        <p:strVal val="visible"/>
                                      </p:to>
                                    </p:set>
                                    <p:animEffect filter="fade" transition="in">
                                      <p:cBhvr>
                                        <p:cTn dur="500"/>
                                        <p:tgtEl>
                                          <p:spTgt spid="207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92"/>
                                        </p:tgtEl>
                                        <p:attrNameLst>
                                          <p:attrName>style.visibility</p:attrName>
                                        </p:attrNameLst>
                                      </p:cBhvr>
                                      <p:to>
                                        <p:strVal val="visible"/>
                                      </p:to>
                                    </p:set>
                                    <p:animEffect filter="fade" transition="in">
                                      <p:cBhvr>
                                        <p:cTn dur="500"/>
                                        <p:tgtEl>
                                          <p:spTgt spid="2092"/>
                                        </p:tgtEl>
                                      </p:cBhvr>
                                    </p:animEffect>
                                  </p:childTnLst>
                                </p:cTn>
                              </p:par>
                              <p:par>
                                <p:cTn fill="hold" nodeType="withEffect" presetClass="entr" presetID="10" presetSubtype="0">
                                  <p:stCondLst>
                                    <p:cond delay="0"/>
                                  </p:stCondLst>
                                  <p:childTnLst>
                                    <p:set>
                                      <p:cBhvr>
                                        <p:cTn dur="1" fill="hold">
                                          <p:stCondLst>
                                            <p:cond delay="0"/>
                                          </p:stCondLst>
                                        </p:cTn>
                                        <p:tgtEl>
                                          <p:spTgt spid="2066"/>
                                        </p:tgtEl>
                                        <p:attrNameLst>
                                          <p:attrName>style.visibility</p:attrName>
                                        </p:attrNameLst>
                                      </p:cBhvr>
                                      <p:to>
                                        <p:strVal val="visible"/>
                                      </p:to>
                                    </p:set>
                                    <p:animEffect filter="fade" transition="in">
                                      <p:cBhvr>
                                        <p:cTn dur="500"/>
                                        <p:tgtEl>
                                          <p:spTgt spid="20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5"/>
                                        </p:tgtEl>
                                        <p:attrNameLst>
                                          <p:attrName>style.visibility</p:attrName>
                                        </p:attrNameLst>
                                      </p:cBhvr>
                                      <p:to>
                                        <p:strVal val="visible"/>
                                      </p:to>
                                    </p:set>
                                    <p:animEffect filter="fade" transition="in">
                                      <p:cBhvr>
                                        <p:cTn dur="500"/>
                                        <p:tgtEl>
                                          <p:spTgt spid="20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77"/>
                                        </p:tgtEl>
                                        <p:attrNameLst>
                                          <p:attrName>style.visibility</p:attrName>
                                        </p:attrNameLst>
                                      </p:cBhvr>
                                      <p:to>
                                        <p:strVal val="visible"/>
                                      </p:to>
                                    </p:set>
                                    <p:animEffect filter="fade" transition="in">
                                      <p:cBhvr>
                                        <p:cTn dur="500"/>
                                        <p:tgtEl>
                                          <p:spTgt spid="20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93"/>
                                        </p:tgtEl>
                                        <p:attrNameLst>
                                          <p:attrName>style.visibility</p:attrName>
                                        </p:attrNameLst>
                                      </p:cBhvr>
                                      <p:to>
                                        <p:strVal val="visible"/>
                                      </p:to>
                                    </p:set>
                                    <p:animEffect filter="fade" transition="in">
                                      <p:cBhvr>
                                        <p:cTn dur="500"/>
                                        <p:tgtEl>
                                          <p:spTgt spid="2093"/>
                                        </p:tgtEl>
                                      </p:cBhvr>
                                    </p:animEffect>
                                  </p:childTnLst>
                                </p:cTn>
                              </p:par>
                              <p:par>
                                <p:cTn fill="hold" nodeType="withEffect" presetClass="entr" presetID="10" presetSubtype="0">
                                  <p:stCondLst>
                                    <p:cond delay="0"/>
                                  </p:stCondLst>
                                  <p:childTnLst>
                                    <p:set>
                                      <p:cBhvr>
                                        <p:cTn dur="1" fill="hold">
                                          <p:stCondLst>
                                            <p:cond delay="0"/>
                                          </p:stCondLst>
                                        </p:cTn>
                                        <p:tgtEl>
                                          <p:spTgt spid="2097"/>
                                        </p:tgtEl>
                                        <p:attrNameLst>
                                          <p:attrName>style.visibility</p:attrName>
                                        </p:attrNameLst>
                                      </p:cBhvr>
                                      <p:to>
                                        <p:strVal val="visible"/>
                                      </p:to>
                                    </p:set>
                                    <p:animEffect filter="fade" transition="in">
                                      <p:cBhvr>
                                        <p:cTn dur="500"/>
                                        <p:tgtEl>
                                          <p:spTgt spid="209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78"/>
                                        </p:tgtEl>
                                        <p:attrNameLst>
                                          <p:attrName>style.visibility</p:attrName>
                                        </p:attrNameLst>
                                      </p:cBhvr>
                                      <p:to>
                                        <p:strVal val="visible"/>
                                      </p:to>
                                    </p:set>
                                    <p:animEffect filter="fade" transition="in">
                                      <p:cBhvr>
                                        <p:cTn dur="500"/>
                                        <p:tgtEl>
                                          <p:spTgt spid="207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094"/>
                                        </p:tgtEl>
                                        <p:attrNameLst>
                                          <p:attrName>style.visibility</p:attrName>
                                        </p:attrNameLst>
                                      </p:cBhvr>
                                      <p:to>
                                        <p:strVal val="visible"/>
                                      </p:to>
                                    </p:set>
                                    <p:animEffect filter="fade" transition="in">
                                      <p:cBhvr>
                                        <p:cTn dur="500"/>
                                        <p:tgtEl>
                                          <p:spTgt spid="2094"/>
                                        </p:tgtEl>
                                      </p:cBhvr>
                                    </p:animEffect>
                                  </p:childTnLst>
                                </p:cTn>
                              </p:par>
                              <p:par>
                                <p:cTn fill="hold" nodeType="withEffect" presetClass="entr" presetID="10" presetSubtype="0">
                                  <p:stCondLst>
                                    <p:cond delay="0"/>
                                  </p:stCondLst>
                                  <p:childTnLst>
                                    <p:set>
                                      <p:cBhvr>
                                        <p:cTn dur="1" fill="hold">
                                          <p:stCondLst>
                                            <p:cond delay="0"/>
                                          </p:stCondLst>
                                        </p:cTn>
                                        <p:tgtEl>
                                          <p:spTgt spid="2098"/>
                                        </p:tgtEl>
                                        <p:attrNameLst>
                                          <p:attrName>style.visibility</p:attrName>
                                        </p:attrNameLst>
                                      </p:cBhvr>
                                      <p:to>
                                        <p:strVal val="visible"/>
                                      </p:to>
                                    </p:set>
                                    <p:animEffect filter="fade" transition="in">
                                      <p:cBhvr>
                                        <p:cTn dur="500"/>
                                        <p:tgtEl>
                                          <p:spTgt spid="2098"/>
                                        </p:tgtEl>
                                      </p:cBhvr>
                                    </p:animEffect>
                                  </p:childTnLst>
                                </p:cTn>
                              </p:par>
                            </p:childTnLst>
                          </p:cTn>
                        </p:par>
                        <p:par>
                          <p:cTn fill="hold">
                            <p:stCondLst>
                              <p:cond delay="2500"/>
                            </p:stCondLst>
                            <p:childTnLst>
                              <p:par>
                                <p:cTn fill="hold" nodeType="afterEffect" presetClass="entr" presetID="1" presetSubtype="0">
                                  <p:stCondLst>
                                    <p:cond delay="0"/>
                                  </p:stCondLst>
                                  <p:childTnLst>
                                    <p:set>
                                      <p:cBhvr>
                                        <p:cTn dur="1" fill="hold">
                                          <p:stCondLst>
                                            <p:cond delay="0"/>
                                          </p:stCondLst>
                                        </p:cTn>
                                        <p:tgtEl>
                                          <p:spTgt spid="20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0"/>
                                        </p:tgtEl>
                                        <p:attrNameLst>
                                          <p:attrName>style.visibility</p:attrName>
                                        </p:attrNameLst>
                                      </p:cBhvr>
                                      <p:to>
                                        <p:strVal val="visible"/>
                                      </p:to>
                                    </p:set>
                                  </p:childTnLst>
                                </p:cTn>
                              </p:par>
                            </p:childTnLst>
                          </p:cTn>
                        </p:par>
                        <p:par>
                          <p:cTn fill="hold">
                            <p:stCondLst>
                              <p:cond delay="2501"/>
                            </p:stCondLst>
                            <p:childTnLst>
                              <p:par>
                                <p:cTn fill="hold" nodeType="afterEffect" presetClass="entr" presetID="1" presetSubtype="0">
                                  <p:stCondLst>
                                    <p:cond delay="0"/>
                                  </p:stCondLst>
                                  <p:childTnLst>
                                    <p:set>
                                      <p:cBhvr>
                                        <p:cTn dur="1" fill="hold">
                                          <p:stCondLst>
                                            <p:cond delay="0"/>
                                          </p:stCondLst>
                                        </p:cTn>
                                        <p:tgtEl>
                                          <p:spTgt spid="2074"/>
                                        </p:tgtEl>
                                        <p:attrNameLst>
                                          <p:attrName>style.visibility</p:attrName>
                                        </p:attrNameLst>
                                      </p:cBhvr>
                                      <p:to>
                                        <p:strVal val="visible"/>
                                      </p:to>
                                    </p:set>
                                  </p:childTnLst>
                                </p:cTn>
                              </p:par>
                            </p:childTnLst>
                          </p:cTn>
                        </p:par>
                        <p:par>
                          <p:cTn fill="hold">
                            <p:stCondLst>
                              <p:cond delay="2502"/>
                            </p:stCondLst>
                            <p:childTnLst>
                              <p:par>
                                <p:cTn fill="hold" nodeType="afterEffect" presetClass="entr" presetID="10" presetSubtype="0">
                                  <p:stCondLst>
                                    <p:cond delay="0"/>
                                  </p:stCondLst>
                                  <p:childTnLst>
                                    <p:set>
                                      <p:cBhvr>
                                        <p:cTn dur="1" fill="hold">
                                          <p:stCondLst>
                                            <p:cond delay="0"/>
                                          </p:stCondLst>
                                        </p:cTn>
                                        <p:tgtEl>
                                          <p:spTgt spid="2085"/>
                                        </p:tgtEl>
                                        <p:attrNameLst>
                                          <p:attrName>style.visibility</p:attrName>
                                        </p:attrNameLst>
                                      </p:cBhvr>
                                      <p:to>
                                        <p:strVal val="visible"/>
                                      </p:to>
                                    </p:set>
                                    <p:animEffect filter="fade" transition="in">
                                      <p:cBhvr>
                                        <p:cTn dur="500"/>
                                        <p:tgtEl>
                                          <p:spTgt spid="2085"/>
                                        </p:tgtEl>
                                      </p:cBhvr>
                                    </p:animEffect>
                                  </p:childTnLst>
                                </p:cTn>
                              </p:par>
                            </p:childTnLst>
                          </p:cTn>
                        </p:par>
                        <p:par>
                          <p:cTn fill="hold">
                            <p:stCondLst>
                              <p:cond delay="3002"/>
                            </p:stCondLst>
                            <p:childTnLst>
                              <p:par>
                                <p:cTn fill="hold" nodeType="afterEffect" presetClass="entr" presetID="1" presetSubtype="0">
                                  <p:stCondLst>
                                    <p:cond delay="0"/>
                                  </p:stCondLst>
                                  <p:childTnLst>
                                    <p:set>
                                      <p:cBhvr>
                                        <p:cTn dur="1" fill="hold">
                                          <p:stCondLst>
                                            <p:cond delay="0"/>
                                          </p:stCondLst>
                                        </p:cTn>
                                        <p:tgtEl>
                                          <p:spTgt spid="2089"/>
                                        </p:tgtEl>
                                        <p:attrNameLst>
                                          <p:attrName>style.visibility</p:attrName>
                                        </p:attrNameLst>
                                      </p:cBhvr>
                                      <p:to>
                                        <p:strVal val="visible"/>
                                      </p:to>
                                    </p:set>
                                  </p:childTnLst>
                                </p:cTn>
                              </p:par>
                            </p:childTnLst>
                          </p:cTn>
                        </p:par>
                        <p:par>
                          <p:cTn fill="hold">
                            <p:stCondLst>
                              <p:cond delay="3003"/>
                            </p:stCondLst>
                            <p:childTnLst>
                              <p:par>
                                <p:cTn fill="hold" nodeType="afterEffect" presetClass="entr" presetID="10" presetSubtype="0">
                                  <p:stCondLst>
                                    <p:cond delay="0"/>
                                  </p:stCondLst>
                                  <p:childTnLst>
                                    <p:set>
                                      <p:cBhvr>
                                        <p:cTn dur="1" fill="hold">
                                          <p:stCondLst>
                                            <p:cond delay="0"/>
                                          </p:stCondLst>
                                        </p:cTn>
                                        <p:tgtEl>
                                          <p:spTgt spid="2090"/>
                                        </p:tgtEl>
                                        <p:attrNameLst>
                                          <p:attrName>style.visibility</p:attrName>
                                        </p:attrNameLst>
                                      </p:cBhvr>
                                      <p:to>
                                        <p:strVal val="visible"/>
                                      </p:to>
                                    </p:set>
                                    <p:animEffect filter="fade" transition="in">
                                      <p:cBhvr>
                                        <p:cTn dur="500"/>
                                        <p:tgtEl>
                                          <p:spTgt spid="2090"/>
                                        </p:tgtEl>
                                      </p:cBhvr>
                                    </p:animEffect>
                                  </p:childTnLst>
                                </p:cTn>
                              </p:par>
                            </p:childTnLst>
                          </p:cTn>
                        </p:par>
                        <p:par>
                          <p:cTn fill="hold">
                            <p:stCondLst>
                              <p:cond delay="3503"/>
                            </p:stCondLst>
                            <p:childTnLst>
                              <p:par>
                                <p:cTn fill="hold" nodeType="afterEffect" presetClass="entr" presetID="1" presetSubtype="0">
                                  <p:stCondLst>
                                    <p:cond delay="0"/>
                                  </p:stCondLst>
                                  <p:childTnLst>
                                    <p:set>
                                      <p:cBhvr>
                                        <p:cTn dur="1" fill="hold">
                                          <p:stCondLst>
                                            <p:cond delay="0"/>
                                          </p:stCondLst>
                                        </p:cTn>
                                        <p:tgtEl>
                                          <p:spTgt spid="2091"/>
                                        </p:tgtEl>
                                        <p:attrNameLst>
                                          <p:attrName>style.visibility</p:attrName>
                                        </p:attrNameLst>
                                      </p:cBhvr>
                                      <p:to>
                                        <p:strVal val="visible"/>
                                      </p:to>
                                    </p:set>
                                  </p:childTnLst>
                                </p:cTn>
                              </p:par>
                            </p:childTnLst>
                          </p:cTn>
                        </p:par>
                        <p:par>
                          <p:cTn fill="hold">
                            <p:stCondLst>
                              <p:cond delay="3504"/>
                            </p:stCondLst>
                            <p:childTnLst>
                              <p:par>
                                <p:cTn fill="hold" nodeType="afterEffect" presetClass="entr" presetID="10" presetSubtype="0">
                                  <p:stCondLst>
                                    <p:cond delay="0"/>
                                  </p:stCondLst>
                                  <p:childTnLst>
                                    <p:set>
                                      <p:cBhvr>
                                        <p:cTn dur="1" fill="hold">
                                          <p:stCondLst>
                                            <p:cond delay="0"/>
                                          </p:stCondLst>
                                        </p:cTn>
                                        <p:tgtEl>
                                          <p:spTgt spid="2075"/>
                                        </p:tgtEl>
                                        <p:attrNameLst>
                                          <p:attrName>style.visibility</p:attrName>
                                        </p:attrNameLst>
                                      </p:cBhvr>
                                      <p:to>
                                        <p:strVal val="visible"/>
                                      </p:to>
                                    </p:set>
                                    <p:animEffect filter="fade" transition="in">
                                      <p:cBhvr>
                                        <p:cTn dur="500"/>
                                        <p:tgtEl>
                                          <p:spTgt spid="2075"/>
                                        </p:tgtEl>
                                      </p:cBhvr>
                                    </p:animEffect>
                                  </p:childTnLst>
                                </p:cTn>
                              </p:par>
                            </p:childTnLst>
                          </p:cTn>
                        </p:par>
                        <p:par>
                          <p:cTn fill="hold">
                            <p:stCondLst>
                              <p:cond delay="4004"/>
                            </p:stCondLst>
                            <p:childTnLst>
                              <p:par>
                                <p:cTn fill="hold" nodeType="afterEffect" presetClass="entr" presetID="1" presetSubtype="0">
                                  <p:stCondLst>
                                    <p:cond delay="0"/>
                                  </p:stCondLst>
                                  <p:childTnLst>
                                    <p:set>
                                      <p:cBhvr>
                                        <p:cTn dur="1" fill="hold">
                                          <p:stCondLst>
                                            <p:cond delay="0"/>
                                          </p:stCondLst>
                                        </p:cTn>
                                        <p:tgtEl>
                                          <p:spTgt spid="2088"/>
                                        </p:tgtEl>
                                        <p:attrNameLst>
                                          <p:attrName>style.visibility</p:attrName>
                                        </p:attrNameLst>
                                      </p:cBhvr>
                                      <p:to>
                                        <p:strVal val="visible"/>
                                      </p:to>
                                    </p:set>
                                  </p:childTnLst>
                                </p:cTn>
                              </p:par>
                            </p:childTnLst>
                          </p:cTn>
                        </p:par>
                        <p:par>
                          <p:cTn fill="hold">
                            <p:stCondLst>
                              <p:cond delay="4005"/>
                            </p:stCondLst>
                            <p:childTnLst>
                              <p:par>
                                <p:cTn fill="hold" nodeType="afterEffect" presetClass="entr" presetID="10" presetSubtype="0">
                                  <p:stCondLst>
                                    <p:cond delay="0"/>
                                  </p:stCondLst>
                                  <p:childTnLst>
                                    <p:set>
                                      <p:cBhvr>
                                        <p:cTn dur="1" fill="hold">
                                          <p:stCondLst>
                                            <p:cond delay="0"/>
                                          </p:stCondLst>
                                        </p:cTn>
                                        <p:tgtEl>
                                          <p:spTgt spid="2086"/>
                                        </p:tgtEl>
                                        <p:attrNameLst>
                                          <p:attrName>style.visibility</p:attrName>
                                        </p:attrNameLst>
                                      </p:cBhvr>
                                      <p:to>
                                        <p:strVal val="visible"/>
                                      </p:to>
                                    </p:set>
                                    <p:animEffect filter="fade" transition="in">
                                      <p:cBhvr>
                                        <p:cTn dur="1000"/>
                                        <p:tgtEl>
                                          <p:spTgt spid="2086"/>
                                        </p:tgtEl>
                                      </p:cBhvr>
                                    </p:animEffect>
                                  </p:childTnLst>
                                </p:cTn>
                              </p:par>
                              <p:par>
                                <p:cTn fill="hold" nodeType="withEffect" presetClass="entr" presetID="10" presetSubtype="0">
                                  <p:stCondLst>
                                    <p:cond delay="0"/>
                                  </p:stCondLst>
                                  <p:childTnLst>
                                    <p:set>
                                      <p:cBhvr>
                                        <p:cTn dur="1" fill="hold">
                                          <p:stCondLst>
                                            <p:cond delay="0"/>
                                          </p:stCondLst>
                                        </p:cTn>
                                        <p:tgtEl>
                                          <p:spTgt spid="2087"/>
                                        </p:tgtEl>
                                        <p:attrNameLst>
                                          <p:attrName>style.visibility</p:attrName>
                                        </p:attrNameLst>
                                      </p:cBhvr>
                                      <p:to>
                                        <p:strVal val="visible"/>
                                      </p:to>
                                    </p:set>
                                    <p:animEffect filter="fade" transition="in">
                                      <p:cBhvr>
                                        <p:cTn dur="1000"/>
                                        <p:tgtEl>
                                          <p:spTgt spid="20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3" name="Shape 2103"/>
        <p:cNvGrpSpPr/>
        <p:nvPr/>
      </p:nvGrpSpPr>
      <p:grpSpPr>
        <a:xfrm>
          <a:off x="0" y="0"/>
          <a:ext cx="0" cy="0"/>
          <a:chOff x="0" y="0"/>
          <a:chExt cx="0" cy="0"/>
        </a:xfrm>
      </p:grpSpPr>
      <p:sp>
        <p:nvSpPr>
          <p:cNvPr id="2104" name="Google Shape;2104;p47"/>
          <p:cNvSpPr txBox="1"/>
          <p:nvPr>
            <p:ph idx="1" type="body"/>
          </p:nvPr>
        </p:nvSpPr>
        <p:spPr>
          <a:xfrm>
            <a:off x="695325" y="406370"/>
            <a:ext cx="5760000" cy="45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sp>
        <p:nvSpPr>
          <p:cNvPr id="2105" name="Google Shape;2105;p4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106" name="Google Shape;2106;p4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107" name="Google Shape;2107;p47"/>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2108" name="Google Shape;2108;p47"/>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109" name="Google Shape;2109;p47"/>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110" name="Google Shape;2110;p47"/>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111" name="Google Shape;2111;p47"/>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112" name="Google Shape;2112;p47"/>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descr="D:\Documents\Climat\Teach The Shift\Slides 45-50\images\data.png" id="2113" name="Google Shape;2113;p47"/>
          <p:cNvPicPr preferRelativeResize="0"/>
          <p:nvPr/>
        </p:nvPicPr>
        <p:blipFill rotWithShape="1">
          <a:blip r:embed="rId9">
            <a:alphaModFix/>
          </a:blip>
          <a:srcRect b="0" l="0" r="0" t="0"/>
          <a:stretch/>
        </p:blipFill>
        <p:spPr>
          <a:xfrm>
            <a:off x="809625" y="2495436"/>
            <a:ext cx="1080000" cy="1112400"/>
          </a:xfrm>
          <a:prstGeom prst="rect">
            <a:avLst/>
          </a:prstGeom>
          <a:noFill/>
          <a:ln>
            <a:noFill/>
          </a:ln>
        </p:spPr>
      </p:pic>
      <p:pic>
        <p:nvPicPr>
          <p:cNvPr descr="D:\Documents\Climat\Teach The Shift\Slides 45-50\images\fleche-rose.png" id="2114" name="Google Shape;2114;p47"/>
          <p:cNvPicPr preferRelativeResize="0"/>
          <p:nvPr/>
        </p:nvPicPr>
        <p:blipFill rotWithShape="1">
          <a:blip r:embed="rId10">
            <a:alphaModFix/>
          </a:blip>
          <a:srcRect b="0" l="0" r="0" t="0"/>
          <a:stretch/>
        </p:blipFill>
        <p:spPr>
          <a:xfrm>
            <a:off x="2657476" y="2639248"/>
            <a:ext cx="1080000" cy="824776"/>
          </a:xfrm>
          <a:prstGeom prst="rect">
            <a:avLst/>
          </a:prstGeom>
          <a:noFill/>
          <a:ln>
            <a:noFill/>
          </a:ln>
        </p:spPr>
      </p:pic>
      <p:pic>
        <p:nvPicPr>
          <p:cNvPr descr="D:\Documents\Climat\Teach The Shift\Slides 45-50\images\data.png" id="2115" name="Google Shape;2115;p47"/>
          <p:cNvPicPr preferRelativeResize="0"/>
          <p:nvPr/>
        </p:nvPicPr>
        <p:blipFill rotWithShape="1">
          <a:blip r:embed="rId9">
            <a:alphaModFix/>
          </a:blip>
          <a:srcRect b="0" l="0" r="0" t="0"/>
          <a:stretch/>
        </p:blipFill>
        <p:spPr>
          <a:xfrm>
            <a:off x="6187149" y="1615446"/>
            <a:ext cx="1080000" cy="1112400"/>
          </a:xfrm>
          <a:prstGeom prst="rect">
            <a:avLst/>
          </a:prstGeom>
          <a:noFill/>
          <a:ln>
            <a:noFill/>
          </a:ln>
        </p:spPr>
      </p:pic>
      <p:pic>
        <p:nvPicPr>
          <p:cNvPr descr="D:\Documents\Climat\Teach The Shift\Slides 45-50\images\data.png" id="2116" name="Google Shape;2116;p47"/>
          <p:cNvPicPr preferRelativeResize="0"/>
          <p:nvPr/>
        </p:nvPicPr>
        <p:blipFill rotWithShape="1">
          <a:blip r:embed="rId9">
            <a:alphaModFix/>
          </a:blip>
          <a:srcRect b="0" l="0" r="0" t="0"/>
          <a:stretch/>
        </p:blipFill>
        <p:spPr>
          <a:xfrm>
            <a:off x="7676356" y="1615446"/>
            <a:ext cx="1080000" cy="1112400"/>
          </a:xfrm>
          <a:prstGeom prst="rect">
            <a:avLst/>
          </a:prstGeom>
          <a:noFill/>
          <a:ln>
            <a:noFill/>
          </a:ln>
        </p:spPr>
      </p:pic>
      <p:pic>
        <p:nvPicPr>
          <p:cNvPr descr="D:\Documents\Climat\Teach The Shift\Slides 45-50\images\data.png" id="2117" name="Google Shape;2117;p47"/>
          <p:cNvPicPr preferRelativeResize="0"/>
          <p:nvPr/>
        </p:nvPicPr>
        <p:blipFill rotWithShape="1">
          <a:blip r:embed="rId9">
            <a:alphaModFix/>
          </a:blip>
          <a:srcRect b="0" l="0" r="0" t="0"/>
          <a:stretch/>
        </p:blipFill>
        <p:spPr>
          <a:xfrm>
            <a:off x="9165563" y="1615446"/>
            <a:ext cx="1080000" cy="1112400"/>
          </a:xfrm>
          <a:prstGeom prst="rect">
            <a:avLst/>
          </a:prstGeom>
          <a:noFill/>
          <a:ln>
            <a:noFill/>
          </a:ln>
        </p:spPr>
      </p:pic>
      <p:pic>
        <p:nvPicPr>
          <p:cNvPr descr="D:\Documents\Climat\Teach The Shift\Slides 45-50\images\data.png" id="2118" name="Google Shape;2118;p47"/>
          <p:cNvPicPr preferRelativeResize="0"/>
          <p:nvPr/>
        </p:nvPicPr>
        <p:blipFill rotWithShape="1">
          <a:blip r:embed="rId9">
            <a:alphaModFix/>
          </a:blip>
          <a:srcRect b="0" l="0" r="0" t="0"/>
          <a:stretch/>
        </p:blipFill>
        <p:spPr>
          <a:xfrm>
            <a:off x="10654771" y="1615446"/>
            <a:ext cx="1080000" cy="1112400"/>
          </a:xfrm>
          <a:prstGeom prst="rect">
            <a:avLst/>
          </a:prstGeom>
          <a:noFill/>
          <a:ln>
            <a:noFill/>
          </a:ln>
        </p:spPr>
      </p:pic>
      <p:pic>
        <p:nvPicPr>
          <p:cNvPr descr="D:\Documents\Climat\Teach The Shift\Slides 45-50\images\data.png" id="2119" name="Google Shape;2119;p47"/>
          <p:cNvPicPr preferRelativeResize="0"/>
          <p:nvPr/>
        </p:nvPicPr>
        <p:blipFill rotWithShape="1">
          <a:blip r:embed="rId9">
            <a:alphaModFix/>
          </a:blip>
          <a:srcRect b="0" l="0" r="0" t="0"/>
          <a:stretch/>
        </p:blipFill>
        <p:spPr>
          <a:xfrm>
            <a:off x="4697942" y="1615446"/>
            <a:ext cx="1080000" cy="1112400"/>
          </a:xfrm>
          <a:prstGeom prst="rect">
            <a:avLst/>
          </a:prstGeom>
          <a:noFill/>
          <a:ln>
            <a:noFill/>
          </a:ln>
        </p:spPr>
      </p:pic>
      <p:pic>
        <p:nvPicPr>
          <p:cNvPr descr="D:\Documents\Climat\Teach The Shift\Slides 45-50\images\data.png" id="2120" name="Google Shape;2120;p47"/>
          <p:cNvPicPr preferRelativeResize="0"/>
          <p:nvPr/>
        </p:nvPicPr>
        <p:blipFill rotWithShape="1">
          <a:blip r:embed="rId9">
            <a:alphaModFix/>
          </a:blip>
          <a:srcRect b="0" l="0" r="0" t="0"/>
          <a:stretch/>
        </p:blipFill>
        <p:spPr>
          <a:xfrm>
            <a:off x="6187149" y="3368046"/>
            <a:ext cx="1080000" cy="1112400"/>
          </a:xfrm>
          <a:prstGeom prst="rect">
            <a:avLst/>
          </a:prstGeom>
          <a:noFill/>
          <a:ln>
            <a:noFill/>
          </a:ln>
        </p:spPr>
      </p:pic>
      <p:pic>
        <p:nvPicPr>
          <p:cNvPr descr="D:\Documents\Climat\Teach The Shift\Slides 45-50\images\data.png" id="2121" name="Google Shape;2121;p47"/>
          <p:cNvPicPr preferRelativeResize="0"/>
          <p:nvPr/>
        </p:nvPicPr>
        <p:blipFill rotWithShape="1">
          <a:blip r:embed="rId9">
            <a:alphaModFix/>
          </a:blip>
          <a:srcRect b="0" l="0" r="0" t="0"/>
          <a:stretch/>
        </p:blipFill>
        <p:spPr>
          <a:xfrm>
            <a:off x="7676356" y="3368046"/>
            <a:ext cx="1080000" cy="1112400"/>
          </a:xfrm>
          <a:prstGeom prst="rect">
            <a:avLst/>
          </a:prstGeom>
          <a:noFill/>
          <a:ln>
            <a:noFill/>
          </a:ln>
        </p:spPr>
      </p:pic>
      <p:pic>
        <p:nvPicPr>
          <p:cNvPr descr="D:\Documents\Climat\Teach The Shift\Slides 45-50\images\data.png" id="2122" name="Google Shape;2122;p47"/>
          <p:cNvPicPr preferRelativeResize="0"/>
          <p:nvPr/>
        </p:nvPicPr>
        <p:blipFill rotWithShape="1">
          <a:blip r:embed="rId9">
            <a:alphaModFix/>
          </a:blip>
          <a:srcRect b="0" l="0" r="0" t="0"/>
          <a:stretch/>
        </p:blipFill>
        <p:spPr>
          <a:xfrm>
            <a:off x="9165563" y="3368046"/>
            <a:ext cx="1080000" cy="1112400"/>
          </a:xfrm>
          <a:prstGeom prst="rect">
            <a:avLst/>
          </a:prstGeom>
          <a:noFill/>
          <a:ln>
            <a:noFill/>
          </a:ln>
        </p:spPr>
      </p:pic>
      <p:pic>
        <p:nvPicPr>
          <p:cNvPr descr="D:\Documents\Climat\Teach The Shift\Slides 45-50\images\data.png" id="2123" name="Google Shape;2123;p47"/>
          <p:cNvPicPr preferRelativeResize="0"/>
          <p:nvPr/>
        </p:nvPicPr>
        <p:blipFill rotWithShape="1">
          <a:blip r:embed="rId9">
            <a:alphaModFix/>
          </a:blip>
          <a:srcRect b="0" l="0" r="0" t="0"/>
          <a:stretch/>
        </p:blipFill>
        <p:spPr>
          <a:xfrm>
            <a:off x="10654771" y="3368046"/>
            <a:ext cx="1080000" cy="1112400"/>
          </a:xfrm>
          <a:prstGeom prst="rect">
            <a:avLst/>
          </a:prstGeom>
          <a:noFill/>
          <a:ln>
            <a:noFill/>
          </a:ln>
        </p:spPr>
      </p:pic>
      <p:pic>
        <p:nvPicPr>
          <p:cNvPr descr="D:\Documents\Climat\Teach The Shift\Slides 45-50\images\data.png" id="2124" name="Google Shape;2124;p47"/>
          <p:cNvPicPr preferRelativeResize="0"/>
          <p:nvPr/>
        </p:nvPicPr>
        <p:blipFill rotWithShape="1">
          <a:blip r:embed="rId9">
            <a:alphaModFix/>
          </a:blip>
          <a:srcRect b="0" l="0" r="0" t="0"/>
          <a:stretch/>
        </p:blipFill>
        <p:spPr>
          <a:xfrm>
            <a:off x="4697942" y="3368046"/>
            <a:ext cx="1080000" cy="1112400"/>
          </a:xfrm>
          <a:prstGeom prst="rect">
            <a:avLst/>
          </a:prstGeom>
          <a:noFill/>
          <a:ln>
            <a:noFill/>
          </a:ln>
        </p:spPr>
      </p:pic>
      <p:sp>
        <p:nvSpPr>
          <p:cNvPr id="2125" name="Google Shape;2125;p47"/>
          <p:cNvSpPr txBox="1"/>
          <p:nvPr/>
        </p:nvSpPr>
        <p:spPr>
          <a:xfrm>
            <a:off x="809625" y="4918535"/>
            <a:ext cx="1080000" cy="504000"/>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1"/>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2126" name="Google Shape;2126;p47"/>
          <p:cNvSpPr txBox="1"/>
          <p:nvPr/>
        </p:nvSpPr>
        <p:spPr>
          <a:xfrm>
            <a:off x="7674855" y="4918535"/>
            <a:ext cx="1080000" cy="461665"/>
          </a:xfrm>
          <a:prstGeom prst="rect">
            <a:avLst/>
          </a:prstGeom>
          <a:solidFill>
            <a:schemeClr val="accent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1"/>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4"/>
                                        </p:tgtEl>
                                        <p:attrNameLst>
                                          <p:attrName>style.visibility</p:attrName>
                                        </p:attrNameLst>
                                      </p:cBhvr>
                                      <p:to>
                                        <p:strVal val="visible"/>
                                      </p:to>
                                    </p:set>
                                    <p:animEffect filter="fade" transition="in">
                                      <p:cBhvr>
                                        <p:cTn dur="500"/>
                                        <p:tgtEl>
                                          <p:spTgt spid="2114"/>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126"/>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2119"/>
                                        </p:tgtEl>
                                        <p:attrNameLst>
                                          <p:attrName>style.visibility</p:attrName>
                                        </p:attrNameLst>
                                      </p:cBhvr>
                                      <p:to>
                                        <p:strVal val="visible"/>
                                      </p:to>
                                    </p:set>
                                  </p:childTnLst>
                                </p:cTn>
                              </p:par>
                            </p:childTnLst>
                          </p:cTn>
                        </p:par>
                        <p:par>
                          <p:cTn fill="hold">
                            <p:stCondLst>
                              <p:cond delay="502"/>
                            </p:stCondLst>
                            <p:childTnLst>
                              <p:par>
                                <p:cTn fill="hold" nodeType="afterEffect" presetClass="entr" presetID="1" presetSubtype="0">
                                  <p:stCondLst>
                                    <p:cond delay="200"/>
                                  </p:stCondLst>
                                  <p:childTnLst>
                                    <p:set>
                                      <p:cBhvr>
                                        <p:cTn dur="1" fill="hold">
                                          <p:stCondLst>
                                            <p:cond delay="0"/>
                                          </p:stCondLst>
                                        </p:cTn>
                                        <p:tgtEl>
                                          <p:spTgt spid="2115"/>
                                        </p:tgtEl>
                                        <p:attrNameLst>
                                          <p:attrName>style.visibility</p:attrName>
                                        </p:attrNameLst>
                                      </p:cBhvr>
                                      <p:to>
                                        <p:strVal val="visible"/>
                                      </p:to>
                                    </p:set>
                                  </p:childTnLst>
                                </p:cTn>
                              </p:par>
                            </p:childTnLst>
                          </p:cTn>
                        </p:par>
                        <p:par>
                          <p:cTn fill="hold">
                            <p:stCondLst>
                              <p:cond delay="503"/>
                            </p:stCondLst>
                            <p:childTnLst>
                              <p:par>
                                <p:cTn fill="hold" nodeType="afterEffect" presetClass="entr" presetID="1" presetSubtype="0">
                                  <p:stCondLst>
                                    <p:cond delay="200"/>
                                  </p:stCondLst>
                                  <p:childTnLst>
                                    <p:set>
                                      <p:cBhvr>
                                        <p:cTn dur="1" fill="hold">
                                          <p:stCondLst>
                                            <p:cond delay="0"/>
                                          </p:stCondLst>
                                        </p:cTn>
                                        <p:tgtEl>
                                          <p:spTgt spid="2116"/>
                                        </p:tgtEl>
                                        <p:attrNameLst>
                                          <p:attrName>style.visibility</p:attrName>
                                        </p:attrNameLst>
                                      </p:cBhvr>
                                      <p:to>
                                        <p:strVal val="visible"/>
                                      </p:to>
                                    </p:set>
                                  </p:childTnLst>
                                </p:cTn>
                              </p:par>
                            </p:childTnLst>
                          </p:cTn>
                        </p:par>
                        <p:par>
                          <p:cTn fill="hold">
                            <p:stCondLst>
                              <p:cond delay="504"/>
                            </p:stCondLst>
                            <p:childTnLst>
                              <p:par>
                                <p:cTn fill="hold" nodeType="afterEffect" presetClass="entr" presetID="1" presetSubtype="0">
                                  <p:stCondLst>
                                    <p:cond delay="200"/>
                                  </p:stCondLst>
                                  <p:childTnLst>
                                    <p:set>
                                      <p:cBhvr>
                                        <p:cTn dur="1" fill="hold">
                                          <p:stCondLst>
                                            <p:cond delay="0"/>
                                          </p:stCondLst>
                                        </p:cTn>
                                        <p:tgtEl>
                                          <p:spTgt spid="2117"/>
                                        </p:tgtEl>
                                        <p:attrNameLst>
                                          <p:attrName>style.visibility</p:attrName>
                                        </p:attrNameLst>
                                      </p:cBhvr>
                                      <p:to>
                                        <p:strVal val="visible"/>
                                      </p:to>
                                    </p:set>
                                  </p:childTnLst>
                                </p:cTn>
                              </p:par>
                            </p:childTnLst>
                          </p:cTn>
                        </p:par>
                        <p:par>
                          <p:cTn fill="hold">
                            <p:stCondLst>
                              <p:cond delay="505"/>
                            </p:stCondLst>
                            <p:childTnLst>
                              <p:par>
                                <p:cTn fill="hold" nodeType="afterEffect" presetClass="entr" presetID="1" presetSubtype="0">
                                  <p:stCondLst>
                                    <p:cond delay="200"/>
                                  </p:stCondLst>
                                  <p:childTnLst>
                                    <p:set>
                                      <p:cBhvr>
                                        <p:cTn dur="1" fill="hold">
                                          <p:stCondLst>
                                            <p:cond delay="0"/>
                                          </p:stCondLst>
                                        </p:cTn>
                                        <p:tgtEl>
                                          <p:spTgt spid="2118"/>
                                        </p:tgtEl>
                                        <p:attrNameLst>
                                          <p:attrName>style.visibility</p:attrName>
                                        </p:attrNameLst>
                                      </p:cBhvr>
                                      <p:to>
                                        <p:strVal val="visible"/>
                                      </p:to>
                                    </p:set>
                                  </p:childTnLst>
                                </p:cTn>
                              </p:par>
                            </p:childTnLst>
                          </p:cTn>
                        </p:par>
                        <p:par>
                          <p:cTn fill="hold">
                            <p:stCondLst>
                              <p:cond delay="506"/>
                            </p:stCondLst>
                            <p:childTnLst>
                              <p:par>
                                <p:cTn fill="hold" nodeType="afterEffect" presetClass="entr" presetID="1" presetSubtype="0">
                                  <p:stCondLst>
                                    <p:cond delay="200"/>
                                  </p:stCondLst>
                                  <p:childTnLst>
                                    <p:set>
                                      <p:cBhvr>
                                        <p:cTn dur="1" fill="hold">
                                          <p:stCondLst>
                                            <p:cond delay="0"/>
                                          </p:stCondLst>
                                        </p:cTn>
                                        <p:tgtEl>
                                          <p:spTgt spid="2124"/>
                                        </p:tgtEl>
                                        <p:attrNameLst>
                                          <p:attrName>style.visibility</p:attrName>
                                        </p:attrNameLst>
                                      </p:cBhvr>
                                      <p:to>
                                        <p:strVal val="visible"/>
                                      </p:to>
                                    </p:set>
                                  </p:childTnLst>
                                </p:cTn>
                              </p:par>
                            </p:childTnLst>
                          </p:cTn>
                        </p:par>
                        <p:par>
                          <p:cTn fill="hold">
                            <p:stCondLst>
                              <p:cond delay="507"/>
                            </p:stCondLst>
                            <p:childTnLst>
                              <p:par>
                                <p:cTn fill="hold" nodeType="afterEffect" presetClass="entr" presetID="1" presetSubtype="0">
                                  <p:stCondLst>
                                    <p:cond delay="200"/>
                                  </p:stCondLst>
                                  <p:childTnLst>
                                    <p:set>
                                      <p:cBhvr>
                                        <p:cTn dur="1" fill="hold">
                                          <p:stCondLst>
                                            <p:cond delay="0"/>
                                          </p:stCondLst>
                                        </p:cTn>
                                        <p:tgtEl>
                                          <p:spTgt spid="2120"/>
                                        </p:tgtEl>
                                        <p:attrNameLst>
                                          <p:attrName>style.visibility</p:attrName>
                                        </p:attrNameLst>
                                      </p:cBhvr>
                                      <p:to>
                                        <p:strVal val="visible"/>
                                      </p:to>
                                    </p:set>
                                  </p:childTnLst>
                                </p:cTn>
                              </p:par>
                            </p:childTnLst>
                          </p:cTn>
                        </p:par>
                        <p:par>
                          <p:cTn fill="hold">
                            <p:stCondLst>
                              <p:cond delay="508"/>
                            </p:stCondLst>
                            <p:childTnLst>
                              <p:par>
                                <p:cTn fill="hold" nodeType="afterEffect" presetClass="entr" presetID="1" presetSubtype="0">
                                  <p:stCondLst>
                                    <p:cond delay="200"/>
                                  </p:stCondLst>
                                  <p:childTnLst>
                                    <p:set>
                                      <p:cBhvr>
                                        <p:cTn dur="1" fill="hold">
                                          <p:stCondLst>
                                            <p:cond delay="0"/>
                                          </p:stCondLst>
                                        </p:cTn>
                                        <p:tgtEl>
                                          <p:spTgt spid="2121"/>
                                        </p:tgtEl>
                                        <p:attrNameLst>
                                          <p:attrName>style.visibility</p:attrName>
                                        </p:attrNameLst>
                                      </p:cBhvr>
                                      <p:to>
                                        <p:strVal val="visible"/>
                                      </p:to>
                                    </p:set>
                                  </p:childTnLst>
                                </p:cTn>
                              </p:par>
                            </p:childTnLst>
                          </p:cTn>
                        </p:par>
                        <p:par>
                          <p:cTn fill="hold">
                            <p:stCondLst>
                              <p:cond delay="509"/>
                            </p:stCondLst>
                            <p:childTnLst>
                              <p:par>
                                <p:cTn fill="hold" nodeType="afterEffect" presetClass="entr" presetID="1" presetSubtype="0">
                                  <p:stCondLst>
                                    <p:cond delay="200"/>
                                  </p:stCondLst>
                                  <p:childTnLst>
                                    <p:set>
                                      <p:cBhvr>
                                        <p:cTn dur="1" fill="hold">
                                          <p:stCondLst>
                                            <p:cond delay="0"/>
                                          </p:stCondLst>
                                        </p:cTn>
                                        <p:tgtEl>
                                          <p:spTgt spid="2122"/>
                                        </p:tgtEl>
                                        <p:attrNameLst>
                                          <p:attrName>style.visibility</p:attrName>
                                        </p:attrNameLst>
                                      </p:cBhvr>
                                      <p:to>
                                        <p:strVal val="visible"/>
                                      </p:to>
                                    </p:set>
                                  </p:childTnLst>
                                </p:cTn>
                              </p:par>
                            </p:childTnLst>
                          </p:cTn>
                        </p:par>
                        <p:par>
                          <p:cTn fill="hold">
                            <p:stCondLst>
                              <p:cond delay="510"/>
                            </p:stCondLst>
                            <p:childTnLst>
                              <p:par>
                                <p:cTn fill="hold" nodeType="afterEffect" presetClass="entr" presetID="1" presetSubtype="0">
                                  <p:stCondLst>
                                    <p:cond delay="200"/>
                                  </p:stCondLst>
                                  <p:childTnLst>
                                    <p:set>
                                      <p:cBhvr>
                                        <p:cTn dur="1" fill="hold">
                                          <p:stCondLst>
                                            <p:cond delay="0"/>
                                          </p:stCondLst>
                                        </p:cTn>
                                        <p:tgtEl>
                                          <p:spTgt spid="21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48"/>
          <p:cNvSpPr txBox="1"/>
          <p:nvPr>
            <p:ph idx="1" type="body"/>
          </p:nvPr>
        </p:nvSpPr>
        <p:spPr>
          <a:xfrm>
            <a:off x="695325" y="406371"/>
            <a:ext cx="5760000" cy="45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sp>
        <p:nvSpPr>
          <p:cNvPr id="2133" name="Google Shape;2133;p4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134" name="Google Shape;2134;p4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135" name="Google Shape;2135;p48"/>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2136" name="Google Shape;2136;p48"/>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137" name="Google Shape;2137;p48"/>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138" name="Google Shape;2138;p48"/>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139" name="Google Shape;2139;p48"/>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140" name="Google Shape;2140;p48"/>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graphicFrame>
        <p:nvGraphicFramePr>
          <p:cNvPr id="2141" name="Google Shape;2141;p48"/>
          <p:cNvGraphicFramePr/>
          <p:nvPr/>
        </p:nvGraphicFramePr>
        <p:xfrm>
          <a:off x="2698089" y="1637889"/>
          <a:ext cx="6727446" cy="4042866"/>
        </p:xfrm>
        <a:graphic>
          <a:graphicData uri="http://schemas.openxmlformats.org/drawingml/2006/chart">
            <c:chart r:id="rId9"/>
          </a:graphicData>
        </a:graphic>
      </p:graphicFrame>
      <p:sp>
        <p:nvSpPr>
          <p:cNvPr id="2142" name="Google Shape;2142;p48"/>
          <p:cNvSpPr/>
          <p:nvPr/>
        </p:nvSpPr>
        <p:spPr>
          <a:xfrm>
            <a:off x="5715001" y="4396825"/>
            <a:ext cx="1261055" cy="374571"/>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1"/>
                </a:solidFill>
                <a:latin typeface="Arial"/>
                <a:ea typeface="Arial"/>
                <a:cs typeface="Arial"/>
                <a:sym typeface="Arial"/>
              </a:rPr>
              <a:t>Fabrication</a:t>
            </a:r>
            <a:endParaRPr b="0" i="0" sz="1400" u="none" cap="none" strike="noStrike">
              <a:solidFill>
                <a:srgbClr val="000000"/>
              </a:solidFill>
              <a:latin typeface="Arial"/>
              <a:ea typeface="Arial"/>
              <a:cs typeface="Arial"/>
              <a:sym typeface="Arial"/>
            </a:endParaRPr>
          </a:p>
        </p:txBody>
      </p:sp>
      <p:sp>
        <p:nvSpPr>
          <p:cNvPr id="2143" name="Google Shape;2143;p48"/>
          <p:cNvSpPr/>
          <p:nvPr/>
        </p:nvSpPr>
        <p:spPr>
          <a:xfrm>
            <a:off x="4854731" y="3231635"/>
            <a:ext cx="819290" cy="374571"/>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1"/>
                </a:solidFill>
                <a:latin typeface="Arial"/>
                <a:ea typeface="Arial"/>
                <a:cs typeface="Arial"/>
                <a:sym typeface="Arial"/>
              </a:rPr>
              <a:t>Usage</a:t>
            </a:r>
            <a:endParaRPr b="0" i="0" sz="1400" u="none" cap="none" strike="noStrike">
              <a:solidFill>
                <a:srgbClr val="000000"/>
              </a:solidFill>
              <a:latin typeface="Arial"/>
              <a:ea typeface="Arial"/>
              <a:cs typeface="Arial"/>
              <a:sym typeface="Arial"/>
            </a:endParaRPr>
          </a:p>
        </p:txBody>
      </p:sp>
      <p:sp>
        <p:nvSpPr>
          <p:cNvPr id="2144" name="Google Shape;2144;p48"/>
          <p:cNvSpPr/>
          <p:nvPr/>
        </p:nvSpPr>
        <p:spPr>
          <a:xfrm>
            <a:off x="6963486" y="3548670"/>
            <a:ext cx="624119" cy="289441"/>
          </a:xfrm>
          <a:prstGeom prst="roundRect">
            <a:avLst>
              <a:gd fmla="val 16667" name="adj"/>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chemeClr val="lt1"/>
                </a:solidFill>
                <a:latin typeface="Arial"/>
                <a:ea typeface="Arial"/>
                <a:cs typeface="Arial"/>
                <a:sym typeface="Arial"/>
              </a:rPr>
              <a:t>Usage</a:t>
            </a:r>
            <a:endParaRPr b="0" i="0" sz="1400" u="none" cap="none" strike="noStrike">
              <a:solidFill>
                <a:srgbClr val="000000"/>
              </a:solidFill>
              <a:latin typeface="Arial"/>
              <a:ea typeface="Arial"/>
              <a:cs typeface="Arial"/>
              <a:sym typeface="Arial"/>
            </a:endParaRPr>
          </a:p>
        </p:txBody>
      </p:sp>
      <p:sp>
        <p:nvSpPr>
          <p:cNvPr id="2145" name="Google Shape;2145;p48"/>
          <p:cNvSpPr/>
          <p:nvPr/>
        </p:nvSpPr>
        <p:spPr>
          <a:xfrm>
            <a:off x="6455325" y="3040297"/>
            <a:ext cx="1012236" cy="289441"/>
          </a:xfrm>
          <a:prstGeom prst="roundRect">
            <a:avLst>
              <a:gd fmla="val 16667" name="adj"/>
            </a:avLst>
          </a:prstGeom>
          <a:solidFill>
            <a:schemeClr val="accent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chemeClr val="lt1"/>
                </a:solidFill>
                <a:latin typeface="Arial"/>
                <a:ea typeface="Arial"/>
                <a:cs typeface="Arial"/>
                <a:sym typeface="Arial"/>
              </a:rPr>
              <a:t>Fabrication</a:t>
            </a:r>
            <a:endParaRPr b="0" i="0" sz="1400" u="none" cap="none" strike="noStrike">
              <a:solidFill>
                <a:srgbClr val="000000"/>
              </a:solidFill>
              <a:latin typeface="Arial"/>
              <a:ea typeface="Arial"/>
              <a:cs typeface="Arial"/>
              <a:sym typeface="Arial"/>
            </a:endParaRPr>
          </a:p>
        </p:txBody>
      </p:sp>
      <p:sp>
        <p:nvSpPr>
          <p:cNvPr id="2146" name="Google Shape;2146;p48"/>
          <p:cNvSpPr/>
          <p:nvPr/>
        </p:nvSpPr>
        <p:spPr>
          <a:xfrm>
            <a:off x="5576599" y="2644813"/>
            <a:ext cx="930307" cy="289441"/>
          </a:xfrm>
          <a:prstGeom prst="roundRect">
            <a:avLst>
              <a:gd fmla="val 16667" name="adj"/>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chemeClr val="lt1"/>
                </a:solidFill>
                <a:latin typeface="Arial"/>
                <a:ea typeface="Arial"/>
                <a:cs typeface="Arial"/>
                <a:sym typeface="Arial"/>
              </a:rPr>
              <a:t>Fabrication</a:t>
            </a:r>
            <a:endParaRPr b="0" i="0" sz="1400" u="none" cap="none" strike="noStrike">
              <a:solidFill>
                <a:srgbClr val="000000"/>
              </a:solidFill>
              <a:latin typeface="Arial"/>
              <a:ea typeface="Arial"/>
              <a:cs typeface="Arial"/>
              <a:sym typeface="Arial"/>
            </a:endParaRPr>
          </a:p>
        </p:txBody>
      </p:sp>
      <p:sp>
        <p:nvSpPr>
          <p:cNvPr id="2147" name="Google Shape;2147;p48"/>
          <p:cNvSpPr/>
          <p:nvPr/>
        </p:nvSpPr>
        <p:spPr>
          <a:xfrm>
            <a:off x="6412444" y="2494590"/>
            <a:ext cx="646532" cy="289441"/>
          </a:xfrm>
          <a:prstGeom prst="roundRect">
            <a:avLst>
              <a:gd fmla="val 16667" name="adj"/>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chemeClr val="lt1"/>
                </a:solidFill>
                <a:latin typeface="Arial"/>
                <a:ea typeface="Arial"/>
                <a:cs typeface="Arial"/>
                <a:sym typeface="Arial"/>
              </a:rPr>
              <a:t>Usage</a:t>
            </a:r>
            <a:endParaRPr b="0" i="0" sz="1400" u="none" cap="none" strike="noStrike">
              <a:solidFill>
                <a:srgbClr val="000000"/>
              </a:solidFill>
              <a:latin typeface="Arial"/>
              <a:ea typeface="Arial"/>
              <a:cs typeface="Arial"/>
              <a:sym typeface="Arial"/>
            </a:endParaRPr>
          </a:p>
        </p:txBody>
      </p:sp>
      <p:pic>
        <p:nvPicPr>
          <p:cNvPr descr="D:\Documents\Climat\Teach The Shift\Slides 45-50\images\devices-fonds-couleur.png" id="2148" name="Google Shape;2148;p48"/>
          <p:cNvPicPr preferRelativeResize="0"/>
          <p:nvPr/>
        </p:nvPicPr>
        <p:blipFill rotWithShape="1">
          <a:blip r:embed="rId10">
            <a:alphaModFix/>
          </a:blip>
          <a:srcRect b="0" l="0" r="0" t="0"/>
          <a:stretch/>
        </p:blipFill>
        <p:spPr>
          <a:xfrm>
            <a:off x="2277792" y="4406296"/>
            <a:ext cx="1366711" cy="1627629"/>
          </a:xfrm>
          <a:prstGeom prst="rect">
            <a:avLst/>
          </a:prstGeom>
          <a:noFill/>
          <a:ln>
            <a:noFill/>
          </a:ln>
        </p:spPr>
      </p:pic>
      <p:sp>
        <p:nvSpPr>
          <p:cNvPr id="2149" name="Google Shape;2149;p48"/>
          <p:cNvSpPr txBox="1"/>
          <p:nvPr/>
        </p:nvSpPr>
        <p:spPr>
          <a:xfrm>
            <a:off x="3491211" y="4905343"/>
            <a:ext cx="1800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accent3"/>
                </a:solidFill>
                <a:latin typeface="Arial"/>
                <a:ea typeface="Arial"/>
                <a:cs typeface="Arial"/>
                <a:sym typeface="Arial"/>
              </a:rPr>
              <a:t>Appareils</a:t>
            </a:r>
            <a:endParaRPr b="0" i="0" sz="1400" u="none" cap="none" strike="noStrike">
              <a:solidFill>
                <a:srgbClr val="000000"/>
              </a:solidFill>
              <a:latin typeface="Arial"/>
              <a:ea typeface="Arial"/>
              <a:cs typeface="Arial"/>
              <a:sym typeface="Arial"/>
            </a:endParaRPr>
          </a:p>
        </p:txBody>
      </p:sp>
      <p:sp>
        <p:nvSpPr>
          <p:cNvPr id="2150" name="Google Shape;2150;p48"/>
          <p:cNvSpPr txBox="1"/>
          <p:nvPr/>
        </p:nvSpPr>
        <p:spPr>
          <a:xfrm>
            <a:off x="7561672" y="2975071"/>
            <a:ext cx="1800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accent5"/>
                </a:solidFill>
                <a:latin typeface="Arial"/>
                <a:ea typeface="Arial"/>
                <a:cs typeface="Arial"/>
                <a:sym typeface="Arial"/>
              </a:rPr>
              <a:t>Réseau</a:t>
            </a:r>
            <a:endParaRPr b="0" i="0" sz="1400" u="none" cap="none" strike="noStrike">
              <a:solidFill>
                <a:srgbClr val="000000"/>
              </a:solidFill>
              <a:latin typeface="Arial"/>
              <a:ea typeface="Arial"/>
              <a:cs typeface="Arial"/>
              <a:sym typeface="Arial"/>
            </a:endParaRPr>
          </a:p>
        </p:txBody>
      </p:sp>
      <p:sp>
        <p:nvSpPr>
          <p:cNvPr id="2151" name="Google Shape;2151;p48"/>
          <p:cNvSpPr txBox="1"/>
          <p:nvPr/>
        </p:nvSpPr>
        <p:spPr>
          <a:xfrm>
            <a:off x="6180144" y="1574130"/>
            <a:ext cx="22057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accent2"/>
                </a:solidFill>
                <a:latin typeface="Arial"/>
                <a:ea typeface="Arial"/>
                <a:cs typeface="Arial"/>
                <a:sym typeface="Arial"/>
              </a:rPr>
              <a:t>Data</a:t>
            </a:r>
            <a:r>
              <a:rPr b="0" i="0" lang="fr-FR" sz="2400" u="none" cap="none" strike="noStrike">
                <a:solidFill>
                  <a:schemeClr val="lt2"/>
                </a:solidFill>
                <a:latin typeface="Arial"/>
                <a:ea typeface="Arial"/>
                <a:cs typeface="Arial"/>
                <a:sym typeface="Arial"/>
              </a:rPr>
              <a:t> </a:t>
            </a:r>
            <a:r>
              <a:rPr b="0" i="0" lang="fr-FR" sz="2400" u="none" cap="none" strike="noStrike">
                <a:solidFill>
                  <a:schemeClr val="accent2"/>
                </a:solidFill>
                <a:latin typeface="Arial"/>
                <a:ea typeface="Arial"/>
                <a:cs typeface="Arial"/>
                <a:sym typeface="Arial"/>
              </a:rPr>
              <a:t>centers</a:t>
            </a:r>
            <a:endParaRPr b="0" i="0" sz="1400" u="none" cap="none" strike="noStrike">
              <a:solidFill>
                <a:srgbClr val="000000"/>
              </a:solidFill>
              <a:latin typeface="Arial"/>
              <a:ea typeface="Arial"/>
              <a:cs typeface="Arial"/>
              <a:sym typeface="Arial"/>
            </a:endParaRPr>
          </a:p>
        </p:txBody>
      </p:sp>
      <p:pic>
        <p:nvPicPr>
          <p:cNvPr id="2152" name="Google Shape;2152;p48"/>
          <p:cNvPicPr preferRelativeResize="0"/>
          <p:nvPr/>
        </p:nvPicPr>
        <p:blipFill rotWithShape="1">
          <a:blip r:embed="rId11">
            <a:alphaModFix/>
          </a:blip>
          <a:srcRect b="0" l="0" r="0" t="0"/>
          <a:stretch/>
        </p:blipFill>
        <p:spPr>
          <a:xfrm>
            <a:off x="9118860" y="2613758"/>
            <a:ext cx="1142520" cy="1142520"/>
          </a:xfrm>
          <a:prstGeom prst="rect">
            <a:avLst/>
          </a:prstGeom>
          <a:noFill/>
          <a:ln>
            <a:noFill/>
          </a:ln>
        </p:spPr>
      </p:pic>
      <p:pic>
        <p:nvPicPr>
          <p:cNvPr id="2153" name="Google Shape;2153;p48"/>
          <p:cNvPicPr preferRelativeResize="0"/>
          <p:nvPr/>
        </p:nvPicPr>
        <p:blipFill rotWithShape="1">
          <a:blip r:embed="rId12">
            <a:alphaModFix/>
          </a:blip>
          <a:srcRect b="0" l="0" r="0" t="0"/>
          <a:stretch/>
        </p:blipFill>
        <p:spPr>
          <a:xfrm>
            <a:off x="6739901" y="703326"/>
            <a:ext cx="1071541" cy="1071541"/>
          </a:xfrm>
          <a:prstGeom prst="rect">
            <a:avLst/>
          </a:prstGeom>
          <a:noFill/>
          <a:ln>
            <a:noFill/>
          </a:ln>
        </p:spPr>
      </p:pic>
      <p:sp>
        <p:nvSpPr>
          <p:cNvPr id="2154" name="Google Shape;2154;p48"/>
          <p:cNvSpPr txBox="1"/>
          <p:nvPr/>
        </p:nvSpPr>
        <p:spPr>
          <a:xfrm>
            <a:off x="7711036" y="2111925"/>
            <a:ext cx="2815648" cy="36458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2"/>
              </a:buClr>
              <a:buSzPts val="2400"/>
              <a:buFont typeface="Arial"/>
              <a:buNone/>
            </a:pPr>
            <a:r>
              <a:rPr b="1" i="0" lang="fr-FR" sz="2000" u="none" cap="none" strike="noStrike">
                <a:solidFill>
                  <a:schemeClr val="lt2"/>
                </a:solidFill>
                <a:latin typeface="Arial"/>
                <a:ea typeface="Arial"/>
                <a:cs typeface="Arial"/>
                <a:sym typeface="Arial"/>
              </a:rPr>
              <a:t>Les infrastructures</a:t>
            </a:r>
            <a:endParaRPr b="1" i="0" sz="2000" u="none" cap="none" strike="noStrike">
              <a:solidFill>
                <a:schemeClr val="lt2"/>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8"/>
                                        </p:tgtEl>
                                        <p:attrNameLst>
                                          <p:attrName>style.visibility</p:attrName>
                                        </p:attrNameLst>
                                      </p:cBhvr>
                                      <p:to>
                                        <p:strVal val="visible"/>
                                      </p:to>
                                    </p:set>
                                    <p:animEffect filter="fade" transition="in">
                                      <p:cBhvr>
                                        <p:cTn dur="500"/>
                                        <p:tgtEl>
                                          <p:spTgt spid="2148"/>
                                        </p:tgtEl>
                                      </p:cBhvr>
                                    </p:animEffect>
                                  </p:childTnLst>
                                </p:cTn>
                              </p:par>
                              <p:par>
                                <p:cTn fill="hold" nodeType="with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500"/>
                                        <p:tgtEl>
                                          <p:spTgt spid="2149"/>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2153"/>
                                        </p:tgtEl>
                                        <p:attrNameLst>
                                          <p:attrName>style.visibility</p:attrName>
                                        </p:attrNameLst>
                                      </p:cBhvr>
                                      <p:to>
                                        <p:strVal val="visible"/>
                                      </p:to>
                                    </p:set>
                                    <p:animEffect filter="fade" transition="in">
                                      <p:cBhvr>
                                        <p:cTn dur="500"/>
                                        <p:tgtEl>
                                          <p:spTgt spid="2153"/>
                                        </p:tgtEl>
                                      </p:cBhvr>
                                    </p:animEffect>
                                  </p:childTnLst>
                                </p:cTn>
                              </p:par>
                              <p:par>
                                <p:cTn fill="hold" nodeType="withEffect" presetClass="entr" presetID="10" presetSubtype="0">
                                  <p:stCondLst>
                                    <p:cond delay="500"/>
                                  </p:stCondLst>
                                  <p:childTnLst>
                                    <p:set>
                                      <p:cBhvr>
                                        <p:cTn dur="1" fill="hold">
                                          <p:stCondLst>
                                            <p:cond delay="0"/>
                                          </p:stCondLst>
                                        </p:cTn>
                                        <p:tgtEl>
                                          <p:spTgt spid="2151"/>
                                        </p:tgtEl>
                                        <p:attrNameLst>
                                          <p:attrName>style.visibility</p:attrName>
                                        </p:attrNameLst>
                                      </p:cBhvr>
                                      <p:to>
                                        <p:strVal val="visible"/>
                                      </p:to>
                                    </p:set>
                                    <p:animEffect filter="fade" transition="in">
                                      <p:cBhvr>
                                        <p:cTn dur="500"/>
                                        <p:tgtEl>
                                          <p:spTgt spid="215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52"/>
                                        </p:tgtEl>
                                        <p:attrNameLst>
                                          <p:attrName>style.visibility</p:attrName>
                                        </p:attrNameLst>
                                      </p:cBhvr>
                                      <p:to>
                                        <p:strVal val="visible"/>
                                      </p:to>
                                    </p:set>
                                    <p:animEffect filter="fade" transition="in">
                                      <p:cBhvr>
                                        <p:cTn dur="500"/>
                                        <p:tgtEl>
                                          <p:spTgt spid="2152"/>
                                        </p:tgtEl>
                                      </p:cBhvr>
                                    </p:animEffect>
                                  </p:childTnLst>
                                </p:cTn>
                              </p:par>
                              <p:par>
                                <p:cTn fill="hold" nodeType="withEffect" presetClass="entr" presetID="10" presetSubtype="0">
                                  <p:stCondLst>
                                    <p:cond delay="0"/>
                                  </p:stCondLst>
                                  <p:childTnLst>
                                    <p:set>
                                      <p:cBhvr>
                                        <p:cTn dur="1" fill="hold">
                                          <p:stCondLst>
                                            <p:cond delay="0"/>
                                          </p:stCondLst>
                                        </p:cTn>
                                        <p:tgtEl>
                                          <p:spTgt spid="2150"/>
                                        </p:tgtEl>
                                        <p:attrNameLst>
                                          <p:attrName>style.visibility</p:attrName>
                                        </p:attrNameLst>
                                      </p:cBhvr>
                                      <p:to>
                                        <p:strVal val="visible"/>
                                      </p:to>
                                    </p:set>
                                    <p:animEffect filter="fade" transition="in">
                                      <p:cBhvr>
                                        <p:cTn dur="500"/>
                                        <p:tgtEl>
                                          <p:spTgt spid="2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1"/>
                                        </p:tgtEl>
                                        <p:attrNameLst>
                                          <p:attrName>style.visibility</p:attrName>
                                        </p:attrNameLst>
                                      </p:cBhvr>
                                      <p:to>
                                        <p:strVal val="visible"/>
                                      </p:to>
                                    </p:set>
                                    <p:animEffect filter="fade" transition="in">
                                      <p:cBhvr>
                                        <p:cTn dur="1000"/>
                                        <p:tgtEl>
                                          <p:spTgt spid="2141"/>
                                        </p:tgtEl>
                                      </p:cBhvr>
                                    </p:animEffect>
                                  </p:childTnLst>
                                </p:cTn>
                              </p:par>
                              <p:par>
                                <p:cTn fill="hold" nodeType="withEffect" presetClass="entr" presetID="10" presetSubtype="0">
                                  <p:stCondLst>
                                    <p:cond delay="0"/>
                                  </p:stCondLst>
                                  <p:childTnLst>
                                    <p:set>
                                      <p:cBhvr>
                                        <p:cTn dur="1" fill="hold">
                                          <p:stCondLst>
                                            <p:cond delay="0"/>
                                          </p:stCondLst>
                                        </p:cTn>
                                        <p:tgtEl>
                                          <p:spTgt spid="2144"/>
                                        </p:tgtEl>
                                        <p:attrNameLst>
                                          <p:attrName>style.visibility</p:attrName>
                                        </p:attrNameLst>
                                      </p:cBhvr>
                                      <p:to>
                                        <p:strVal val="visible"/>
                                      </p:to>
                                    </p:set>
                                    <p:animEffect filter="fade" transition="in">
                                      <p:cBhvr>
                                        <p:cTn dur="1000"/>
                                        <p:tgtEl>
                                          <p:spTgt spid="2144"/>
                                        </p:tgtEl>
                                      </p:cBhvr>
                                    </p:animEffect>
                                  </p:childTnLst>
                                </p:cTn>
                              </p:par>
                              <p:par>
                                <p:cTn fill="hold" nodeType="withEffect" presetClass="entr" presetID="10" presetSubtype="0">
                                  <p:stCondLst>
                                    <p:cond delay="0"/>
                                  </p:stCondLst>
                                  <p:childTnLst>
                                    <p:set>
                                      <p:cBhvr>
                                        <p:cTn dur="1" fill="hold">
                                          <p:stCondLst>
                                            <p:cond delay="0"/>
                                          </p:stCondLst>
                                        </p:cTn>
                                        <p:tgtEl>
                                          <p:spTgt spid="2146"/>
                                        </p:tgtEl>
                                        <p:attrNameLst>
                                          <p:attrName>style.visibility</p:attrName>
                                        </p:attrNameLst>
                                      </p:cBhvr>
                                      <p:to>
                                        <p:strVal val="visible"/>
                                      </p:to>
                                    </p:set>
                                    <p:animEffect filter="fade" transition="in">
                                      <p:cBhvr>
                                        <p:cTn dur="1000"/>
                                        <p:tgtEl>
                                          <p:spTgt spid="2146"/>
                                        </p:tgtEl>
                                      </p:cBhvr>
                                    </p:animEffect>
                                  </p:childTnLst>
                                </p:cTn>
                              </p:par>
                              <p:par>
                                <p:cTn fill="hold" nodeType="withEffect" presetClass="entr" presetID="10" presetSubtype="0">
                                  <p:stCondLst>
                                    <p:cond delay="0"/>
                                  </p:stCondLst>
                                  <p:childTnLst>
                                    <p:set>
                                      <p:cBhvr>
                                        <p:cTn dur="1" fill="hold">
                                          <p:stCondLst>
                                            <p:cond delay="0"/>
                                          </p:stCondLst>
                                        </p:cTn>
                                        <p:tgtEl>
                                          <p:spTgt spid="2147"/>
                                        </p:tgtEl>
                                        <p:attrNameLst>
                                          <p:attrName>style.visibility</p:attrName>
                                        </p:attrNameLst>
                                      </p:cBhvr>
                                      <p:to>
                                        <p:strVal val="visible"/>
                                      </p:to>
                                    </p:set>
                                    <p:animEffect filter="fade" transition="in">
                                      <p:cBhvr>
                                        <p:cTn dur="1000"/>
                                        <p:tgtEl>
                                          <p:spTgt spid="2147"/>
                                        </p:tgtEl>
                                      </p:cBhvr>
                                    </p:animEffect>
                                  </p:childTnLst>
                                </p:cTn>
                              </p:par>
                              <p:par>
                                <p:cTn fill="hold" nodeType="withEffect" presetClass="entr" presetID="10" presetSubtype="0">
                                  <p:stCondLst>
                                    <p:cond delay="0"/>
                                  </p:stCondLst>
                                  <p:childTnLst>
                                    <p:set>
                                      <p:cBhvr>
                                        <p:cTn dur="1" fill="hold">
                                          <p:stCondLst>
                                            <p:cond delay="0"/>
                                          </p:stCondLst>
                                        </p:cTn>
                                        <p:tgtEl>
                                          <p:spTgt spid="2145"/>
                                        </p:tgtEl>
                                        <p:attrNameLst>
                                          <p:attrName>style.visibility</p:attrName>
                                        </p:attrNameLst>
                                      </p:cBhvr>
                                      <p:to>
                                        <p:strVal val="visible"/>
                                      </p:to>
                                    </p:set>
                                    <p:animEffect filter="fade" transition="in">
                                      <p:cBhvr>
                                        <p:cTn dur="1000"/>
                                        <p:tgtEl>
                                          <p:spTgt spid="2145"/>
                                        </p:tgtEl>
                                      </p:cBhvr>
                                    </p:animEffect>
                                  </p:childTnLst>
                                </p:cTn>
                              </p:par>
                              <p:par>
                                <p:cTn fill="hold" nodeType="withEffect" presetClass="entr" presetID="10" presetSubtype="0">
                                  <p:stCondLst>
                                    <p:cond delay="500"/>
                                  </p:stCondLst>
                                  <p:childTnLst>
                                    <p:set>
                                      <p:cBhvr>
                                        <p:cTn dur="1" fill="hold">
                                          <p:stCondLst>
                                            <p:cond delay="0"/>
                                          </p:stCondLst>
                                        </p:cTn>
                                        <p:tgtEl>
                                          <p:spTgt spid="2142"/>
                                        </p:tgtEl>
                                        <p:attrNameLst>
                                          <p:attrName>style.visibility</p:attrName>
                                        </p:attrNameLst>
                                      </p:cBhvr>
                                      <p:to>
                                        <p:strVal val="visible"/>
                                      </p:to>
                                    </p:set>
                                    <p:animEffect filter="fade" transition="in">
                                      <p:cBhvr>
                                        <p:cTn dur="500"/>
                                        <p:tgtEl>
                                          <p:spTgt spid="2142"/>
                                        </p:tgtEl>
                                      </p:cBhvr>
                                    </p:animEffect>
                                  </p:childTnLst>
                                </p:cTn>
                              </p:par>
                              <p:par>
                                <p:cTn fill="hold" nodeType="withEffect" presetClass="entr" presetID="10" presetSubtype="0">
                                  <p:stCondLst>
                                    <p:cond delay="500"/>
                                  </p:stCondLst>
                                  <p:childTnLst>
                                    <p:set>
                                      <p:cBhvr>
                                        <p:cTn dur="1" fill="hold">
                                          <p:stCondLst>
                                            <p:cond delay="0"/>
                                          </p:stCondLst>
                                        </p:cTn>
                                        <p:tgtEl>
                                          <p:spTgt spid="2143"/>
                                        </p:tgtEl>
                                        <p:attrNameLst>
                                          <p:attrName>style.visibility</p:attrName>
                                        </p:attrNameLst>
                                      </p:cBhvr>
                                      <p:to>
                                        <p:strVal val="visible"/>
                                      </p:to>
                                    </p:set>
                                    <p:animEffect filter="fade" transition="in">
                                      <p:cBhvr>
                                        <p:cTn dur="500"/>
                                        <p:tgtEl>
                                          <p:spTgt spid="2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9" name="Shape 2159"/>
        <p:cNvGrpSpPr/>
        <p:nvPr/>
      </p:nvGrpSpPr>
      <p:grpSpPr>
        <a:xfrm>
          <a:off x="0" y="0"/>
          <a:ext cx="0" cy="0"/>
          <a:chOff x="0" y="0"/>
          <a:chExt cx="0" cy="0"/>
        </a:xfrm>
      </p:grpSpPr>
      <p:sp>
        <p:nvSpPr>
          <p:cNvPr id="2160" name="Google Shape;2160;p49"/>
          <p:cNvSpPr txBox="1"/>
          <p:nvPr>
            <p:ph idx="1" type="body"/>
          </p:nvPr>
        </p:nvSpPr>
        <p:spPr>
          <a:xfrm>
            <a:off x="695325" y="406371"/>
            <a:ext cx="5760000" cy="45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sp>
        <p:nvSpPr>
          <p:cNvPr id="2161" name="Google Shape;2161;p4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162" name="Google Shape;2162;p4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163" name="Google Shape;2163;p49"/>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2164" name="Google Shape;2164;p49"/>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165" name="Google Shape;2165;p49"/>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166" name="Google Shape;2166;p49"/>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167" name="Google Shape;2167;p49"/>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168" name="Google Shape;2168;p49"/>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descr="D:\Documents\Climat\Teach The Shift\Slides 45-50\images\cle.png" id="2169" name="Google Shape;2169;p49"/>
          <p:cNvPicPr preferRelativeResize="0"/>
          <p:nvPr/>
        </p:nvPicPr>
        <p:blipFill rotWithShape="1">
          <a:blip r:embed="rId9">
            <a:alphaModFix/>
          </a:blip>
          <a:srcRect b="0" l="0" r="0" t="0"/>
          <a:stretch/>
        </p:blipFill>
        <p:spPr>
          <a:xfrm>
            <a:off x="8672874" y="1444412"/>
            <a:ext cx="828000" cy="817861"/>
          </a:xfrm>
          <a:prstGeom prst="rect">
            <a:avLst/>
          </a:prstGeom>
          <a:noFill/>
          <a:ln>
            <a:noFill/>
          </a:ln>
        </p:spPr>
      </p:pic>
      <p:pic>
        <p:nvPicPr>
          <p:cNvPr descr="D:\Documents\Climat\Teach The Shift\Slides 45-50\images\mobile-adapte.png" id="2170" name="Google Shape;2170;p49"/>
          <p:cNvPicPr preferRelativeResize="0"/>
          <p:nvPr/>
        </p:nvPicPr>
        <p:blipFill rotWithShape="1">
          <a:blip r:embed="rId10">
            <a:alphaModFix/>
          </a:blip>
          <a:srcRect b="0" l="0" r="0" t="0"/>
          <a:stretch/>
        </p:blipFill>
        <p:spPr>
          <a:xfrm>
            <a:off x="8674511" y="2649013"/>
            <a:ext cx="824727" cy="1080000"/>
          </a:xfrm>
          <a:prstGeom prst="rect">
            <a:avLst/>
          </a:prstGeom>
          <a:noFill/>
          <a:ln>
            <a:noFill/>
          </a:ln>
        </p:spPr>
      </p:pic>
      <p:pic>
        <p:nvPicPr>
          <p:cNvPr descr="D:\Documents\Climat\Teach The Shift\Slides 45-50\images\sens-interdit.png" id="2171" name="Google Shape;2171;p49"/>
          <p:cNvPicPr preferRelativeResize="0"/>
          <p:nvPr/>
        </p:nvPicPr>
        <p:blipFill rotWithShape="1">
          <a:blip r:embed="rId11">
            <a:alphaModFix/>
          </a:blip>
          <a:srcRect b="0" l="0" r="0" t="0"/>
          <a:stretch/>
        </p:blipFill>
        <p:spPr>
          <a:xfrm>
            <a:off x="8726874" y="4545966"/>
            <a:ext cx="720000" cy="720000"/>
          </a:xfrm>
          <a:prstGeom prst="rect">
            <a:avLst/>
          </a:prstGeom>
          <a:noFill/>
          <a:ln>
            <a:noFill/>
          </a:ln>
        </p:spPr>
      </p:pic>
      <p:sp>
        <p:nvSpPr>
          <p:cNvPr id="2172" name="Google Shape;2172;p49"/>
          <p:cNvSpPr txBox="1"/>
          <p:nvPr/>
        </p:nvSpPr>
        <p:spPr>
          <a:xfrm>
            <a:off x="9611091" y="1391677"/>
            <a:ext cx="1980000"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Facile à réparer et à en changer la batterie</a:t>
            </a:r>
            <a:endParaRPr b="0" i="0" sz="1400" u="none" cap="none" strike="noStrike">
              <a:solidFill>
                <a:srgbClr val="000000"/>
              </a:solidFill>
              <a:latin typeface="Arial"/>
              <a:ea typeface="Arial"/>
              <a:cs typeface="Arial"/>
              <a:sym typeface="Arial"/>
            </a:endParaRPr>
          </a:p>
        </p:txBody>
      </p:sp>
      <p:sp>
        <p:nvSpPr>
          <p:cNvPr id="2173" name="Google Shape;2173;p49"/>
          <p:cNvSpPr txBox="1"/>
          <p:nvPr/>
        </p:nvSpPr>
        <p:spPr>
          <a:xfrm>
            <a:off x="9611091" y="4208151"/>
            <a:ext cx="1980000" cy="1477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Arrêter les </a:t>
            </a:r>
            <a:br>
              <a:rPr b="0" i="0" lang="fr-FR" sz="1800" u="none" cap="none" strike="noStrike">
                <a:solidFill>
                  <a:schemeClr val="accent4"/>
                </a:solidFill>
                <a:latin typeface="Arial"/>
                <a:ea typeface="Arial"/>
                <a:cs typeface="Arial"/>
                <a:sym typeface="Arial"/>
              </a:rPr>
            </a:br>
            <a:r>
              <a:rPr b="0" i="0" lang="fr-FR" sz="1800" u="none" cap="none" strike="noStrike">
                <a:solidFill>
                  <a:schemeClr val="accent4"/>
                </a:solidFill>
                <a:latin typeface="Arial"/>
                <a:ea typeface="Arial"/>
                <a:cs typeface="Arial"/>
                <a:sym typeface="Arial"/>
              </a:rPr>
              <a:t>services inutiles : notifications, applis, GPS, Box wifi</a:t>
            </a:r>
            <a:endParaRPr b="0" i="0" sz="1400" u="none" cap="none" strike="noStrike">
              <a:solidFill>
                <a:srgbClr val="000000"/>
              </a:solidFill>
              <a:latin typeface="Arial"/>
              <a:ea typeface="Arial"/>
              <a:cs typeface="Arial"/>
              <a:sym typeface="Arial"/>
            </a:endParaRPr>
          </a:p>
        </p:txBody>
      </p:sp>
      <p:sp>
        <p:nvSpPr>
          <p:cNvPr id="2174" name="Google Shape;2174;p49"/>
          <p:cNvSpPr txBox="1"/>
          <p:nvPr/>
        </p:nvSpPr>
        <p:spPr>
          <a:xfrm>
            <a:off x="9611091" y="2865848"/>
            <a:ext cx="1980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accent4"/>
                </a:solidFill>
                <a:latin typeface="Arial"/>
                <a:ea typeface="Arial"/>
                <a:cs typeface="Arial"/>
                <a:sym typeface="Arial"/>
              </a:rPr>
              <a:t>Adapté à mes besoins</a:t>
            </a:r>
            <a:endParaRPr b="0" i="0" sz="1400" u="none" cap="none" strike="noStrike">
              <a:solidFill>
                <a:srgbClr val="000000"/>
              </a:solidFill>
              <a:latin typeface="Arial"/>
              <a:ea typeface="Arial"/>
              <a:cs typeface="Arial"/>
              <a:sym typeface="Arial"/>
            </a:endParaRPr>
          </a:p>
        </p:txBody>
      </p:sp>
      <p:sp>
        <p:nvSpPr>
          <p:cNvPr id="2175" name="Google Shape;2175;p49"/>
          <p:cNvSpPr/>
          <p:nvPr/>
        </p:nvSpPr>
        <p:spPr>
          <a:xfrm>
            <a:off x="733487" y="1376283"/>
            <a:ext cx="251884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2"/>
                </a:solidFill>
                <a:latin typeface="Arial"/>
                <a:ea typeface="Arial"/>
                <a:cs typeface="Arial"/>
                <a:sym typeface="Arial"/>
              </a:rPr>
              <a:t>Empreinte carbone liée aux appareils</a:t>
            </a:r>
            <a:endParaRPr b="0" i="0" sz="1400" u="none" cap="none" strike="noStrike">
              <a:solidFill>
                <a:srgbClr val="000000"/>
              </a:solidFill>
              <a:latin typeface="Arial"/>
              <a:ea typeface="Arial"/>
              <a:cs typeface="Arial"/>
              <a:sym typeface="Arial"/>
            </a:endParaRPr>
          </a:p>
        </p:txBody>
      </p:sp>
      <p:pic>
        <p:nvPicPr>
          <p:cNvPr id="2176" name="Google Shape;2176;p49"/>
          <p:cNvPicPr preferRelativeResize="0"/>
          <p:nvPr/>
        </p:nvPicPr>
        <p:blipFill rotWithShape="1">
          <a:blip r:embed="rId12">
            <a:alphaModFix/>
          </a:blip>
          <a:srcRect b="0" l="0" r="0" t="0"/>
          <a:stretch/>
        </p:blipFill>
        <p:spPr>
          <a:xfrm>
            <a:off x="376566" y="3794626"/>
            <a:ext cx="533400" cy="533400"/>
          </a:xfrm>
          <a:prstGeom prst="rect">
            <a:avLst/>
          </a:prstGeom>
          <a:noFill/>
          <a:ln>
            <a:noFill/>
          </a:ln>
        </p:spPr>
      </p:pic>
      <p:pic>
        <p:nvPicPr>
          <p:cNvPr id="2177" name="Google Shape;2177;p49"/>
          <p:cNvPicPr preferRelativeResize="0"/>
          <p:nvPr/>
        </p:nvPicPr>
        <p:blipFill rotWithShape="1">
          <a:blip r:embed="rId12">
            <a:alphaModFix/>
          </a:blip>
          <a:srcRect b="0" l="0" r="0" t="0"/>
          <a:stretch/>
        </p:blipFill>
        <p:spPr>
          <a:xfrm>
            <a:off x="425599" y="3921637"/>
            <a:ext cx="533400" cy="533400"/>
          </a:xfrm>
          <a:prstGeom prst="rect">
            <a:avLst/>
          </a:prstGeom>
          <a:noFill/>
          <a:ln>
            <a:noFill/>
          </a:ln>
        </p:spPr>
      </p:pic>
      <p:pic>
        <p:nvPicPr>
          <p:cNvPr id="2178" name="Google Shape;2178;p49"/>
          <p:cNvPicPr preferRelativeResize="0"/>
          <p:nvPr/>
        </p:nvPicPr>
        <p:blipFill rotWithShape="1">
          <a:blip r:embed="rId13">
            <a:alphaModFix/>
          </a:blip>
          <a:srcRect b="0" l="0" r="0" t="0"/>
          <a:stretch/>
        </p:blipFill>
        <p:spPr>
          <a:xfrm>
            <a:off x="474423" y="4052903"/>
            <a:ext cx="533400" cy="533400"/>
          </a:xfrm>
          <a:prstGeom prst="rect">
            <a:avLst/>
          </a:prstGeom>
          <a:noFill/>
          <a:ln>
            <a:noFill/>
          </a:ln>
        </p:spPr>
      </p:pic>
      <p:pic>
        <p:nvPicPr>
          <p:cNvPr id="2179" name="Google Shape;2179;p49"/>
          <p:cNvPicPr preferRelativeResize="0"/>
          <p:nvPr/>
        </p:nvPicPr>
        <p:blipFill rotWithShape="1">
          <a:blip r:embed="rId13">
            <a:alphaModFix/>
          </a:blip>
          <a:srcRect b="0" l="0" r="0" t="0"/>
          <a:stretch/>
        </p:blipFill>
        <p:spPr>
          <a:xfrm>
            <a:off x="523456" y="4179914"/>
            <a:ext cx="533400" cy="533400"/>
          </a:xfrm>
          <a:prstGeom prst="rect">
            <a:avLst/>
          </a:prstGeom>
          <a:noFill/>
          <a:ln>
            <a:noFill/>
          </a:ln>
        </p:spPr>
      </p:pic>
      <p:pic>
        <p:nvPicPr>
          <p:cNvPr id="2180" name="Google Shape;2180;p49"/>
          <p:cNvPicPr preferRelativeResize="0"/>
          <p:nvPr/>
        </p:nvPicPr>
        <p:blipFill rotWithShape="1">
          <a:blip r:embed="rId12">
            <a:alphaModFix/>
          </a:blip>
          <a:srcRect b="0" l="0" r="0" t="0"/>
          <a:stretch/>
        </p:blipFill>
        <p:spPr>
          <a:xfrm>
            <a:off x="1614909" y="3794626"/>
            <a:ext cx="533400" cy="533400"/>
          </a:xfrm>
          <a:prstGeom prst="rect">
            <a:avLst/>
          </a:prstGeom>
          <a:noFill/>
          <a:ln>
            <a:noFill/>
          </a:ln>
        </p:spPr>
      </p:pic>
      <p:pic>
        <p:nvPicPr>
          <p:cNvPr id="2181" name="Google Shape;2181;p49"/>
          <p:cNvPicPr preferRelativeResize="0"/>
          <p:nvPr/>
        </p:nvPicPr>
        <p:blipFill rotWithShape="1">
          <a:blip r:embed="rId12">
            <a:alphaModFix/>
          </a:blip>
          <a:srcRect b="0" l="0" r="0" t="0"/>
          <a:stretch/>
        </p:blipFill>
        <p:spPr>
          <a:xfrm>
            <a:off x="1663841" y="3923339"/>
            <a:ext cx="533400" cy="533400"/>
          </a:xfrm>
          <a:prstGeom prst="rect">
            <a:avLst/>
          </a:prstGeom>
          <a:noFill/>
          <a:ln>
            <a:noFill/>
          </a:ln>
        </p:spPr>
      </p:pic>
      <p:pic>
        <p:nvPicPr>
          <p:cNvPr id="2182" name="Google Shape;2182;p49"/>
          <p:cNvPicPr preferRelativeResize="0"/>
          <p:nvPr/>
        </p:nvPicPr>
        <p:blipFill rotWithShape="1">
          <a:blip r:embed="rId12">
            <a:alphaModFix/>
          </a:blip>
          <a:srcRect b="0" l="0" r="0" t="0"/>
          <a:stretch/>
        </p:blipFill>
        <p:spPr>
          <a:xfrm>
            <a:off x="1712773" y="4052052"/>
            <a:ext cx="533400" cy="533400"/>
          </a:xfrm>
          <a:prstGeom prst="rect">
            <a:avLst/>
          </a:prstGeom>
          <a:noFill/>
          <a:ln>
            <a:noFill/>
          </a:ln>
        </p:spPr>
      </p:pic>
      <p:pic>
        <p:nvPicPr>
          <p:cNvPr id="2183" name="Google Shape;2183;p49"/>
          <p:cNvPicPr preferRelativeResize="0"/>
          <p:nvPr/>
        </p:nvPicPr>
        <p:blipFill rotWithShape="1">
          <a:blip r:embed="rId12">
            <a:alphaModFix/>
          </a:blip>
          <a:srcRect b="0" l="0" r="0" t="0"/>
          <a:stretch/>
        </p:blipFill>
        <p:spPr>
          <a:xfrm>
            <a:off x="1761705" y="4180765"/>
            <a:ext cx="533400" cy="533400"/>
          </a:xfrm>
          <a:prstGeom prst="rect">
            <a:avLst/>
          </a:prstGeom>
          <a:noFill/>
          <a:ln>
            <a:noFill/>
          </a:ln>
        </p:spPr>
      </p:pic>
      <p:pic>
        <p:nvPicPr>
          <p:cNvPr id="2184" name="Google Shape;2184;p49"/>
          <p:cNvPicPr preferRelativeResize="0"/>
          <p:nvPr/>
        </p:nvPicPr>
        <p:blipFill rotWithShape="1">
          <a:blip r:embed="rId13">
            <a:alphaModFix/>
          </a:blip>
          <a:srcRect b="0" l="0" r="0" t="0"/>
          <a:stretch/>
        </p:blipFill>
        <p:spPr>
          <a:xfrm>
            <a:off x="1810637" y="4309478"/>
            <a:ext cx="533400" cy="533400"/>
          </a:xfrm>
          <a:prstGeom prst="rect">
            <a:avLst/>
          </a:prstGeom>
          <a:noFill/>
          <a:ln>
            <a:noFill/>
          </a:ln>
        </p:spPr>
      </p:pic>
      <p:pic>
        <p:nvPicPr>
          <p:cNvPr id="2185" name="Google Shape;2185;p49"/>
          <p:cNvPicPr preferRelativeResize="0"/>
          <p:nvPr/>
        </p:nvPicPr>
        <p:blipFill rotWithShape="1">
          <a:blip r:embed="rId13">
            <a:alphaModFix/>
          </a:blip>
          <a:srcRect b="0" l="0" r="0" t="0"/>
          <a:stretch/>
        </p:blipFill>
        <p:spPr>
          <a:xfrm>
            <a:off x="1859570" y="4438193"/>
            <a:ext cx="533400" cy="533400"/>
          </a:xfrm>
          <a:prstGeom prst="rect">
            <a:avLst/>
          </a:prstGeom>
          <a:noFill/>
          <a:ln>
            <a:noFill/>
          </a:ln>
        </p:spPr>
      </p:pic>
      <p:pic>
        <p:nvPicPr>
          <p:cNvPr id="2186" name="Google Shape;2186;p49"/>
          <p:cNvPicPr preferRelativeResize="0"/>
          <p:nvPr/>
        </p:nvPicPr>
        <p:blipFill rotWithShape="1">
          <a:blip r:embed="rId14">
            <a:alphaModFix/>
          </a:blip>
          <a:srcRect b="0" l="0" r="0" t="0"/>
          <a:stretch/>
        </p:blipFill>
        <p:spPr>
          <a:xfrm flipH="1">
            <a:off x="1410924" y="2502829"/>
            <a:ext cx="1186030" cy="1186030"/>
          </a:xfrm>
          <a:prstGeom prst="rect">
            <a:avLst/>
          </a:prstGeom>
          <a:noFill/>
          <a:ln>
            <a:noFill/>
          </a:ln>
        </p:spPr>
      </p:pic>
      <p:pic>
        <p:nvPicPr>
          <p:cNvPr id="2187" name="Google Shape;2187;p49"/>
          <p:cNvPicPr preferRelativeResize="0"/>
          <p:nvPr/>
        </p:nvPicPr>
        <p:blipFill rotWithShape="1">
          <a:blip r:embed="rId15">
            <a:alphaModFix/>
          </a:blip>
          <a:srcRect b="0" l="0" r="0" t="0"/>
          <a:stretch/>
        </p:blipFill>
        <p:spPr>
          <a:xfrm flipH="1">
            <a:off x="767310" y="4034600"/>
            <a:ext cx="1186030" cy="1186030"/>
          </a:xfrm>
          <a:prstGeom prst="rect">
            <a:avLst/>
          </a:prstGeom>
          <a:noFill/>
          <a:ln>
            <a:noFill/>
          </a:ln>
        </p:spPr>
      </p:pic>
      <p:pic>
        <p:nvPicPr>
          <p:cNvPr id="2188" name="Google Shape;2188;p49"/>
          <p:cNvPicPr preferRelativeResize="0"/>
          <p:nvPr/>
        </p:nvPicPr>
        <p:blipFill rotWithShape="1">
          <a:blip r:embed="rId16">
            <a:alphaModFix/>
          </a:blip>
          <a:srcRect b="0" l="0" r="0" t="0"/>
          <a:stretch/>
        </p:blipFill>
        <p:spPr>
          <a:xfrm flipH="1">
            <a:off x="2054538" y="4034600"/>
            <a:ext cx="1186030" cy="1186030"/>
          </a:xfrm>
          <a:prstGeom prst="rect">
            <a:avLst/>
          </a:prstGeom>
          <a:noFill/>
          <a:ln>
            <a:noFill/>
          </a:ln>
        </p:spPr>
      </p:pic>
      <p:pic>
        <p:nvPicPr>
          <p:cNvPr id="2189" name="Google Shape;2189;p49"/>
          <p:cNvPicPr preferRelativeResize="0"/>
          <p:nvPr/>
        </p:nvPicPr>
        <p:blipFill rotWithShape="1">
          <a:blip r:embed="rId17">
            <a:alphaModFix/>
          </a:blip>
          <a:srcRect b="0" l="0" r="0" t="0"/>
          <a:stretch/>
        </p:blipFill>
        <p:spPr>
          <a:xfrm>
            <a:off x="123696" y="2502829"/>
            <a:ext cx="1186030" cy="1186030"/>
          </a:xfrm>
          <a:prstGeom prst="rect">
            <a:avLst/>
          </a:prstGeom>
          <a:noFill/>
          <a:ln>
            <a:noFill/>
          </a:ln>
        </p:spPr>
      </p:pic>
      <p:grpSp>
        <p:nvGrpSpPr>
          <p:cNvPr id="2190" name="Google Shape;2190;p49"/>
          <p:cNvGrpSpPr/>
          <p:nvPr/>
        </p:nvGrpSpPr>
        <p:grpSpPr>
          <a:xfrm>
            <a:off x="2698153" y="2502829"/>
            <a:ext cx="1186030" cy="1186030"/>
            <a:chOff x="2698153" y="2502829"/>
            <a:chExt cx="1186030" cy="1186030"/>
          </a:xfrm>
        </p:grpSpPr>
        <p:pic>
          <p:nvPicPr>
            <p:cNvPr id="2191" name="Google Shape;2191;p49"/>
            <p:cNvPicPr preferRelativeResize="0"/>
            <p:nvPr/>
          </p:nvPicPr>
          <p:blipFill rotWithShape="1">
            <a:blip r:embed="rId17">
              <a:alphaModFix/>
            </a:blip>
            <a:srcRect b="0" l="0" r="0" t="0"/>
            <a:stretch/>
          </p:blipFill>
          <p:spPr>
            <a:xfrm>
              <a:off x="2698153" y="2502829"/>
              <a:ext cx="1186030" cy="1186030"/>
            </a:xfrm>
            <a:prstGeom prst="rect">
              <a:avLst/>
            </a:prstGeom>
            <a:noFill/>
            <a:ln>
              <a:noFill/>
            </a:ln>
          </p:spPr>
        </p:pic>
        <p:sp>
          <p:nvSpPr>
            <p:cNvPr id="2192" name="Google Shape;2192;p49"/>
            <p:cNvSpPr txBox="1"/>
            <p:nvPr/>
          </p:nvSpPr>
          <p:spPr>
            <a:xfrm>
              <a:off x="3124200" y="2636103"/>
              <a:ext cx="30480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1"/>
                  </a:solidFill>
                  <a:latin typeface="Arial"/>
                  <a:ea typeface="Arial"/>
                  <a:cs typeface="Arial"/>
                  <a:sym typeface="Arial"/>
                </a:rPr>
                <a:t>PRO</a:t>
              </a:r>
              <a:endParaRPr b="0" i="0" sz="1400" u="none" cap="none" strike="noStrike">
                <a:solidFill>
                  <a:srgbClr val="000000"/>
                </a:solidFill>
                <a:latin typeface="Arial"/>
                <a:ea typeface="Arial"/>
                <a:cs typeface="Arial"/>
                <a:sym typeface="Arial"/>
              </a:endParaRPr>
            </a:p>
          </p:txBody>
        </p:sp>
      </p:grpSp>
      <p:graphicFrame>
        <p:nvGraphicFramePr>
          <p:cNvPr id="2193" name="Google Shape;2193;p49"/>
          <p:cNvGraphicFramePr/>
          <p:nvPr/>
        </p:nvGraphicFramePr>
        <p:xfrm>
          <a:off x="2698089" y="1637889"/>
          <a:ext cx="6727446" cy="4042866"/>
        </p:xfrm>
        <a:graphic>
          <a:graphicData uri="http://schemas.openxmlformats.org/drawingml/2006/chart">
            <c:chart r:id="rId18"/>
          </a:graphicData>
        </a:graphic>
      </p:graphicFrame>
      <p:sp>
        <p:nvSpPr>
          <p:cNvPr id="2194" name="Google Shape;2194;p49"/>
          <p:cNvSpPr/>
          <p:nvPr/>
        </p:nvSpPr>
        <p:spPr>
          <a:xfrm>
            <a:off x="6061812" y="1754469"/>
            <a:ext cx="1878501" cy="2478600"/>
          </a:xfrm>
          <a:custGeom>
            <a:rect b="b" l="l" r="r" t="t"/>
            <a:pathLst>
              <a:path extrusionOk="0" h="2478600" w="1878501">
                <a:moveTo>
                  <a:pt x="304" y="1914243"/>
                </a:moveTo>
                <a:cubicBezTo>
                  <a:pt x="203" y="1276162"/>
                  <a:pt x="101" y="638081"/>
                  <a:pt x="0" y="0"/>
                </a:cubicBezTo>
                <a:lnTo>
                  <a:pt x="1468004" y="542925"/>
                </a:lnTo>
                <a:lnTo>
                  <a:pt x="1878501" y="2478600"/>
                </a:lnTo>
                <a:lnTo>
                  <a:pt x="304" y="1914243"/>
                </a:lnTo>
                <a:close/>
              </a:path>
            </a:pathLst>
          </a:custGeom>
          <a:solidFill>
            <a:srgbClr val="FFFFFF">
              <a:alpha val="7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5" name="Google Shape;2195;p49"/>
          <p:cNvSpPr/>
          <p:nvPr/>
        </p:nvSpPr>
        <p:spPr>
          <a:xfrm>
            <a:off x="5715001" y="4396825"/>
            <a:ext cx="1261055" cy="374571"/>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1"/>
                </a:solidFill>
                <a:latin typeface="Arial"/>
                <a:ea typeface="Arial"/>
                <a:cs typeface="Arial"/>
                <a:sym typeface="Arial"/>
              </a:rPr>
              <a:t>Fabrication</a:t>
            </a:r>
            <a:endParaRPr b="0" i="0" sz="1400" u="none" cap="none" strike="noStrike">
              <a:solidFill>
                <a:srgbClr val="000000"/>
              </a:solidFill>
              <a:latin typeface="Arial"/>
              <a:ea typeface="Arial"/>
              <a:cs typeface="Arial"/>
              <a:sym typeface="Arial"/>
            </a:endParaRPr>
          </a:p>
        </p:txBody>
      </p:sp>
      <p:sp>
        <p:nvSpPr>
          <p:cNvPr id="2196" name="Google Shape;2196;p49"/>
          <p:cNvSpPr/>
          <p:nvPr/>
        </p:nvSpPr>
        <p:spPr>
          <a:xfrm>
            <a:off x="4854731" y="3231635"/>
            <a:ext cx="819290" cy="374571"/>
          </a:xfrm>
          <a:prstGeom prst="roundRect">
            <a:avLst>
              <a:gd fmla="val 16667" name="adj"/>
            </a:avLst>
          </a:prstGeom>
          <a:solidFill>
            <a:schemeClr val="accent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lt1"/>
                </a:solidFill>
                <a:latin typeface="Arial"/>
                <a:ea typeface="Arial"/>
                <a:cs typeface="Arial"/>
                <a:sym typeface="Arial"/>
              </a:rPr>
              <a:t>Usage</a:t>
            </a:r>
            <a:endParaRPr b="0" i="0" sz="1400" u="none" cap="none" strike="noStrike">
              <a:solidFill>
                <a:srgbClr val="000000"/>
              </a:solidFill>
              <a:latin typeface="Arial"/>
              <a:ea typeface="Arial"/>
              <a:cs typeface="Arial"/>
              <a:sym typeface="Arial"/>
            </a:endParaRPr>
          </a:p>
        </p:txBody>
      </p:sp>
      <p:sp>
        <p:nvSpPr>
          <p:cNvPr id="2197" name="Google Shape;2197;p49"/>
          <p:cNvSpPr txBox="1"/>
          <p:nvPr/>
        </p:nvSpPr>
        <p:spPr>
          <a:xfrm>
            <a:off x="3491211" y="4905343"/>
            <a:ext cx="1800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accent3"/>
                </a:solidFill>
                <a:latin typeface="Arial"/>
                <a:ea typeface="Arial"/>
                <a:cs typeface="Arial"/>
                <a:sym typeface="Arial"/>
              </a:rPr>
              <a:t>Appareils</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9"/>
                                        </p:tgtEl>
                                        <p:attrNameLst>
                                          <p:attrName>style.visibility</p:attrName>
                                        </p:attrNameLst>
                                      </p:cBhvr>
                                      <p:to>
                                        <p:strVal val="visible"/>
                                      </p:to>
                                    </p:set>
                                  </p:childTnLst>
                                </p:cTn>
                              </p:par>
                              <p:par>
                                <p:cTn fill="hold" nodeType="withEffect" presetClass="entr" presetID="1" presetSubtype="0">
                                  <p:stCondLst>
                                    <p:cond delay="300"/>
                                  </p:stCondLst>
                                  <p:childTnLst>
                                    <p:set>
                                      <p:cBhvr>
                                        <p:cTn dur="1" fill="hold">
                                          <p:stCondLst>
                                            <p:cond delay="0"/>
                                          </p:stCondLst>
                                        </p:cTn>
                                        <p:tgtEl>
                                          <p:spTgt spid="218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300"/>
                                  </p:stCondLst>
                                  <p:childTnLst>
                                    <p:set>
                                      <p:cBhvr>
                                        <p:cTn dur="1" fill="hold">
                                          <p:stCondLst>
                                            <p:cond delay="0"/>
                                          </p:stCondLst>
                                        </p:cTn>
                                        <p:tgtEl>
                                          <p:spTgt spid="219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300"/>
                                  </p:stCondLst>
                                  <p:childTnLst>
                                    <p:set>
                                      <p:cBhvr>
                                        <p:cTn dur="1" fill="hold">
                                          <p:stCondLst>
                                            <p:cond delay="0"/>
                                          </p:stCondLst>
                                        </p:cTn>
                                        <p:tgtEl>
                                          <p:spTgt spid="2187"/>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300"/>
                                  </p:stCondLst>
                                  <p:childTnLst>
                                    <p:set>
                                      <p:cBhvr>
                                        <p:cTn dur="1" fill="hold">
                                          <p:stCondLst>
                                            <p:cond delay="0"/>
                                          </p:stCondLst>
                                        </p:cTn>
                                        <p:tgtEl>
                                          <p:spTgt spid="2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190"/>
                                        </p:tgtEl>
                                      </p:cBhvr>
                                    </p:animEffect>
                                    <p:set>
                                      <p:cBhvr>
                                        <p:cTn dur="1" fill="hold">
                                          <p:stCondLst>
                                            <p:cond delay="2000"/>
                                          </p:stCondLst>
                                        </p:cTn>
                                        <p:tgtEl>
                                          <p:spTgt spid="21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2187"/>
                                        </p:tgtEl>
                                      </p:cBhvr>
                                    </p:animEffect>
                                    <p:set>
                                      <p:cBhvr>
                                        <p:cTn dur="1" fill="hold">
                                          <p:stCondLst>
                                            <p:cond delay="2000"/>
                                          </p:stCondLst>
                                        </p:cTn>
                                        <p:tgtEl>
                                          <p:spTgt spid="218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2188"/>
                                        </p:tgtEl>
                                      </p:cBhvr>
                                    </p:animEffect>
                                    <p:set>
                                      <p:cBhvr>
                                        <p:cTn dur="1" fill="hold">
                                          <p:stCondLst>
                                            <p:cond delay="2000"/>
                                          </p:stCondLst>
                                        </p:cTn>
                                        <p:tgtEl>
                                          <p:spTgt spid="21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6"/>
                                        </p:tgtEl>
                                        <p:attrNameLst>
                                          <p:attrName>style.visibility</p:attrName>
                                        </p:attrNameLst>
                                      </p:cBhvr>
                                      <p:to>
                                        <p:strVal val="visible"/>
                                      </p:to>
                                    </p:set>
                                  </p:childTnLst>
                                </p:cTn>
                              </p:par>
                              <p:par>
                                <p:cTn fill="hold" nodeType="withEffect" presetClass="entr" presetID="1" presetSubtype="0">
                                  <p:stCondLst>
                                    <p:cond delay="200"/>
                                  </p:stCondLst>
                                  <p:childTnLst>
                                    <p:set>
                                      <p:cBhvr>
                                        <p:cTn dur="1" fill="hold">
                                          <p:stCondLst>
                                            <p:cond delay="0"/>
                                          </p:stCondLst>
                                        </p:cTn>
                                        <p:tgtEl>
                                          <p:spTgt spid="217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00"/>
                                  </p:stCondLst>
                                  <p:childTnLst>
                                    <p:set>
                                      <p:cBhvr>
                                        <p:cTn dur="1" fill="hold">
                                          <p:stCondLst>
                                            <p:cond delay="0"/>
                                          </p:stCondLst>
                                        </p:cTn>
                                        <p:tgtEl>
                                          <p:spTgt spid="2180"/>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200"/>
                                  </p:stCondLst>
                                  <p:childTnLst>
                                    <p:set>
                                      <p:cBhvr>
                                        <p:cTn dur="1" fill="hold">
                                          <p:stCondLst>
                                            <p:cond delay="0"/>
                                          </p:stCondLst>
                                        </p:cTn>
                                        <p:tgtEl>
                                          <p:spTgt spid="2181"/>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00"/>
                                  </p:stCondLst>
                                  <p:childTnLst>
                                    <p:set>
                                      <p:cBhvr>
                                        <p:cTn dur="1" fill="hold">
                                          <p:stCondLst>
                                            <p:cond delay="0"/>
                                          </p:stCondLst>
                                        </p:cTn>
                                        <p:tgtEl>
                                          <p:spTgt spid="2182"/>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200"/>
                                  </p:stCondLst>
                                  <p:childTnLst>
                                    <p:set>
                                      <p:cBhvr>
                                        <p:cTn dur="1" fill="hold">
                                          <p:stCondLst>
                                            <p:cond delay="0"/>
                                          </p:stCondLst>
                                        </p:cTn>
                                        <p:tgtEl>
                                          <p:spTgt spid="2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8"/>
                                        </p:tgtEl>
                                        <p:attrNameLst>
                                          <p:attrName>style.visibility</p:attrName>
                                        </p:attrNameLst>
                                      </p:cBhvr>
                                      <p:to>
                                        <p:strVal val="visible"/>
                                      </p:to>
                                    </p:set>
                                  </p:childTnLst>
                                </p:cTn>
                              </p:par>
                              <p:par>
                                <p:cTn fill="hold" nodeType="withEffect" presetClass="entr" presetID="1" presetSubtype="0">
                                  <p:stCondLst>
                                    <p:cond delay="100"/>
                                  </p:stCondLst>
                                  <p:childTnLst>
                                    <p:set>
                                      <p:cBhvr>
                                        <p:cTn dur="1" fill="hold">
                                          <p:stCondLst>
                                            <p:cond delay="0"/>
                                          </p:stCondLst>
                                        </p:cTn>
                                        <p:tgtEl>
                                          <p:spTgt spid="2179"/>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
                                  </p:stCondLst>
                                  <p:childTnLst>
                                    <p:set>
                                      <p:cBhvr>
                                        <p:cTn dur="1" fill="hold">
                                          <p:stCondLst>
                                            <p:cond delay="0"/>
                                          </p:stCondLst>
                                        </p:cTn>
                                        <p:tgtEl>
                                          <p:spTgt spid="2184"/>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100"/>
                                  </p:stCondLst>
                                  <p:childTnLst>
                                    <p:set>
                                      <p:cBhvr>
                                        <p:cTn dur="1" fill="hold">
                                          <p:stCondLst>
                                            <p:cond delay="0"/>
                                          </p:stCondLst>
                                        </p:cTn>
                                        <p:tgtEl>
                                          <p:spTgt spid="2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2" name="Shape 2202"/>
        <p:cNvGrpSpPr/>
        <p:nvPr/>
      </p:nvGrpSpPr>
      <p:grpSpPr>
        <a:xfrm>
          <a:off x="0" y="0"/>
          <a:ext cx="0" cy="0"/>
          <a:chOff x="0" y="0"/>
          <a:chExt cx="0" cy="0"/>
        </a:xfrm>
      </p:grpSpPr>
      <p:sp>
        <p:nvSpPr>
          <p:cNvPr id="2203" name="Google Shape;2203;p50"/>
          <p:cNvSpPr txBox="1"/>
          <p:nvPr>
            <p:ph idx="1" type="body"/>
          </p:nvPr>
        </p:nvSpPr>
        <p:spPr>
          <a:xfrm>
            <a:off x="695324" y="406371"/>
            <a:ext cx="5760000" cy="457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sp>
        <p:nvSpPr>
          <p:cNvPr id="2204" name="Google Shape;2204;p5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205" name="Google Shape;2205;p5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206" name="Google Shape;2206;p50"/>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2207" name="Google Shape;2207;p50"/>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208" name="Google Shape;2208;p50"/>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209" name="Google Shape;2209;p50"/>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210" name="Google Shape;2210;p50"/>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211" name="Google Shape;2211;p50"/>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descr="D:\Documents\Climat\Teach The Shift\Slides 45-50\images\utilisateurs.png" id="2212" name="Google Shape;2212;p50"/>
          <p:cNvPicPr preferRelativeResize="0"/>
          <p:nvPr/>
        </p:nvPicPr>
        <p:blipFill rotWithShape="1">
          <a:blip r:embed="rId9">
            <a:alphaModFix/>
          </a:blip>
          <a:srcRect b="0" l="0" r="0" t="0"/>
          <a:stretch/>
        </p:blipFill>
        <p:spPr>
          <a:xfrm>
            <a:off x="4902565" y="4212166"/>
            <a:ext cx="1800000" cy="1226511"/>
          </a:xfrm>
          <a:prstGeom prst="rect">
            <a:avLst/>
          </a:prstGeom>
          <a:noFill/>
          <a:ln>
            <a:noFill/>
          </a:ln>
        </p:spPr>
      </p:pic>
      <p:pic>
        <p:nvPicPr>
          <p:cNvPr descr="D:\Documents\Climat\Teach The Shift\Slides 45-50\images\armoire.png" id="2213" name="Google Shape;2213;p50"/>
          <p:cNvPicPr preferRelativeResize="0"/>
          <p:nvPr/>
        </p:nvPicPr>
        <p:blipFill rotWithShape="1">
          <a:blip r:embed="rId10">
            <a:alphaModFix/>
          </a:blip>
          <a:srcRect b="0" l="0" r="0" t="0"/>
          <a:stretch/>
        </p:blipFill>
        <p:spPr>
          <a:xfrm>
            <a:off x="2952348" y="1497882"/>
            <a:ext cx="1054545" cy="1080000"/>
          </a:xfrm>
          <a:prstGeom prst="rect">
            <a:avLst/>
          </a:prstGeom>
          <a:noFill/>
          <a:ln>
            <a:noFill/>
          </a:ln>
        </p:spPr>
      </p:pic>
      <p:pic>
        <p:nvPicPr>
          <p:cNvPr descr="D:\Documents\Climat\Teach The Shift\Slides 45-50\images\cle-couleur.png" id="2214" name="Google Shape;2214;p50"/>
          <p:cNvPicPr preferRelativeResize="0"/>
          <p:nvPr/>
        </p:nvPicPr>
        <p:blipFill rotWithShape="1">
          <a:blip r:embed="rId11">
            <a:alphaModFix/>
          </a:blip>
          <a:srcRect b="0" l="0" r="0" t="0"/>
          <a:stretch/>
        </p:blipFill>
        <p:spPr>
          <a:xfrm>
            <a:off x="3087782" y="3948471"/>
            <a:ext cx="784037" cy="781822"/>
          </a:xfrm>
          <a:prstGeom prst="rect">
            <a:avLst/>
          </a:prstGeom>
          <a:noFill/>
          <a:ln>
            <a:noFill/>
          </a:ln>
        </p:spPr>
      </p:pic>
      <p:pic>
        <p:nvPicPr>
          <p:cNvPr descr="D:\Documents\Climat\Teach The Shift\Slides 45-50\images\croix-rose.png" id="2215" name="Google Shape;2215;p50"/>
          <p:cNvPicPr preferRelativeResize="0"/>
          <p:nvPr/>
        </p:nvPicPr>
        <p:blipFill rotWithShape="1">
          <a:blip r:embed="rId12">
            <a:alphaModFix/>
          </a:blip>
          <a:srcRect b="0" l="0" r="0" t="0"/>
          <a:stretch/>
        </p:blipFill>
        <p:spPr>
          <a:xfrm>
            <a:off x="2757730" y="1317882"/>
            <a:ext cx="1443780" cy="1440000"/>
          </a:xfrm>
          <a:prstGeom prst="rect">
            <a:avLst/>
          </a:prstGeom>
          <a:noFill/>
          <a:ln>
            <a:noFill/>
          </a:ln>
        </p:spPr>
      </p:pic>
      <p:pic>
        <p:nvPicPr>
          <p:cNvPr descr="D:\Documents\Climat\Teach The Shift\Slides 45-50\images\devices-fonds-couleur.png" id="2216" name="Google Shape;2216;p50"/>
          <p:cNvPicPr preferRelativeResize="0"/>
          <p:nvPr/>
        </p:nvPicPr>
        <p:blipFill rotWithShape="1">
          <a:blip r:embed="rId13">
            <a:alphaModFix/>
          </a:blip>
          <a:srcRect b="0" l="0" r="0" t="0"/>
          <a:stretch/>
        </p:blipFill>
        <p:spPr>
          <a:xfrm>
            <a:off x="616675" y="3967967"/>
            <a:ext cx="1440000" cy="1714909"/>
          </a:xfrm>
          <a:prstGeom prst="rect">
            <a:avLst/>
          </a:prstGeom>
          <a:noFill/>
          <a:ln>
            <a:noFill/>
          </a:ln>
        </p:spPr>
      </p:pic>
      <p:pic>
        <p:nvPicPr>
          <p:cNvPr descr="D:\Documents\Climat\Teach The Shift\Slides 45-50\images\poubelle.png" id="2217" name="Google Shape;2217;p50"/>
          <p:cNvPicPr preferRelativeResize="0"/>
          <p:nvPr/>
        </p:nvPicPr>
        <p:blipFill rotWithShape="1">
          <a:blip r:embed="rId14">
            <a:alphaModFix/>
          </a:blip>
          <a:srcRect b="0" l="0" r="0" t="0"/>
          <a:stretch/>
        </p:blipFill>
        <p:spPr>
          <a:xfrm>
            <a:off x="7704408" y="1497882"/>
            <a:ext cx="842202" cy="1080000"/>
          </a:xfrm>
          <a:prstGeom prst="rect">
            <a:avLst/>
          </a:prstGeom>
          <a:noFill/>
          <a:ln>
            <a:noFill/>
          </a:ln>
        </p:spPr>
      </p:pic>
      <p:pic>
        <p:nvPicPr>
          <p:cNvPr descr="D:\Documents\Climat\Teach The Shift\Slides 45-50\images\recycler.png" id="2218" name="Google Shape;2218;p50"/>
          <p:cNvPicPr preferRelativeResize="0"/>
          <p:nvPr/>
        </p:nvPicPr>
        <p:blipFill rotWithShape="1">
          <a:blip r:embed="rId15">
            <a:alphaModFix/>
          </a:blip>
          <a:srcRect b="0" l="0" r="0" t="0"/>
          <a:stretch/>
        </p:blipFill>
        <p:spPr>
          <a:xfrm>
            <a:off x="9548454" y="4102631"/>
            <a:ext cx="1440000" cy="1445581"/>
          </a:xfrm>
          <a:prstGeom prst="rect">
            <a:avLst/>
          </a:prstGeom>
          <a:noFill/>
          <a:ln>
            <a:noFill/>
          </a:ln>
        </p:spPr>
      </p:pic>
      <p:cxnSp>
        <p:nvCxnSpPr>
          <p:cNvPr id="2219" name="Google Shape;2219;p50"/>
          <p:cNvCxnSpPr>
            <a:stCxn id="2216" idx="3"/>
            <a:endCxn id="2215" idx="2"/>
          </p:cNvCxnSpPr>
          <p:nvPr/>
        </p:nvCxnSpPr>
        <p:spPr>
          <a:xfrm flipH="1" rot="10800000">
            <a:off x="2056675" y="2757821"/>
            <a:ext cx="1422900" cy="2067600"/>
          </a:xfrm>
          <a:prstGeom prst="straightConnector1">
            <a:avLst/>
          </a:prstGeom>
          <a:noFill/>
          <a:ln cap="rnd" cmpd="sng" w="57150">
            <a:solidFill>
              <a:schemeClr val="accent2"/>
            </a:solidFill>
            <a:prstDash val="dot"/>
            <a:miter lim="800000"/>
            <a:headEnd len="sm" w="sm" type="none"/>
            <a:tailEnd len="med" w="med" type="stealth"/>
          </a:ln>
        </p:spPr>
      </p:cxnSp>
      <p:cxnSp>
        <p:nvCxnSpPr>
          <p:cNvPr id="2220" name="Google Shape;2220;p50"/>
          <p:cNvCxnSpPr/>
          <p:nvPr/>
        </p:nvCxnSpPr>
        <p:spPr>
          <a:xfrm>
            <a:off x="2056675" y="4825422"/>
            <a:ext cx="2845890" cy="0"/>
          </a:xfrm>
          <a:prstGeom prst="straightConnector1">
            <a:avLst/>
          </a:prstGeom>
          <a:noFill/>
          <a:ln cap="rnd" cmpd="sng" w="57150">
            <a:solidFill>
              <a:schemeClr val="accent2"/>
            </a:solidFill>
            <a:prstDash val="dot"/>
            <a:miter lim="800000"/>
            <a:headEnd len="sm" w="sm" type="none"/>
            <a:tailEnd len="med" w="med" type="stealth"/>
          </a:ln>
        </p:spPr>
      </p:cxnSp>
      <p:cxnSp>
        <p:nvCxnSpPr>
          <p:cNvPr id="2221" name="Google Shape;2221;p50"/>
          <p:cNvCxnSpPr>
            <a:stCxn id="2212" idx="3"/>
            <a:endCxn id="2222" idx="2"/>
          </p:cNvCxnSpPr>
          <p:nvPr/>
        </p:nvCxnSpPr>
        <p:spPr>
          <a:xfrm flipH="1" rot="10800000">
            <a:off x="6702565" y="2757821"/>
            <a:ext cx="1422900" cy="2067600"/>
          </a:xfrm>
          <a:prstGeom prst="straightConnector1">
            <a:avLst/>
          </a:prstGeom>
          <a:noFill/>
          <a:ln cap="rnd" cmpd="sng" w="57150">
            <a:solidFill>
              <a:schemeClr val="accent2"/>
            </a:solidFill>
            <a:prstDash val="dot"/>
            <a:miter lim="800000"/>
            <a:headEnd len="sm" w="sm" type="none"/>
            <a:tailEnd len="med" w="med" type="stealth"/>
          </a:ln>
        </p:spPr>
      </p:cxnSp>
      <p:cxnSp>
        <p:nvCxnSpPr>
          <p:cNvPr id="2223" name="Google Shape;2223;p50"/>
          <p:cNvCxnSpPr/>
          <p:nvPr/>
        </p:nvCxnSpPr>
        <p:spPr>
          <a:xfrm>
            <a:off x="6702565" y="4825422"/>
            <a:ext cx="2845889" cy="0"/>
          </a:xfrm>
          <a:prstGeom prst="straightConnector1">
            <a:avLst/>
          </a:prstGeom>
          <a:noFill/>
          <a:ln cap="rnd" cmpd="sng" w="57150">
            <a:solidFill>
              <a:schemeClr val="accent2"/>
            </a:solidFill>
            <a:prstDash val="dot"/>
            <a:miter lim="800000"/>
            <a:headEnd len="sm" w="sm" type="none"/>
            <a:tailEnd len="med" w="med" type="stealth"/>
          </a:ln>
        </p:spPr>
      </p:cxnSp>
      <p:pic>
        <p:nvPicPr>
          <p:cNvPr descr="D:\Documents\Climat\Teach The Shift\Slides 45-50\images\croix-rose.png" id="2222" name="Google Shape;2222;p50"/>
          <p:cNvPicPr preferRelativeResize="0"/>
          <p:nvPr/>
        </p:nvPicPr>
        <p:blipFill rotWithShape="1">
          <a:blip r:embed="rId12">
            <a:alphaModFix/>
          </a:blip>
          <a:srcRect b="0" l="0" r="0" t="0"/>
          <a:stretch/>
        </p:blipFill>
        <p:spPr>
          <a:xfrm>
            <a:off x="7403619" y="1317882"/>
            <a:ext cx="1443780" cy="1440000"/>
          </a:xfrm>
          <a:prstGeom prst="rect">
            <a:avLst/>
          </a:prstGeom>
          <a:noFill/>
          <a:ln>
            <a:noFill/>
          </a:ln>
        </p:spPr>
      </p:pic>
      <p:sp>
        <p:nvSpPr>
          <p:cNvPr id="2224" name="Google Shape;2224;p50"/>
          <p:cNvSpPr/>
          <p:nvPr/>
        </p:nvSpPr>
        <p:spPr>
          <a:xfrm>
            <a:off x="5229331" y="5606534"/>
            <a:ext cx="11464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Arial"/>
                <a:ea typeface="Arial"/>
                <a:cs typeface="Arial"/>
                <a:sym typeface="Arial"/>
              </a:rPr>
              <a:t>Réutiliser</a:t>
            </a:r>
            <a:endParaRPr b="0" i="0" sz="1400" u="none" cap="none" strike="noStrike">
              <a:solidFill>
                <a:srgbClr val="000000"/>
              </a:solidFill>
              <a:latin typeface="Arial"/>
              <a:ea typeface="Arial"/>
              <a:cs typeface="Arial"/>
              <a:sym typeface="Arial"/>
            </a:endParaRPr>
          </a:p>
        </p:txBody>
      </p:sp>
      <p:sp>
        <p:nvSpPr>
          <p:cNvPr id="2225" name="Google Shape;2225;p50"/>
          <p:cNvSpPr/>
          <p:nvPr/>
        </p:nvSpPr>
        <p:spPr>
          <a:xfrm>
            <a:off x="9727280" y="5606534"/>
            <a:ext cx="108234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fr-FR" sz="1800" u="none" cap="none" strike="noStrike">
                <a:solidFill>
                  <a:schemeClr val="dk1"/>
                </a:solidFill>
                <a:latin typeface="Arial"/>
                <a:ea typeface="Arial"/>
                <a:cs typeface="Arial"/>
                <a:sym typeface="Arial"/>
              </a:rPr>
              <a:t>Recycler</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9"/>
                                        </p:tgtEl>
                                        <p:attrNameLst>
                                          <p:attrName>style.visibility</p:attrName>
                                        </p:attrNameLst>
                                      </p:cBhvr>
                                      <p:to>
                                        <p:strVal val="visible"/>
                                      </p:to>
                                    </p:set>
                                    <p:animEffect filter="fade" transition="in">
                                      <p:cBhvr>
                                        <p:cTn dur="500"/>
                                        <p:tgtEl>
                                          <p:spTgt spid="2219"/>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2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21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21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220"/>
                                        </p:tgtEl>
                                        <p:attrNameLst>
                                          <p:attrName>style.visibility</p:attrName>
                                        </p:attrNameLst>
                                      </p:cBhvr>
                                      <p:to>
                                        <p:strVal val="visible"/>
                                      </p:to>
                                    </p:set>
                                    <p:animEffect filter="fade" transition="in">
                                      <p:cBhvr>
                                        <p:cTn dur="500"/>
                                        <p:tgtEl>
                                          <p:spTgt spid="2220"/>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212"/>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2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gtEl>
                                        <p:attrNameLst>
                                          <p:attrName>style.visibility</p:attrName>
                                        </p:attrNameLst>
                                      </p:cBhvr>
                                      <p:to>
                                        <p:strVal val="visible"/>
                                      </p:to>
                                    </p:set>
                                    <p:animEffect filter="fade" transition="in">
                                      <p:cBhvr>
                                        <p:cTn dur="500"/>
                                        <p:tgtEl>
                                          <p:spTgt spid="2221"/>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2"/>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22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223"/>
                                        </p:tgtEl>
                                        <p:attrNameLst>
                                          <p:attrName>style.visibility</p:attrName>
                                        </p:attrNameLst>
                                      </p:cBhvr>
                                      <p:to>
                                        <p:strVal val="visible"/>
                                      </p:to>
                                    </p:set>
                                    <p:animEffect filter="fade" transition="in">
                                      <p:cBhvr>
                                        <p:cTn dur="500"/>
                                        <p:tgtEl>
                                          <p:spTgt spid="2223"/>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218"/>
                                        </p:tgtEl>
                                        <p:attrNameLst>
                                          <p:attrName>style.visibility</p:attrName>
                                        </p:attrNameLst>
                                      </p:cBhvr>
                                      <p:to>
                                        <p:strVal val="visible"/>
                                      </p:to>
                                    </p:set>
                                  </p:childTnLst>
                                </p:cTn>
                              </p:par>
                            </p:childTnLst>
                          </p:cTn>
                        </p:par>
                        <p:par>
                          <p:cTn fill="hold">
                            <p:stCondLst>
                              <p:cond delay="501"/>
                            </p:stCondLst>
                            <p:childTnLst>
                              <p:par>
                                <p:cTn fill="hold" nodeType="afterEffect" presetClass="entr" presetID="1" presetSubtype="0">
                                  <p:stCondLst>
                                    <p:cond delay="0"/>
                                  </p:stCondLst>
                                  <p:childTnLst>
                                    <p:set>
                                      <p:cBhvr>
                                        <p:cTn dur="1" fill="hold">
                                          <p:stCondLst>
                                            <p:cond delay="0"/>
                                          </p:stCondLst>
                                        </p:cTn>
                                        <p:tgtEl>
                                          <p:spTgt spid="2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7" name="Shape 447"/>
        <p:cNvGrpSpPr/>
        <p:nvPr/>
      </p:nvGrpSpPr>
      <p:grpSpPr>
        <a:xfrm>
          <a:off x="0" y="0"/>
          <a:ext cx="0" cy="0"/>
          <a:chOff x="0" y="0"/>
          <a:chExt cx="0" cy="0"/>
        </a:xfrm>
      </p:grpSpPr>
      <p:sp>
        <p:nvSpPr>
          <p:cNvPr id="448" name="Google Shape;448;p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49" name="Google Shape;449;p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50" name="Google Shape;450;p6"/>
          <p:cNvSpPr txBox="1"/>
          <p:nvPr>
            <p:ph idx="1" type="body"/>
          </p:nvPr>
        </p:nvSpPr>
        <p:spPr>
          <a:xfrm>
            <a:off x="695325" y="406370"/>
            <a:ext cx="9046368" cy="11023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Avertissement</a:t>
            </a:r>
            <a:r>
              <a:rPr lang="fr-FR"/>
              <a:t> </a:t>
            </a:r>
            <a:r>
              <a:rPr lang="fr-FR" sz="2000"/>
              <a:t>en forme de prolégomènes</a:t>
            </a:r>
            <a:endParaRPr/>
          </a:p>
          <a:p>
            <a:pPr indent="0" lvl="0" marL="0" rtl="0" algn="l">
              <a:lnSpc>
                <a:spcPct val="100000"/>
              </a:lnSpc>
              <a:spcBef>
                <a:spcPts val="1200"/>
              </a:spcBef>
              <a:spcAft>
                <a:spcPts val="0"/>
              </a:spcAft>
              <a:buClr>
                <a:schemeClr val="lt2"/>
              </a:buClr>
              <a:buSzPts val="2400"/>
              <a:buNone/>
            </a:pPr>
            <a:r>
              <a:rPr lang="fr-FR"/>
              <a:t>à tous ceux qui souhaitent présenter cette conférence (4/5)</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51" name="Google Shape;451;p6"/>
          <p:cNvSpPr txBox="1"/>
          <p:nvPr/>
        </p:nvSpPr>
        <p:spPr>
          <a:xfrm>
            <a:off x="695326" y="1472823"/>
            <a:ext cx="10801349" cy="5016877"/>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Respecter le discours et le bon enchaînement des idées de la conférence est crucial </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20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Pour cela :</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Soit vous êtes capable d’apprendre par cœur la totalité du discours écrit dans les notes de diapositive, et de le réciter tel quel, tel un acteur de théâtre  (félicitations !)</a:t>
            </a:r>
            <a:endParaRPr b="0" i="0" sz="1500" u="none" cap="none" strike="noStrike">
              <a:solidFill>
                <a:schemeClr val="dk1"/>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Soit nous vous recommandons fortement d’écrire un </a:t>
            </a:r>
            <a:r>
              <a:rPr b="0" i="0" lang="fr-FR" sz="1500" u="none" cap="none" strike="noStrike">
                <a:solidFill>
                  <a:schemeClr val="accent4"/>
                </a:solidFill>
                <a:latin typeface="Arial"/>
                <a:ea typeface="Arial"/>
                <a:cs typeface="Arial"/>
                <a:sym typeface="Arial"/>
              </a:rPr>
              <a:t>conducteur</a:t>
            </a:r>
            <a:r>
              <a:rPr b="0" i="0" lang="fr-FR" sz="15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Le conducteur est un canevas à construire comme une antisèche le jour où vous présenterez la conférence, et qui vous donnera : l’ensemble des idées à présenter ; la manière dont elles s’enchaînent ; les transitions.</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Avec la présentation proprement dite (Powerpoint), nous fournissons deux canevas de conducteur : un pour chacun des deux conférenciers qui co-présenteront la conférence.</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Une fois remplis, chacun de ces deux conducteurs doit tenir sur une feuille A4 recto/verso maximum.</a:t>
            </a:r>
            <a:endParaRPr b="0" i="0" sz="1400" u="none" cap="none" strike="noStrike">
              <a:solidFill>
                <a:srgbClr val="000000"/>
              </a:solidFill>
              <a:latin typeface="Arial"/>
              <a:ea typeface="Arial"/>
              <a:cs typeface="Arial"/>
              <a:sym typeface="Arial"/>
            </a:endParaRPr>
          </a:p>
          <a:p>
            <a:pPr indent="-457200" lvl="0" marL="457200" marR="0" rtl="0" algn="l">
              <a:lnSpc>
                <a:spcPct val="90000"/>
              </a:lnSpc>
              <a:spcBef>
                <a:spcPts val="120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Une fois à l’aise :</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400"/>
              </a:spcBef>
              <a:spcAft>
                <a:spcPts val="0"/>
              </a:spcAft>
              <a:buClr>
                <a:schemeClr val="dk1"/>
              </a:buClr>
              <a:buSzPts val="1500"/>
              <a:buFont typeface="Arial"/>
              <a:buChar char="o"/>
            </a:pPr>
            <a:r>
              <a:rPr b="0" i="0" lang="fr-FR" sz="1500" u="none" cap="none" strike="noStrike">
                <a:solidFill>
                  <a:schemeClr val="dk1"/>
                </a:solidFill>
                <a:latin typeface="Arial"/>
                <a:ea typeface="Arial"/>
                <a:cs typeface="Arial"/>
                <a:sym typeface="Arial"/>
              </a:rPr>
              <a:t>N’hésitez pas à faire une </a:t>
            </a:r>
            <a:r>
              <a:rPr b="0" i="0" lang="fr-FR" sz="1500" u="none" cap="none" strike="noStrike">
                <a:solidFill>
                  <a:schemeClr val="accent4"/>
                </a:solidFill>
                <a:latin typeface="Arial"/>
                <a:ea typeface="Arial"/>
                <a:cs typeface="Arial"/>
                <a:sym typeface="Arial"/>
              </a:rPr>
              <a:t>répétition générale </a:t>
            </a:r>
            <a:r>
              <a:rPr b="0" i="0" lang="fr-FR" sz="1500" u="none" cap="none" strike="noStrike">
                <a:solidFill>
                  <a:schemeClr val="dk1"/>
                </a:solidFill>
                <a:latin typeface="Arial"/>
                <a:ea typeface="Arial"/>
                <a:cs typeface="Arial"/>
                <a:sym typeface="Arial"/>
              </a:rPr>
              <a:t>de la conférence complète</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devant un public restreint de personnes en qui vous avez toute confiance et qui sauront faire preuve de bienveillance à votre égard</a:t>
            </a:r>
            <a:endParaRPr b="0" i="0" sz="1400" u="none" cap="none" strike="noStrike">
              <a:solidFill>
                <a:srgbClr val="000000"/>
              </a:solidFill>
              <a:latin typeface="Arial"/>
              <a:ea typeface="Arial"/>
              <a:cs typeface="Arial"/>
              <a:sym typeface="Arial"/>
            </a:endParaRPr>
          </a:p>
          <a:p>
            <a:pPr indent="-228600" lvl="2" marL="1143000" marR="0" rtl="0" algn="l">
              <a:lnSpc>
                <a:spcPct val="90000"/>
              </a:lnSpc>
              <a:spcBef>
                <a:spcPts val="320"/>
              </a:spcBef>
              <a:spcAft>
                <a:spcPts val="0"/>
              </a:spcAft>
              <a:buClr>
                <a:schemeClr val="dk1"/>
              </a:buClr>
              <a:buSzPts val="1600"/>
              <a:buFont typeface="Arial"/>
              <a:buChar char="▪"/>
            </a:pPr>
            <a:r>
              <a:rPr b="0" i="0" lang="fr-FR" sz="1400" u="none" cap="none" strike="noStrike">
                <a:solidFill>
                  <a:schemeClr val="dk1"/>
                </a:solidFill>
                <a:latin typeface="Arial"/>
                <a:ea typeface="Arial"/>
                <a:cs typeface="Arial"/>
                <a:sym typeface="Arial"/>
              </a:rPr>
              <a:t>Attention : même si vous avez déjà animé la conférence de nombreuses fois, vous aurez besoin d’une nouvelle répétition générale, même seul(e) face à un public imaginaire, si vous ne l’avez pas animée depuis au moins 3 ou 4 mois !</a:t>
            </a:r>
            <a:endParaRPr b="0" i="0" sz="1400" u="none" cap="none" strike="noStrike">
              <a:solidFill>
                <a:srgbClr val="000000"/>
              </a:solidFill>
              <a:latin typeface="Arial"/>
              <a:ea typeface="Arial"/>
              <a:cs typeface="Arial"/>
              <a:sym typeface="Arial"/>
            </a:endParaRPr>
          </a:p>
        </p:txBody>
      </p:sp>
      <p:sp>
        <p:nvSpPr>
          <p:cNvPr id="452" name="Google Shape;452;p6"/>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453" name="Google Shape;453;p6"/>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0" name="Shape 2230"/>
        <p:cNvGrpSpPr/>
        <p:nvPr/>
      </p:nvGrpSpPr>
      <p:grpSpPr>
        <a:xfrm>
          <a:off x="0" y="0"/>
          <a:ext cx="0" cy="0"/>
          <a:chOff x="0" y="0"/>
          <a:chExt cx="0" cy="0"/>
        </a:xfrm>
      </p:grpSpPr>
      <p:sp>
        <p:nvSpPr>
          <p:cNvPr id="2231" name="Google Shape;2231;p51"/>
          <p:cNvSpPr txBox="1"/>
          <p:nvPr>
            <p:ph idx="1" type="body"/>
          </p:nvPr>
        </p:nvSpPr>
        <p:spPr>
          <a:xfrm>
            <a:off x="695324" y="406371"/>
            <a:ext cx="5760000"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sp>
        <p:nvSpPr>
          <p:cNvPr id="2232" name="Google Shape;2232;p5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233" name="Google Shape;2233;p5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234" name="Google Shape;2234;p51"/>
          <p:cNvPicPr preferRelativeResize="0"/>
          <p:nvPr/>
        </p:nvPicPr>
        <p:blipFill rotWithShape="1">
          <a:blip r:embed="rId3">
            <a:alphaModFix/>
          </a:blip>
          <a:srcRect b="0" l="0" r="0" t="0"/>
          <a:stretch/>
        </p:blipFill>
        <p:spPr>
          <a:xfrm>
            <a:off x="8241233" y="406371"/>
            <a:ext cx="497692" cy="497692"/>
          </a:xfrm>
          <a:prstGeom prst="rect">
            <a:avLst/>
          </a:prstGeom>
          <a:noFill/>
          <a:ln>
            <a:noFill/>
          </a:ln>
        </p:spPr>
      </p:pic>
      <p:pic>
        <p:nvPicPr>
          <p:cNvPr id="2235" name="Google Shape;2235;p51"/>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236" name="Google Shape;2236;p51"/>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237" name="Google Shape;2237;p51"/>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238" name="Google Shape;2238;p51"/>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239" name="Google Shape;2239;p51"/>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2240" name="Google Shape;2240;p51"/>
          <p:cNvSpPr txBox="1"/>
          <p:nvPr/>
        </p:nvSpPr>
        <p:spPr>
          <a:xfrm>
            <a:off x="8724437" y="1703417"/>
            <a:ext cx="321514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fr-FR" sz="2400" u="none" cap="none" strike="noStrike">
                <a:solidFill>
                  <a:schemeClr val="accent4"/>
                </a:solidFill>
                <a:latin typeface="Arial"/>
                <a:ea typeface="Arial"/>
                <a:cs typeface="Arial"/>
                <a:sym typeface="Arial"/>
              </a:rPr>
              <a:t>Visionnage de vidéos</a:t>
            </a:r>
            <a:endParaRPr b="0" i="0" sz="1400" u="none" cap="none" strike="noStrike">
              <a:solidFill>
                <a:srgbClr val="000000"/>
              </a:solidFill>
              <a:latin typeface="Arial"/>
              <a:ea typeface="Arial"/>
              <a:cs typeface="Arial"/>
              <a:sym typeface="Arial"/>
            </a:endParaRPr>
          </a:p>
        </p:txBody>
      </p:sp>
      <p:pic>
        <p:nvPicPr>
          <p:cNvPr descr="D:\Documents\Climat\Teach The Shift\Slides 45-50\images\logo-netflix.png" id="2241" name="Google Shape;2241;p51"/>
          <p:cNvPicPr preferRelativeResize="0"/>
          <p:nvPr/>
        </p:nvPicPr>
        <p:blipFill rotWithShape="1">
          <a:blip r:embed="rId9">
            <a:alphaModFix/>
          </a:blip>
          <a:srcRect b="0" l="0" r="0" t="0"/>
          <a:stretch/>
        </p:blipFill>
        <p:spPr>
          <a:xfrm>
            <a:off x="10667550" y="2428958"/>
            <a:ext cx="668582" cy="1136589"/>
          </a:xfrm>
          <a:prstGeom prst="rect">
            <a:avLst/>
          </a:prstGeom>
          <a:noFill/>
          <a:ln>
            <a:noFill/>
          </a:ln>
        </p:spPr>
      </p:pic>
      <p:pic>
        <p:nvPicPr>
          <p:cNvPr descr="D:\Documents\Climat\Teach The Shift\Slides 45-50\images\logo-youtube.png" id="2242" name="Google Shape;2242;p51"/>
          <p:cNvPicPr preferRelativeResize="0"/>
          <p:nvPr/>
        </p:nvPicPr>
        <p:blipFill rotWithShape="1">
          <a:blip r:embed="rId10">
            <a:alphaModFix/>
          </a:blip>
          <a:srcRect b="0" l="0" r="0" t="0"/>
          <a:stretch/>
        </p:blipFill>
        <p:spPr>
          <a:xfrm>
            <a:off x="8930915" y="2558769"/>
            <a:ext cx="1202865" cy="876966"/>
          </a:xfrm>
          <a:prstGeom prst="rect">
            <a:avLst/>
          </a:prstGeom>
          <a:noFill/>
          <a:ln>
            <a:noFill/>
          </a:ln>
        </p:spPr>
      </p:pic>
      <p:sp>
        <p:nvSpPr>
          <p:cNvPr id="2243" name="Google Shape;2243;p51"/>
          <p:cNvSpPr/>
          <p:nvPr/>
        </p:nvSpPr>
        <p:spPr>
          <a:xfrm>
            <a:off x="1207980" y="3564958"/>
            <a:ext cx="100380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55 %</a:t>
            </a:r>
            <a:endParaRPr b="0" i="0" sz="1400" u="none" cap="none" strike="noStrike">
              <a:solidFill>
                <a:srgbClr val="000000"/>
              </a:solidFill>
              <a:latin typeface="Arial"/>
              <a:ea typeface="Arial"/>
              <a:cs typeface="Arial"/>
              <a:sym typeface="Arial"/>
            </a:endParaRPr>
          </a:p>
        </p:txBody>
      </p:sp>
      <p:pic>
        <p:nvPicPr>
          <p:cNvPr descr="D:\Documents\Climat\Teach The Shift\Slides 45-50\images\fleche-rose.png" id="2244" name="Google Shape;2244;p51"/>
          <p:cNvPicPr preferRelativeResize="0"/>
          <p:nvPr/>
        </p:nvPicPr>
        <p:blipFill rotWithShape="1">
          <a:blip r:embed="rId11">
            <a:alphaModFix/>
          </a:blip>
          <a:srcRect b="0" l="0" r="0" t="0"/>
          <a:stretch/>
        </p:blipFill>
        <p:spPr>
          <a:xfrm>
            <a:off x="2921776" y="3538328"/>
            <a:ext cx="720000" cy="549850"/>
          </a:xfrm>
          <a:prstGeom prst="rect">
            <a:avLst/>
          </a:prstGeom>
          <a:noFill/>
          <a:ln>
            <a:noFill/>
          </a:ln>
        </p:spPr>
      </p:pic>
      <p:pic>
        <p:nvPicPr>
          <p:cNvPr descr="D:\Documents\Climat\Teach The Shift\Slides 45-50\images\moins18.png" id="2245" name="Google Shape;2245;p51"/>
          <p:cNvPicPr preferRelativeResize="0"/>
          <p:nvPr/>
        </p:nvPicPr>
        <p:blipFill rotWithShape="1">
          <a:blip r:embed="rId12">
            <a:alphaModFix/>
          </a:blip>
          <a:srcRect b="0" l="0" r="0" t="0"/>
          <a:stretch/>
        </p:blipFill>
        <p:spPr>
          <a:xfrm>
            <a:off x="9718974" y="3618778"/>
            <a:ext cx="1032730" cy="1036184"/>
          </a:xfrm>
          <a:prstGeom prst="rect">
            <a:avLst/>
          </a:prstGeom>
          <a:noFill/>
          <a:ln>
            <a:noFill/>
          </a:ln>
        </p:spPr>
      </p:pic>
      <p:graphicFrame>
        <p:nvGraphicFramePr>
          <p:cNvPr id="2246" name="Google Shape;2246;p51"/>
          <p:cNvGraphicFramePr/>
          <p:nvPr/>
        </p:nvGraphicFramePr>
        <p:xfrm>
          <a:off x="-145459" y="2629563"/>
          <a:ext cx="3149040" cy="2568046"/>
        </p:xfrm>
        <a:graphic>
          <a:graphicData uri="http://schemas.openxmlformats.org/drawingml/2006/chart">
            <c:chart r:id="rId13"/>
          </a:graphicData>
        </a:graphic>
      </p:graphicFrame>
      <p:sp>
        <p:nvSpPr>
          <p:cNvPr id="2247" name="Google Shape;2247;p51"/>
          <p:cNvSpPr txBox="1"/>
          <p:nvPr/>
        </p:nvSpPr>
        <p:spPr>
          <a:xfrm>
            <a:off x="1451621" y="1508263"/>
            <a:ext cx="220619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fr-FR" sz="2000" u="none" cap="none" strike="noStrike">
                <a:solidFill>
                  <a:schemeClr val="accent4"/>
                </a:solidFill>
                <a:latin typeface="Arial"/>
                <a:ea typeface="Arial"/>
                <a:cs typeface="Arial"/>
                <a:sym typeface="Arial"/>
              </a:rPr>
              <a:t>Infrastructures</a:t>
            </a:r>
            <a:endParaRPr b="0" i="0" sz="1400" u="none" cap="none" strike="noStrike">
              <a:solidFill>
                <a:srgbClr val="000000"/>
              </a:solidFill>
              <a:latin typeface="Arial"/>
              <a:ea typeface="Arial"/>
              <a:cs typeface="Arial"/>
              <a:sym typeface="Arial"/>
            </a:endParaRPr>
          </a:p>
        </p:txBody>
      </p:sp>
      <p:pic>
        <p:nvPicPr>
          <p:cNvPr id="2248" name="Google Shape;2248;p51"/>
          <p:cNvPicPr preferRelativeResize="0"/>
          <p:nvPr/>
        </p:nvPicPr>
        <p:blipFill rotWithShape="1">
          <a:blip r:embed="rId14">
            <a:alphaModFix/>
          </a:blip>
          <a:srcRect b="0" l="0" r="0" t="0"/>
          <a:stretch/>
        </p:blipFill>
        <p:spPr>
          <a:xfrm>
            <a:off x="1664901" y="1937554"/>
            <a:ext cx="800300" cy="800300"/>
          </a:xfrm>
          <a:prstGeom prst="rect">
            <a:avLst/>
          </a:prstGeom>
          <a:noFill/>
          <a:ln>
            <a:noFill/>
          </a:ln>
        </p:spPr>
      </p:pic>
      <p:pic>
        <p:nvPicPr>
          <p:cNvPr id="2249" name="Google Shape;2249;p51"/>
          <p:cNvPicPr preferRelativeResize="0"/>
          <p:nvPr/>
        </p:nvPicPr>
        <p:blipFill rotWithShape="1">
          <a:blip r:embed="rId15">
            <a:alphaModFix/>
          </a:blip>
          <a:srcRect b="0" l="0" r="0" t="0"/>
          <a:stretch/>
        </p:blipFill>
        <p:spPr>
          <a:xfrm>
            <a:off x="2548353" y="1950028"/>
            <a:ext cx="837074" cy="837074"/>
          </a:xfrm>
          <a:prstGeom prst="rect">
            <a:avLst/>
          </a:prstGeom>
          <a:noFill/>
          <a:ln>
            <a:noFill/>
          </a:ln>
        </p:spPr>
      </p:pic>
      <p:graphicFrame>
        <p:nvGraphicFramePr>
          <p:cNvPr id="2250" name="Google Shape;2250;p51"/>
          <p:cNvGraphicFramePr/>
          <p:nvPr/>
        </p:nvGraphicFramePr>
        <p:xfrm>
          <a:off x="3481808" y="1641353"/>
          <a:ext cx="5173705" cy="4444128"/>
        </p:xfrm>
        <a:graphic>
          <a:graphicData uri="http://schemas.openxmlformats.org/drawingml/2006/chart">
            <c:chart r:id="rId16"/>
          </a:graphicData>
        </a:graphic>
      </p:graphicFrame>
      <p:sp>
        <p:nvSpPr>
          <p:cNvPr id="2251" name="Google Shape;2251;p51"/>
          <p:cNvSpPr/>
          <p:nvPr/>
        </p:nvSpPr>
        <p:spPr>
          <a:xfrm>
            <a:off x="3839737" y="1569005"/>
            <a:ext cx="4561604" cy="4508119"/>
          </a:xfrm>
          <a:custGeom>
            <a:rect b="b" l="l" r="r" t="t"/>
            <a:pathLst>
              <a:path extrusionOk="0" h="4508119" w="4561604">
                <a:moveTo>
                  <a:pt x="580431" y="3930306"/>
                </a:moveTo>
                <a:cubicBezTo>
                  <a:pt x="-716456" y="2427701"/>
                  <a:pt x="302146" y="388699"/>
                  <a:pt x="2230597" y="0"/>
                </a:cubicBezTo>
                <a:cubicBezTo>
                  <a:pt x="2231259" y="777506"/>
                  <a:pt x="2227372" y="1509520"/>
                  <a:pt x="2228034" y="2287026"/>
                </a:cubicBezTo>
                <a:lnTo>
                  <a:pt x="4561604" y="2982914"/>
                </a:lnTo>
                <a:cubicBezTo>
                  <a:pt x="4499054" y="3954784"/>
                  <a:pt x="2287151" y="5287749"/>
                  <a:pt x="580431" y="3930306"/>
                </a:cubicBezTo>
                <a:close/>
              </a:path>
            </a:pathLst>
          </a:custGeom>
          <a:solidFill>
            <a:srgbClr val="FFFFFF">
              <a:alpha val="7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2" name="Google Shape;2252;p51"/>
          <p:cNvSpPr txBox="1"/>
          <p:nvPr/>
        </p:nvSpPr>
        <p:spPr>
          <a:xfrm>
            <a:off x="1373251" y="3379075"/>
            <a:ext cx="121931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chemeClr val="lt1"/>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sp>
        <p:nvSpPr>
          <p:cNvPr id="2253" name="Google Shape;2253;p51"/>
          <p:cNvSpPr txBox="1"/>
          <p:nvPr/>
        </p:nvSpPr>
        <p:spPr>
          <a:xfrm>
            <a:off x="6400634" y="2729519"/>
            <a:ext cx="121931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lt1"/>
                </a:solidFill>
                <a:latin typeface="Arial"/>
                <a:ea typeface="Arial"/>
                <a:cs typeface="Arial"/>
                <a:sym typeface="Arial"/>
              </a:rPr>
              <a:t>75%</a:t>
            </a:r>
            <a:endParaRPr b="0" i="0" sz="1400" u="none" cap="none" strike="noStrike">
              <a:solidFill>
                <a:srgbClr val="000000"/>
              </a:solidFill>
              <a:latin typeface="Arial"/>
              <a:ea typeface="Arial"/>
              <a:cs typeface="Arial"/>
              <a:sym typeface="Arial"/>
            </a:endParaRPr>
          </a:p>
        </p:txBody>
      </p:sp>
      <p:sp>
        <p:nvSpPr>
          <p:cNvPr id="2254" name="Google Shape;2254;p51"/>
          <p:cNvSpPr/>
          <p:nvPr/>
        </p:nvSpPr>
        <p:spPr>
          <a:xfrm>
            <a:off x="6058485" y="3458189"/>
            <a:ext cx="2263343" cy="1084536"/>
          </a:xfrm>
          <a:custGeom>
            <a:rect b="b" l="l" r="r" t="t"/>
            <a:pathLst>
              <a:path extrusionOk="0" h="1084536" w="2263343">
                <a:moveTo>
                  <a:pt x="0" y="396699"/>
                </a:moveTo>
                <a:lnTo>
                  <a:pt x="2185144" y="0"/>
                </a:lnTo>
                <a:lnTo>
                  <a:pt x="2263343" y="1084536"/>
                </a:lnTo>
                <a:lnTo>
                  <a:pt x="0" y="396699"/>
                </a:lnTo>
                <a:close/>
              </a:path>
            </a:pathLst>
          </a:custGeom>
          <a:solidFill>
            <a:srgbClr val="FFFFFF">
              <a:alpha val="7372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4"/>
                                        </p:tgtEl>
                                        <p:attrNameLst>
                                          <p:attrName>style.visibility</p:attrName>
                                        </p:attrNameLst>
                                      </p:cBhvr>
                                      <p:to>
                                        <p:strVal val="visible"/>
                                      </p:to>
                                    </p:set>
                                    <p:animEffect filter="fade" transition="in">
                                      <p:cBhvr>
                                        <p:cTn dur="500"/>
                                        <p:tgtEl>
                                          <p:spTgt spid="224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50"/>
                                        </p:tgtEl>
                                        <p:attrNameLst>
                                          <p:attrName>style.visibility</p:attrName>
                                        </p:attrNameLst>
                                      </p:cBhvr>
                                      <p:to>
                                        <p:strVal val="visible"/>
                                      </p:to>
                                    </p:set>
                                    <p:animEffect filter="fade" transition="in">
                                      <p:cBhvr>
                                        <p:cTn dur="1000"/>
                                        <p:tgtEl>
                                          <p:spTgt spid="2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4"/>
                                        </p:tgtEl>
                                        <p:attrNameLst>
                                          <p:attrName>style.visibility</p:attrName>
                                        </p:attrNameLst>
                                      </p:cBhvr>
                                      <p:to>
                                        <p:strVal val="visible"/>
                                      </p:to>
                                    </p:set>
                                    <p:animEffect filter="fade" transition="in">
                                      <p:cBhvr>
                                        <p:cTn dur="500"/>
                                        <p:tgtEl>
                                          <p:spTgt spid="22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53"/>
                                        </p:tgtEl>
                                        <p:attrNameLst>
                                          <p:attrName>style.visibility</p:attrName>
                                        </p:attrNameLst>
                                      </p:cBhvr>
                                      <p:to>
                                        <p:strVal val="visible"/>
                                      </p:to>
                                    </p:set>
                                    <p:animEffect filter="fade" transition="in">
                                      <p:cBhvr>
                                        <p:cTn dur="500"/>
                                        <p:tgtEl>
                                          <p:spTgt spid="2253"/>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2240"/>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2242"/>
                                        </p:tgtEl>
                                        <p:attrNameLst>
                                          <p:attrName>style.visibility</p:attrName>
                                        </p:attrNameLst>
                                      </p:cBhvr>
                                      <p:to>
                                        <p:strVal val="visible"/>
                                      </p:to>
                                    </p:set>
                                    <p:animEffect filter="fade" transition="in">
                                      <p:cBhvr>
                                        <p:cTn dur="1000"/>
                                        <p:tgtEl>
                                          <p:spTgt spid="2242"/>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2241"/>
                                        </p:tgtEl>
                                        <p:attrNameLst>
                                          <p:attrName>style.visibility</p:attrName>
                                        </p:attrNameLst>
                                      </p:cBhvr>
                                      <p:to>
                                        <p:strVal val="visible"/>
                                      </p:to>
                                    </p:set>
                                    <p:animEffect filter="fade" transition="in">
                                      <p:cBhvr>
                                        <p:cTn dur="1000"/>
                                        <p:tgtEl>
                                          <p:spTgt spid="2241"/>
                                        </p:tgtEl>
                                      </p:cBhvr>
                                    </p:animEffect>
                                  </p:childTnLst>
                                </p:cTn>
                              </p:par>
                            </p:childTnLst>
                          </p:cTn>
                        </p:par>
                        <p:par>
                          <p:cTn fill="hold">
                            <p:stCondLst>
                              <p:cond delay="3001"/>
                            </p:stCondLst>
                            <p:childTnLst>
                              <p:par>
                                <p:cTn fill="hold" nodeType="afterEffect" presetClass="entr" presetID="10" presetSubtype="0">
                                  <p:stCondLst>
                                    <p:cond delay="0"/>
                                  </p:stCondLst>
                                  <p:childTnLst>
                                    <p:set>
                                      <p:cBhvr>
                                        <p:cTn dur="1" fill="hold">
                                          <p:stCondLst>
                                            <p:cond delay="0"/>
                                          </p:stCondLst>
                                        </p:cTn>
                                        <p:tgtEl>
                                          <p:spTgt spid="2245"/>
                                        </p:tgtEl>
                                        <p:attrNameLst>
                                          <p:attrName>style.visibility</p:attrName>
                                        </p:attrNameLst>
                                      </p:cBhvr>
                                      <p:to>
                                        <p:strVal val="visible"/>
                                      </p:to>
                                    </p:set>
                                    <p:animEffect filter="fade" transition="in">
                                      <p:cBhvr>
                                        <p:cTn dur="1000"/>
                                        <p:tgtEl>
                                          <p:spTgt spid="2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59" name="Shape 2259"/>
        <p:cNvGrpSpPr/>
        <p:nvPr/>
      </p:nvGrpSpPr>
      <p:grpSpPr>
        <a:xfrm>
          <a:off x="0" y="0"/>
          <a:ext cx="0" cy="0"/>
          <a:chOff x="0" y="0"/>
          <a:chExt cx="0" cy="0"/>
        </a:xfrm>
      </p:grpSpPr>
      <p:sp>
        <p:nvSpPr>
          <p:cNvPr id="2260" name="Google Shape;2260;p52"/>
          <p:cNvSpPr/>
          <p:nvPr/>
        </p:nvSpPr>
        <p:spPr>
          <a:xfrm>
            <a:off x="4120638" y="1530145"/>
            <a:ext cx="3843491" cy="3797710"/>
          </a:xfrm>
          <a:prstGeom prst="ellipse">
            <a:avLst/>
          </a:prstGeom>
          <a:solidFill>
            <a:schemeClr val="lt1"/>
          </a:solidFill>
          <a:ln cap="flat" cmpd="sng" w="381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D:\Documents\Climat\Teach The Shift\Slides 45-50\images\mails-droite.png" id="2261" name="Google Shape;2261;p52"/>
          <p:cNvPicPr preferRelativeResize="0"/>
          <p:nvPr/>
        </p:nvPicPr>
        <p:blipFill rotWithShape="1">
          <a:blip r:embed="rId3">
            <a:alphaModFix/>
          </a:blip>
          <a:srcRect b="0" l="0" r="0" t="0"/>
          <a:stretch/>
        </p:blipFill>
        <p:spPr>
          <a:xfrm>
            <a:off x="6792000" y="4419039"/>
            <a:ext cx="5400000" cy="2438961"/>
          </a:xfrm>
          <a:prstGeom prst="rect">
            <a:avLst/>
          </a:prstGeom>
          <a:noFill/>
          <a:ln>
            <a:noFill/>
          </a:ln>
        </p:spPr>
      </p:pic>
      <p:sp>
        <p:nvSpPr>
          <p:cNvPr id="2262" name="Google Shape;2262;p52"/>
          <p:cNvSpPr txBox="1"/>
          <p:nvPr>
            <p:ph idx="1" type="body"/>
          </p:nvPr>
        </p:nvSpPr>
        <p:spPr>
          <a:xfrm>
            <a:off x="695324" y="406371"/>
            <a:ext cx="5760000"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Une empreinte pas si virtuelle que ça…</a:t>
            </a:r>
            <a:endParaRPr/>
          </a:p>
        </p:txBody>
      </p:sp>
      <p:pic>
        <p:nvPicPr>
          <p:cNvPr id="2263" name="Google Shape;2263;p52"/>
          <p:cNvPicPr preferRelativeResize="0"/>
          <p:nvPr/>
        </p:nvPicPr>
        <p:blipFill rotWithShape="1">
          <a:blip r:embed="rId4">
            <a:alphaModFix/>
          </a:blip>
          <a:srcRect b="0" l="0" r="0" t="0"/>
          <a:stretch/>
        </p:blipFill>
        <p:spPr>
          <a:xfrm>
            <a:off x="8241233" y="406371"/>
            <a:ext cx="497692" cy="497692"/>
          </a:xfrm>
          <a:prstGeom prst="rect">
            <a:avLst/>
          </a:prstGeom>
          <a:noFill/>
          <a:ln>
            <a:noFill/>
          </a:ln>
        </p:spPr>
      </p:pic>
      <p:pic>
        <p:nvPicPr>
          <p:cNvPr id="2264" name="Google Shape;2264;p52"/>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2265" name="Google Shape;2265;p52"/>
          <p:cNvPicPr preferRelativeResize="0"/>
          <p:nvPr/>
        </p:nvPicPr>
        <p:blipFill rotWithShape="1">
          <a:blip r:embed="rId6">
            <a:alphaModFix/>
          </a:blip>
          <a:srcRect b="0" l="0" r="0" t="0"/>
          <a:stretch/>
        </p:blipFill>
        <p:spPr>
          <a:xfrm>
            <a:off x="9361670" y="406371"/>
            <a:ext cx="497692" cy="497692"/>
          </a:xfrm>
          <a:prstGeom prst="rect">
            <a:avLst/>
          </a:prstGeom>
          <a:noFill/>
          <a:ln>
            <a:noFill/>
          </a:ln>
        </p:spPr>
      </p:pic>
      <p:pic>
        <p:nvPicPr>
          <p:cNvPr id="2266" name="Google Shape;2266;p52"/>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2267" name="Google Shape;2267;p52"/>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2268" name="Google Shape;2268;p52"/>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pic>
        <p:nvPicPr>
          <p:cNvPr descr="D:\Documents\Climat\Teach The Shift\Slides 45-50\images\bulle-data.png" id="2269" name="Google Shape;2269;p52"/>
          <p:cNvPicPr preferRelativeResize="0"/>
          <p:nvPr/>
        </p:nvPicPr>
        <p:blipFill rotWithShape="1">
          <a:blip r:embed="rId10">
            <a:alphaModFix/>
          </a:blip>
          <a:srcRect b="0" l="0" r="0" t="0"/>
          <a:stretch/>
        </p:blipFill>
        <p:spPr>
          <a:xfrm>
            <a:off x="4626504" y="1996452"/>
            <a:ext cx="2880000" cy="2865097"/>
          </a:xfrm>
          <a:prstGeom prst="rect">
            <a:avLst/>
          </a:prstGeom>
          <a:noFill/>
          <a:ln>
            <a:noFill/>
          </a:ln>
        </p:spPr>
      </p:pic>
      <p:pic>
        <p:nvPicPr>
          <p:cNvPr descr="D:\Documents\Climat\Teach The Shift\Slides 45-50\images\mails-gauche.png" id="2270" name="Google Shape;2270;p52"/>
          <p:cNvPicPr preferRelativeResize="0"/>
          <p:nvPr/>
        </p:nvPicPr>
        <p:blipFill rotWithShape="1">
          <a:blip r:embed="rId11">
            <a:alphaModFix/>
          </a:blip>
          <a:srcRect b="0" l="0" r="0" t="0"/>
          <a:stretch/>
        </p:blipFill>
        <p:spPr>
          <a:xfrm>
            <a:off x="0" y="4543714"/>
            <a:ext cx="5400000" cy="2314286"/>
          </a:xfrm>
          <a:prstGeom prst="rect">
            <a:avLst/>
          </a:prstGeom>
          <a:noFill/>
          <a:ln>
            <a:noFill/>
          </a:ln>
        </p:spPr>
      </p:pic>
      <p:sp>
        <p:nvSpPr>
          <p:cNvPr id="2271" name="Google Shape;2271;p52"/>
          <p:cNvSpPr txBox="1"/>
          <p:nvPr>
            <p:ph idx="11" type="ftr"/>
          </p:nvPr>
        </p:nvSpPr>
        <p:spPr>
          <a:xfrm>
            <a:off x="0" y="6489700"/>
            <a:ext cx="12192000" cy="368300"/>
          </a:xfrm>
          <a:prstGeom prst="rect">
            <a:avLst/>
          </a:prstGeom>
          <a:solidFill>
            <a:schemeClr val="lt2"/>
          </a:solid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272" name="Google Shape;2272;p5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pic>
        <p:nvPicPr>
          <p:cNvPr descr="D:\Documents\Climat\Teach The Shift\Slides 45-50\images\logo-dropbox.png" id="2273" name="Google Shape;2273;p52"/>
          <p:cNvPicPr preferRelativeResize="0"/>
          <p:nvPr/>
        </p:nvPicPr>
        <p:blipFill rotWithShape="1">
          <a:blip r:embed="rId12">
            <a:alphaModFix/>
          </a:blip>
          <a:srcRect b="0" l="0" r="0" t="0"/>
          <a:stretch/>
        </p:blipFill>
        <p:spPr>
          <a:xfrm>
            <a:off x="3801402" y="2042116"/>
            <a:ext cx="900000" cy="900000"/>
          </a:xfrm>
          <a:prstGeom prst="rect">
            <a:avLst/>
          </a:prstGeom>
          <a:noFill/>
          <a:ln>
            <a:noFill/>
          </a:ln>
        </p:spPr>
      </p:pic>
      <p:pic>
        <p:nvPicPr>
          <p:cNvPr descr="D:\Documents\Climat\Teach The Shift\Slides 45-50\images\logo-etc.png" id="2274" name="Google Shape;2274;p52"/>
          <p:cNvPicPr preferRelativeResize="0"/>
          <p:nvPr/>
        </p:nvPicPr>
        <p:blipFill rotWithShape="1">
          <a:blip r:embed="rId13">
            <a:alphaModFix/>
          </a:blip>
          <a:srcRect b="0" l="0" r="0" t="0"/>
          <a:stretch/>
        </p:blipFill>
        <p:spPr>
          <a:xfrm>
            <a:off x="5706504" y="4952691"/>
            <a:ext cx="720000" cy="720000"/>
          </a:xfrm>
          <a:prstGeom prst="rect">
            <a:avLst/>
          </a:prstGeom>
          <a:noFill/>
          <a:ln>
            <a:noFill/>
          </a:ln>
        </p:spPr>
      </p:pic>
      <p:pic>
        <p:nvPicPr>
          <p:cNvPr descr="D:\Documents\Climat\Teach The Shift\Slides 45-50\images\logo-gmail.png" id="2275" name="Google Shape;2275;p52"/>
          <p:cNvPicPr preferRelativeResize="0"/>
          <p:nvPr/>
        </p:nvPicPr>
        <p:blipFill rotWithShape="1">
          <a:blip r:embed="rId14">
            <a:alphaModFix/>
          </a:blip>
          <a:srcRect b="0" l="0" r="0" t="0"/>
          <a:stretch/>
        </p:blipFill>
        <p:spPr>
          <a:xfrm>
            <a:off x="7386431" y="3969463"/>
            <a:ext cx="900000" cy="900000"/>
          </a:xfrm>
          <a:prstGeom prst="rect">
            <a:avLst/>
          </a:prstGeom>
          <a:noFill/>
          <a:ln>
            <a:noFill/>
          </a:ln>
        </p:spPr>
      </p:pic>
      <p:pic>
        <p:nvPicPr>
          <p:cNvPr descr="D:\Documents\Climat\Teach The Shift\Slides 45-50\images\logo-icloud.png" id="2276" name="Google Shape;2276;p52"/>
          <p:cNvPicPr preferRelativeResize="0"/>
          <p:nvPr/>
        </p:nvPicPr>
        <p:blipFill rotWithShape="1">
          <a:blip r:embed="rId15">
            <a:alphaModFix/>
          </a:blip>
          <a:srcRect b="0" l="0" r="0" t="0"/>
          <a:stretch/>
        </p:blipFill>
        <p:spPr>
          <a:xfrm>
            <a:off x="3728832" y="3969463"/>
            <a:ext cx="900000" cy="900000"/>
          </a:xfrm>
          <a:prstGeom prst="rect">
            <a:avLst/>
          </a:prstGeom>
          <a:noFill/>
          <a:ln>
            <a:noFill/>
          </a:ln>
        </p:spPr>
      </p:pic>
      <p:pic>
        <p:nvPicPr>
          <p:cNvPr descr="D:\Documents\Climat\Teach The Shift\Slides 45-50\images\logo-outlook.png" id="2277" name="Google Shape;2277;p52"/>
          <p:cNvPicPr preferRelativeResize="0"/>
          <p:nvPr/>
        </p:nvPicPr>
        <p:blipFill rotWithShape="1">
          <a:blip r:embed="rId16">
            <a:alphaModFix/>
          </a:blip>
          <a:srcRect b="0" l="0" r="0" t="0"/>
          <a:stretch/>
        </p:blipFill>
        <p:spPr>
          <a:xfrm>
            <a:off x="5616504" y="1088612"/>
            <a:ext cx="900000" cy="900000"/>
          </a:xfrm>
          <a:prstGeom prst="rect">
            <a:avLst/>
          </a:prstGeom>
          <a:noFill/>
          <a:ln>
            <a:noFill/>
          </a:ln>
        </p:spPr>
      </p:pic>
      <p:pic>
        <p:nvPicPr>
          <p:cNvPr descr="D:\Documents\Climat\Teach The Shift\Slides 45-50\images\logo-drive.png" id="2278" name="Google Shape;2278;p52"/>
          <p:cNvPicPr preferRelativeResize="0"/>
          <p:nvPr/>
        </p:nvPicPr>
        <p:blipFill rotWithShape="1">
          <a:blip r:embed="rId17">
            <a:alphaModFix/>
          </a:blip>
          <a:srcRect b="0" l="0" r="0" t="0"/>
          <a:stretch/>
        </p:blipFill>
        <p:spPr>
          <a:xfrm>
            <a:off x="7386431" y="2027602"/>
            <a:ext cx="900000" cy="90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0"/>
                                        </p:tgtEl>
                                        <p:attrNameLst>
                                          <p:attrName>style.visibility</p:attrName>
                                        </p:attrNameLst>
                                      </p:cBhvr>
                                      <p:to>
                                        <p:strVal val="visible"/>
                                      </p:to>
                                    </p:set>
                                    <p:animEffect filter="fade" transition="in">
                                      <p:cBhvr>
                                        <p:cTn dur="1000"/>
                                        <p:tgtEl>
                                          <p:spTgt spid="2270"/>
                                        </p:tgtEl>
                                      </p:cBhvr>
                                    </p:animEffect>
                                  </p:childTnLst>
                                </p:cTn>
                              </p:par>
                              <p:par>
                                <p:cTn fill="hold" nodeType="withEffect" presetClass="entr" presetID="10" presetSubtype="0">
                                  <p:stCondLst>
                                    <p:cond delay="0"/>
                                  </p:stCondLst>
                                  <p:childTnLst>
                                    <p:set>
                                      <p:cBhvr>
                                        <p:cTn dur="1" fill="hold">
                                          <p:stCondLst>
                                            <p:cond delay="0"/>
                                          </p:stCondLst>
                                        </p:cTn>
                                        <p:tgtEl>
                                          <p:spTgt spid="2261"/>
                                        </p:tgtEl>
                                        <p:attrNameLst>
                                          <p:attrName>style.visibility</p:attrName>
                                        </p:attrNameLst>
                                      </p:cBhvr>
                                      <p:to>
                                        <p:strVal val="visible"/>
                                      </p:to>
                                    </p:set>
                                    <p:animEffect filter="fade" transition="in">
                                      <p:cBhvr>
                                        <p:cTn dur="1000"/>
                                        <p:tgtEl>
                                          <p:spTgt spid="2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273"/>
                                        </p:tgtEl>
                                        <p:attrNameLst>
                                          <p:attrName>style.visibility</p:attrName>
                                        </p:attrNameLst>
                                      </p:cBhvr>
                                      <p:to>
                                        <p:strVal val="visible"/>
                                      </p:to>
                                    </p:set>
                                    <p:animEffect filter="fade" transition="in">
                                      <p:cBhvr>
                                        <p:cTn dur="500"/>
                                        <p:tgtEl>
                                          <p:spTgt spid="2273"/>
                                        </p:tgtEl>
                                      </p:cBhvr>
                                    </p:animEffect>
                                  </p:childTnLst>
                                </p:cTn>
                              </p:par>
                              <p:par>
                                <p:cTn fill="hold" nodeType="withEffect" presetClass="entr" presetID="10" presetSubtype="0">
                                  <p:stCondLst>
                                    <p:cond delay="0"/>
                                  </p:stCondLst>
                                  <p:childTnLst>
                                    <p:set>
                                      <p:cBhvr>
                                        <p:cTn dur="1" fill="hold">
                                          <p:stCondLst>
                                            <p:cond delay="0"/>
                                          </p:stCondLst>
                                        </p:cTn>
                                        <p:tgtEl>
                                          <p:spTgt spid="2274"/>
                                        </p:tgtEl>
                                        <p:attrNameLst>
                                          <p:attrName>style.visibility</p:attrName>
                                        </p:attrNameLst>
                                      </p:cBhvr>
                                      <p:to>
                                        <p:strVal val="visible"/>
                                      </p:to>
                                    </p:set>
                                    <p:animEffect filter="fade" transition="in">
                                      <p:cBhvr>
                                        <p:cTn dur="500"/>
                                        <p:tgtEl>
                                          <p:spTgt spid="2274"/>
                                        </p:tgtEl>
                                      </p:cBhvr>
                                    </p:animEffect>
                                  </p:childTnLst>
                                </p:cTn>
                              </p:par>
                              <p:par>
                                <p:cTn fill="hold" nodeType="withEffect" presetClass="entr" presetID="10" presetSubtype="0">
                                  <p:stCondLst>
                                    <p:cond delay="0"/>
                                  </p:stCondLst>
                                  <p:childTnLst>
                                    <p:set>
                                      <p:cBhvr>
                                        <p:cTn dur="1" fill="hold">
                                          <p:stCondLst>
                                            <p:cond delay="0"/>
                                          </p:stCondLst>
                                        </p:cTn>
                                        <p:tgtEl>
                                          <p:spTgt spid="2275"/>
                                        </p:tgtEl>
                                        <p:attrNameLst>
                                          <p:attrName>style.visibility</p:attrName>
                                        </p:attrNameLst>
                                      </p:cBhvr>
                                      <p:to>
                                        <p:strVal val="visible"/>
                                      </p:to>
                                    </p:set>
                                    <p:animEffect filter="fade" transition="in">
                                      <p:cBhvr>
                                        <p:cTn dur="500"/>
                                        <p:tgtEl>
                                          <p:spTgt spid="2275"/>
                                        </p:tgtEl>
                                      </p:cBhvr>
                                    </p:animEffect>
                                  </p:childTnLst>
                                </p:cTn>
                              </p:par>
                              <p:par>
                                <p:cTn fill="hold" nodeType="withEffect" presetClass="entr" presetID="10" presetSubtype="0">
                                  <p:stCondLst>
                                    <p:cond delay="0"/>
                                  </p:stCondLst>
                                  <p:childTnLst>
                                    <p:set>
                                      <p:cBhvr>
                                        <p:cTn dur="1" fill="hold">
                                          <p:stCondLst>
                                            <p:cond delay="0"/>
                                          </p:stCondLst>
                                        </p:cTn>
                                        <p:tgtEl>
                                          <p:spTgt spid="2276"/>
                                        </p:tgtEl>
                                        <p:attrNameLst>
                                          <p:attrName>style.visibility</p:attrName>
                                        </p:attrNameLst>
                                      </p:cBhvr>
                                      <p:to>
                                        <p:strVal val="visible"/>
                                      </p:to>
                                    </p:set>
                                    <p:animEffect filter="fade" transition="in">
                                      <p:cBhvr>
                                        <p:cTn dur="500"/>
                                        <p:tgtEl>
                                          <p:spTgt spid="2276"/>
                                        </p:tgtEl>
                                      </p:cBhvr>
                                    </p:animEffect>
                                  </p:childTnLst>
                                </p:cTn>
                              </p:par>
                              <p:par>
                                <p:cTn fill="hold" nodeType="withEffect" presetClass="entr" presetID="10" presetSubtype="0">
                                  <p:stCondLst>
                                    <p:cond delay="0"/>
                                  </p:stCondLst>
                                  <p:childTnLst>
                                    <p:set>
                                      <p:cBhvr>
                                        <p:cTn dur="1" fill="hold">
                                          <p:stCondLst>
                                            <p:cond delay="0"/>
                                          </p:stCondLst>
                                        </p:cTn>
                                        <p:tgtEl>
                                          <p:spTgt spid="2277"/>
                                        </p:tgtEl>
                                        <p:attrNameLst>
                                          <p:attrName>style.visibility</p:attrName>
                                        </p:attrNameLst>
                                      </p:cBhvr>
                                      <p:to>
                                        <p:strVal val="visible"/>
                                      </p:to>
                                    </p:set>
                                    <p:animEffect filter="fade" transition="in">
                                      <p:cBhvr>
                                        <p:cTn dur="500"/>
                                        <p:tgtEl>
                                          <p:spTgt spid="2277"/>
                                        </p:tgtEl>
                                      </p:cBhvr>
                                    </p:animEffect>
                                  </p:childTnLst>
                                </p:cTn>
                              </p:par>
                              <p:par>
                                <p:cTn fill="hold" nodeType="withEffect" presetClass="entr" presetID="10" presetSubtype="0">
                                  <p:stCondLst>
                                    <p:cond delay="0"/>
                                  </p:stCondLst>
                                  <p:childTnLst>
                                    <p:set>
                                      <p:cBhvr>
                                        <p:cTn dur="1" fill="hold">
                                          <p:stCondLst>
                                            <p:cond delay="0"/>
                                          </p:stCondLst>
                                        </p:cTn>
                                        <p:tgtEl>
                                          <p:spTgt spid="2278"/>
                                        </p:tgtEl>
                                        <p:attrNameLst>
                                          <p:attrName>style.visibility</p:attrName>
                                        </p:attrNameLst>
                                      </p:cBhvr>
                                      <p:to>
                                        <p:strVal val="visible"/>
                                      </p:to>
                                    </p:set>
                                    <p:animEffect filter="fade" transition="in">
                                      <p:cBhvr>
                                        <p:cTn dur="500"/>
                                        <p:tgtEl>
                                          <p:spTgt spid="2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278"/>
                                        </p:tgtEl>
                                      </p:cBhvr>
                                    </p:animEffect>
                                    <p:set>
                                      <p:cBhvr>
                                        <p:cTn dur="1" fill="hold">
                                          <p:stCondLst>
                                            <p:cond delay="2000"/>
                                          </p:stCondLst>
                                        </p:cTn>
                                        <p:tgtEl>
                                          <p:spTgt spid="227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2273"/>
                                        </p:tgtEl>
                                      </p:cBhvr>
                                    </p:animEffect>
                                    <p:set>
                                      <p:cBhvr>
                                        <p:cTn dur="1" fill="hold">
                                          <p:stCondLst>
                                            <p:cond delay="2000"/>
                                          </p:stCondLst>
                                        </p:cTn>
                                        <p:tgtEl>
                                          <p:spTgt spid="227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2274"/>
                                        </p:tgtEl>
                                      </p:cBhvr>
                                    </p:animEffect>
                                    <p:set>
                                      <p:cBhvr>
                                        <p:cTn dur="1" fill="hold">
                                          <p:stCondLst>
                                            <p:cond delay="2000"/>
                                          </p:stCondLst>
                                        </p:cTn>
                                        <p:tgtEl>
                                          <p:spTgt spid="22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3" name="Shape 2283"/>
        <p:cNvGrpSpPr/>
        <p:nvPr/>
      </p:nvGrpSpPr>
      <p:grpSpPr>
        <a:xfrm>
          <a:off x="0" y="0"/>
          <a:ext cx="0" cy="0"/>
          <a:chOff x="0" y="0"/>
          <a:chExt cx="0" cy="0"/>
        </a:xfrm>
      </p:grpSpPr>
      <p:pic>
        <p:nvPicPr>
          <p:cNvPr descr="D:\Documents\Climat\Teach The Shift\Slides 55, 69 et 77\portion-tableau.png" id="2284" name="Google Shape;2284;p53"/>
          <p:cNvPicPr preferRelativeResize="0"/>
          <p:nvPr/>
        </p:nvPicPr>
        <p:blipFill rotWithShape="1">
          <a:blip r:embed="rId3">
            <a:alphaModFix/>
          </a:blip>
          <a:srcRect b="0" l="0" r="0" t="0"/>
          <a:stretch/>
        </p:blipFill>
        <p:spPr>
          <a:xfrm>
            <a:off x="9490519" y="1074465"/>
            <a:ext cx="2701481" cy="5400000"/>
          </a:xfrm>
          <a:prstGeom prst="rect">
            <a:avLst/>
          </a:prstGeom>
          <a:noFill/>
          <a:ln>
            <a:noFill/>
          </a:ln>
        </p:spPr>
      </p:pic>
      <p:sp>
        <p:nvSpPr>
          <p:cNvPr id="2285" name="Google Shape;2285;p53"/>
          <p:cNvSpPr txBox="1"/>
          <p:nvPr>
            <p:ph idx="1" type="body"/>
          </p:nvPr>
        </p:nvSpPr>
        <p:spPr>
          <a:xfrm>
            <a:off x="695325" y="406370"/>
            <a:ext cx="6997788" cy="45836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Moins de bien, ça fait du bien !</a:t>
            </a:r>
            <a:endParaRPr/>
          </a:p>
        </p:txBody>
      </p:sp>
      <p:sp>
        <p:nvSpPr>
          <p:cNvPr id="2286" name="Google Shape;2286;p5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287" name="Google Shape;2287;p5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288" name="Google Shape;2288;p53"/>
          <p:cNvPicPr preferRelativeResize="0"/>
          <p:nvPr/>
        </p:nvPicPr>
        <p:blipFill rotWithShape="1">
          <a:blip r:embed="rId4">
            <a:alphaModFix/>
          </a:blip>
          <a:srcRect b="0" l="0" r="0" t="0"/>
          <a:stretch/>
        </p:blipFill>
        <p:spPr>
          <a:xfrm>
            <a:off x="8241233" y="406371"/>
            <a:ext cx="497692" cy="497692"/>
          </a:xfrm>
          <a:prstGeom prst="rect">
            <a:avLst/>
          </a:prstGeom>
          <a:noFill/>
          <a:ln>
            <a:noFill/>
          </a:ln>
        </p:spPr>
      </p:pic>
      <p:pic>
        <p:nvPicPr>
          <p:cNvPr id="2289" name="Google Shape;2289;p53"/>
          <p:cNvPicPr preferRelativeResize="0"/>
          <p:nvPr/>
        </p:nvPicPr>
        <p:blipFill rotWithShape="1">
          <a:blip r:embed="rId5">
            <a:alphaModFix/>
          </a:blip>
          <a:srcRect b="0" l="0" r="0" t="0"/>
          <a:stretch/>
        </p:blipFill>
        <p:spPr>
          <a:xfrm>
            <a:off x="8801452" y="406371"/>
            <a:ext cx="497692" cy="497692"/>
          </a:xfrm>
          <a:prstGeom prst="rect">
            <a:avLst/>
          </a:prstGeom>
          <a:noFill/>
          <a:ln>
            <a:noFill/>
          </a:ln>
        </p:spPr>
      </p:pic>
      <p:pic>
        <p:nvPicPr>
          <p:cNvPr id="2290" name="Google Shape;2290;p53"/>
          <p:cNvPicPr preferRelativeResize="0"/>
          <p:nvPr/>
        </p:nvPicPr>
        <p:blipFill rotWithShape="1">
          <a:blip r:embed="rId6">
            <a:alphaModFix/>
          </a:blip>
          <a:srcRect b="0" l="0" r="0" t="0"/>
          <a:stretch/>
        </p:blipFill>
        <p:spPr>
          <a:xfrm>
            <a:off x="9361670" y="406371"/>
            <a:ext cx="497692" cy="497692"/>
          </a:xfrm>
          <a:prstGeom prst="rect">
            <a:avLst/>
          </a:prstGeom>
          <a:noFill/>
          <a:ln>
            <a:noFill/>
          </a:ln>
        </p:spPr>
      </p:pic>
      <p:pic>
        <p:nvPicPr>
          <p:cNvPr id="2291" name="Google Shape;2291;p53"/>
          <p:cNvPicPr preferRelativeResize="0"/>
          <p:nvPr/>
        </p:nvPicPr>
        <p:blipFill rotWithShape="1">
          <a:blip r:embed="rId7">
            <a:alphaModFix/>
          </a:blip>
          <a:srcRect b="0" l="0" r="0" t="0"/>
          <a:stretch/>
        </p:blipFill>
        <p:spPr>
          <a:xfrm>
            <a:off x="9921891" y="406371"/>
            <a:ext cx="497692" cy="497692"/>
          </a:xfrm>
          <a:prstGeom prst="rect">
            <a:avLst/>
          </a:prstGeom>
          <a:noFill/>
          <a:ln>
            <a:noFill/>
          </a:ln>
        </p:spPr>
      </p:pic>
      <p:pic>
        <p:nvPicPr>
          <p:cNvPr id="2292" name="Google Shape;2292;p53"/>
          <p:cNvPicPr preferRelativeResize="0"/>
          <p:nvPr/>
        </p:nvPicPr>
        <p:blipFill rotWithShape="1">
          <a:blip r:embed="rId8">
            <a:alphaModFix/>
          </a:blip>
          <a:srcRect b="0" l="0" r="0" t="0"/>
          <a:stretch/>
        </p:blipFill>
        <p:spPr>
          <a:xfrm>
            <a:off x="10482110" y="406371"/>
            <a:ext cx="497692" cy="497692"/>
          </a:xfrm>
          <a:prstGeom prst="rect">
            <a:avLst/>
          </a:prstGeom>
          <a:noFill/>
          <a:ln>
            <a:noFill/>
          </a:ln>
        </p:spPr>
      </p:pic>
      <p:pic>
        <p:nvPicPr>
          <p:cNvPr id="2293" name="Google Shape;2293;p53"/>
          <p:cNvPicPr preferRelativeResize="0"/>
          <p:nvPr/>
        </p:nvPicPr>
        <p:blipFill rotWithShape="1">
          <a:blip r:embed="rId9">
            <a:alphaModFix/>
          </a:blip>
          <a:srcRect b="0" l="0" r="0" t="0"/>
          <a:stretch/>
        </p:blipFill>
        <p:spPr>
          <a:xfrm>
            <a:off x="11042331" y="406371"/>
            <a:ext cx="497692" cy="497692"/>
          </a:xfrm>
          <a:prstGeom prst="rect">
            <a:avLst/>
          </a:prstGeom>
          <a:noFill/>
          <a:ln>
            <a:noFill/>
          </a:ln>
        </p:spPr>
      </p:pic>
      <p:pic>
        <p:nvPicPr>
          <p:cNvPr descr="D:\Documents\Climat\Teach The Shift\Slides 45-50\images\user-seul.png" id="2294" name="Google Shape;2294;p53"/>
          <p:cNvPicPr preferRelativeResize="0"/>
          <p:nvPr/>
        </p:nvPicPr>
        <p:blipFill rotWithShape="1">
          <a:blip r:embed="rId10">
            <a:alphaModFix/>
          </a:blip>
          <a:srcRect b="0" l="0" r="0" t="0"/>
          <a:stretch/>
        </p:blipFill>
        <p:spPr>
          <a:xfrm>
            <a:off x="642368" y="1343252"/>
            <a:ext cx="1551378" cy="1569558"/>
          </a:xfrm>
          <a:prstGeom prst="rect">
            <a:avLst/>
          </a:prstGeom>
          <a:noFill/>
          <a:ln>
            <a:noFill/>
          </a:ln>
        </p:spPr>
      </p:pic>
      <p:cxnSp>
        <p:nvCxnSpPr>
          <p:cNvPr id="2295" name="Google Shape;2295;p53"/>
          <p:cNvCxnSpPr/>
          <p:nvPr/>
        </p:nvCxnSpPr>
        <p:spPr>
          <a:xfrm>
            <a:off x="2598384" y="4830746"/>
            <a:ext cx="1692000" cy="0"/>
          </a:xfrm>
          <a:prstGeom prst="straightConnector1">
            <a:avLst/>
          </a:prstGeom>
          <a:noFill/>
          <a:ln cap="flat" cmpd="sng" w="38100">
            <a:solidFill>
              <a:schemeClr val="accent5"/>
            </a:solidFill>
            <a:prstDash val="solid"/>
            <a:miter lim="800000"/>
            <a:headEnd len="sm" w="sm" type="none"/>
            <a:tailEnd len="med" w="med" type="stealth"/>
          </a:ln>
        </p:spPr>
      </p:cxnSp>
      <p:sp>
        <p:nvSpPr>
          <p:cNvPr id="2296" name="Google Shape;2296;p53"/>
          <p:cNvSpPr txBox="1"/>
          <p:nvPr/>
        </p:nvSpPr>
        <p:spPr>
          <a:xfrm>
            <a:off x="2444998" y="4940185"/>
            <a:ext cx="191432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1800"/>
              <a:buFont typeface="Arial"/>
              <a:buNone/>
            </a:pPr>
            <a:r>
              <a:rPr b="1" i="0" lang="fr-FR" sz="1800" u="none" cap="none" strike="noStrike">
                <a:solidFill>
                  <a:schemeClr val="accent5"/>
                </a:solidFill>
                <a:latin typeface="Arial"/>
                <a:ea typeface="Arial"/>
                <a:cs typeface="Arial"/>
                <a:sym typeface="Arial"/>
              </a:rPr>
              <a:t>Biens et services</a:t>
            </a:r>
            <a:endParaRPr b="0" baseline="-25000" i="0" sz="1800" u="none" cap="none" strike="noStrike">
              <a:solidFill>
                <a:schemeClr val="accent5"/>
              </a:solidFill>
              <a:latin typeface="Arial"/>
              <a:ea typeface="Arial"/>
              <a:cs typeface="Arial"/>
              <a:sym typeface="Arial"/>
            </a:endParaRPr>
          </a:p>
        </p:txBody>
      </p:sp>
      <p:grpSp>
        <p:nvGrpSpPr>
          <p:cNvPr id="2297" name="Google Shape;2297;p53"/>
          <p:cNvGrpSpPr/>
          <p:nvPr/>
        </p:nvGrpSpPr>
        <p:grpSpPr>
          <a:xfrm>
            <a:off x="4742407" y="3975166"/>
            <a:ext cx="4669744" cy="2058694"/>
            <a:chOff x="6070868" y="4612005"/>
            <a:chExt cx="1692000" cy="811919"/>
          </a:xfrm>
        </p:grpSpPr>
        <p:sp>
          <p:nvSpPr>
            <p:cNvPr id="2298" name="Google Shape;2298;p53"/>
            <p:cNvSpPr/>
            <p:nvPr/>
          </p:nvSpPr>
          <p:spPr>
            <a:xfrm>
              <a:off x="6689446" y="4780491"/>
              <a:ext cx="396000" cy="396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D:\Documents\Climat\Teach The Shift\Slides 43-44\images optimisees\picto-tee-shirt.png" id="2299" name="Google Shape;2299;p53"/>
            <p:cNvPicPr preferRelativeResize="0"/>
            <p:nvPr/>
          </p:nvPicPr>
          <p:blipFill rotWithShape="1">
            <a:blip r:embed="rId11">
              <a:alphaModFix/>
            </a:blip>
            <a:srcRect b="0" l="0" r="0" t="0"/>
            <a:stretch/>
          </p:blipFill>
          <p:spPr>
            <a:xfrm>
              <a:off x="6743446" y="4824309"/>
              <a:ext cx="308012" cy="333034"/>
            </a:xfrm>
            <a:prstGeom prst="rect">
              <a:avLst/>
            </a:prstGeom>
            <a:noFill/>
            <a:ln>
              <a:noFill/>
            </a:ln>
          </p:spPr>
        </p:pic>
        <p:sp>
          <p:nvSpPr>
            <p:cNvPr id="2300" name="Google Shape;2300;p53"/>
            <p:cNvSpPr txBox="1"/>
            <p:nvPr/>
          </p:nvSpPr>
          <p:spPr>
            <a:xfrm>
              <a:off x="6365913" y="4612005"/>
              <a:ext cx="1044022" cy="1820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2000"/>
                <a:buFont typeface="Arial"/>
                <a:buNone/>
              </a:pPr>
              <a:r>
                <a:rPr b="0" i="0" lang="fr-FR" sz="2400" u="none" cap="none" strike="noStrike">
                  <a:solidFill>
                    <a:schemeClr val="accent5"/>
                  </a:solidFill>
                  <a:latin typeface="Arial"/>
                  <a:ea typeface="Arial"/>
                  <a:cs typeface="Arial"/>
                  <a:sym typeface="Arial"/>
                </a:rPr>
                <a:t>15 %</a:t>
              </a:r>
              <a:endParaRPr b="0" baseline="-25000" i="0" sz="2400" u="none" cap="none" strike="noStrike">
                <a:solidFill>
                  <a:schemeClr val="accent5"/>
                </a:solidFill>
                <a:latin typeface="Arial"/>
                <a:ea typeface="Arial"/>
                <a:cs typeface="Arial"/>
                <a:sym typeface="Arial"/>
              </a:endParaRPr>
            </a:p>
          </p:txBody>
        </p:sp>
        <p:sp>
          <p:nvSpPr>
            <p:cNvPr id="2301" name="Google Shape;2301;p53"/>
            <p:cNvSpPr txBox="1"/>
            <p:nvPr/>
          </p:nvSpPr>
          <p:spPr>
            <a:xfrm>
              <a:off x="6070868" y="5085410"/>
              <a:ext cx="1692000" cy="338514"/>
            </a:xfrm>
            <a:prstGeom prst="rect">
              <a:avLst/>
            </a:prstGeom>
            <a:noFill/>
            <a:ln>
              <a:noFill/>
            </a:ln>
          </p:spPr>
          <p:txBody>
            <a:bodyPr anchorCtr="1" anchor="ctr"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1600"/>
                <a:buFont typeface="Arial"/>
                <a:buNone/>
              </a:pPr>
              <a:r>
                <a:rPr b="1" i="0" lang="fr-FR" sz="1600" u="none" cap="none" strike="noStrike">
                  <a:solidFill>
                    <a:schemeClr val="accent5"/>
                  </a:solidFill>
                  <a:latin typeface="Arial"/>
                  <a:ea typeface="Arial"/>
                  <a:cs typeface="Arial"/>
                  <a:sym typeface="Arial"/>
                </a:rPr>
                <a:t>Habillement</a:t>
              </a:r>
              <a:endParaRPr b="0" baseline="-25000" i="0" sz="1600" u="none" cap="none" strike="noStrike">
                <a:solidFill>
                  <a:schemeClr val="accent5"/>
                </a:solidFill>
                <a:latin typeface="Arial"/>
                <a:ea typeface="Arial"/>
                <a:cs typeface="Arial"/>
                <a:sym typeface="Arial"/>
              </a:endParaRPr>
            </a:p>
          </p:txBody>
        </p:sp>
      </p:grpSp>
      <p:grpSp>
        <p:nvGrpSpPr>
          <p:cNvPr id="2302" name="Google Shape;2302;p53"/>
          <p:cNvGrpSpPr/>
          <p:nvPr/>
        </p:nvGrpSpPr>
        <p:grpSpPr>
          <a:xfrm>
            <a:off x="7653724" y="3345845"/>
            <a:ext cx="1686996" cy="2692242"/>
            <a:chOff x="7518114" y="3409095"/>
            <a:chExt cx="1790910" cy="3029545"/>
          </a:xfrm>
        </p:grpSpPr>
        <p:sp>
          <p:nvSpPr>
            <p:cNvPr id="2303" name="Google Shape;2303;p53"/>
            <p:cNvSpPr/>
            <p:nvPr/>
          </p:nvSpPr>
          <p:spPr>
            <a:xfrm>
              <a:off x="7518114" y="3978030"/>
              <a:ext cx="1620000" cy="1620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04" name="Google Shape;2304;p53"/>
            <p:cNvSpPr txBox="1"/>
            <p:nvPr/>
          </p:nvSpPr>
          <p:spPr>
            <a:xfrm>
              <a:off x="7617024" y="3409095"/>
              <a:ext cx="1692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3200"/>
                <a:buFont typeface="Arial"/>
                <a:buNone/>
              </a:pPr>
              <a:r>
                <a:rPr b="0" i="0" lang="fr-FR" sz="3200" u="none" cap="none" strike="noStrike">
                  <a:solidFill>
                    <a:schemeClr val="accent5"/>
                  </a:solidFill>
                  <a:latin typeface="Arial"/>
                  <a:ea typeface="Arial"/>
                  <a:cs typeface="Arial"/>
                  <a:sym typeface="Arial"/>
                </a:rPr>
                <a:t>22 %</a:t>
              </a:r>
              <a:endParaRPr b="0" baseline="-25000" i="0" sz="3200" u="none" cap="none" strike="noStrike">
                <a:solidFill>
                  <a:schemeClr val="accent5"/>
                </a:solidFill>
                <a:latin typeface="Arial"/>
                <a:ea typeface="Arial"/>
                <a:cs typeface="Arial"/>
                <a:sym typeface="Arial"/>
              </a:endParaRPr>
            </a:p>
          </p:txBody>
        </p:sp>
        <p:sp>
          <p:nvSpPr>
            <p:cNvPr id="2305" name="Google Shape;2305;p53"/>
            <p:cNvSpPr txBox="1"/>
            <p:nvPr/>
          </p:nvSpPr>
          <p:spPr>
            <a:xfrm>
              <a:off x="7628471" y="5607684"/>
              <a:ext cx="1551536"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1600"/>
                <a:buFont typeface="Arial"/>
                <a:buNone/>
              </a:pPr>
              <a:r>
                <a:rPr b="1" i="0" lang="fr-FR" sz="1600" u="none" cap="none" strike="noStrike">
                  <a:solidFill>
                    <a:schemeClr val="accent5"/>
                  </a:solidFill>
                  <a:latin typeface="Arial"/>
                  <a:ea typeface="Arial"/>
                  <a:cs typeface="Arial"/>
                  <a:sym typeface="Arial"/>
                </a:rPr>
                <a:t>Loisirs, hotels, restaurants</a:t>
              </a:r>
              <a:endParaRPr b="0" baseline="-25000" i="0" sz="1600" u="none" cap="none" strike="noStrike">
                <a:solidFill>
                  <a:schemeClr val="accent5"/>
                </a:solidFill>
                <a:latin typeface="Arial"/>
                <a:ea typeface="Arial"/>
                <a:cs typeface="Arial"/>
                <a:sym typeface="Arial"/>
              </a:endParaRPr>
            </a:p>
          </p:txBody>
        </p:sp>
        <p:pic>
          <p:nvPicPr>
            <p:cNvPr id="2306" name="Google Shape;2306;p53"/>
            <p:cNvPicPr preferRelativeResize="0"/>
            <p:nvPr/>
          </p:nvPicPr>
          <p:blipFill rotWithShape="1">
            <a:blip r:embed="rId12">
              <a:alphaModFix/>
            </a:blip>
            <a:srcRect b="0" l="0" r="0" t="0"/>
            <a:stretch/>
          </p:blipFill>
          <p:spPr>
            <a:xfrm>
              <a:off x="7595917" y="4410030"/>
              <a:ext cx="756000" cy="756000"/>
            </a:xfrm>
            <a:prstGeom prst="rect">
              <a:avLst/>
            </a:prstGeom>
            <a:noFill/>
            <a:ln>
              <a:noFill/>
            </a:ln>
          </p:spPr>
        </p:pic>
        <p:pic>
          <p:nvPicPr>
            <p:cNvPr id="2307" name="Google Shape;2307;p53"/>
            <p:cNvPicPr preferRelativeResize="0"/>
            <p:nvPr/>
          </p:nvPicPr>
          <p:blipFill rotWithShape="1">
            <a:blip r:embed="rId13">
              <a:alphaModFix/>
            </a:blip>
            <a:srcRect b="0" l="0" r="0" t="0"/>
            <a:stretch/>
          </p:blipFill>
          <p:spPr>
            <a:xfrm>
              <a:off x="8387881" y="4392030"/>
              <a:ext cx="672540" cy="792000"/>
            </a:xfrm>
            <a:prstGeom prst="rect">
              <a:avLst/>
            </a:prstGeom>
            <a:noFill/>
            <a:ln>
              <a:noFill/>
            </a:ln>
          </p:spPr>
        </p:pic>
      </p:grpSp>
      <p:grpSp>
        <p:nvGrpSpPr>
          <p:cNvPr id="2308" name="Google Shape;2308;p53"/>
          <p:cNvGrpSpPr/>
          <p:nvPr/>
        </p:nvGrpSpPr>
        <p:grpSpPr>
          <a:xfrm>
            <a:off x="4451614" y="3390313"/>
            <a:ext cx="2031724" cy="2697845"/>
            <a:chOff x="4366260" y="3454065"/>
            <a:chExt cx="1894464" cy="2766768"/>
          </a:xfrm>
        </p:grpSpPr>
        <p:sp>
          <p:nvSpPr>
            <p:cNvPr id="2309" name="Google Shape;2309;p53"/>
            <p:cNvSpPr/>
            <p:nvPr/>
          </p:nvSpPr>
          <p:spPr>
            <a:xfrm>
              <a:off x="4502804" y="4020562"/>
              <a:ext cx="1584000" cy="15840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10" name="Google Shape;2310;p53"/>
            <p:cNvSpPr txBox="1"/>
            <p:nvPr/>
          </p:nvSpPr>
          <p:spPr>
            <a:xfrm>
              <a:off x="4568724" y="3454065"/>
              <a:ext cx="1692000" cy="5011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3200"/>
                <a:buFont typeface="Arial"/>
                <a:buNone/>
              </a:pPr>
              <a:r>
                <a:rPr b="0" i="0" lang="fr-FR" sz="3200" u="none" cap="none" strike="noStrike">
                  <a:solidFill>
                    <a:schemeClr val="accent5"/>
                  </a:solidFill>
                  <a:latin typeface="Arial"/>
                  <a:ea typeface="Arial"/>
                  <a:cs typeface="Arial"/>
                  <a:sym typeface="Arial"/>
                </a:rPr>
                <a:t>24 %</a:t>
              </a:r>
              <a:endParaRPr b="0" baseline="-25000" i="0" sz="3200" u="none" cap="none" strike="noStrike">
                <a:solidFill>
                  <a:schemeClr val="accent5"/>
                </a:solidFill>
                <a:latin typeface="Arial"/>
                <a:ea typeface="Arial"/>
                <a:cs typeface="Arial"/>
                <a:sym typeface="Arial"/>
              </a:endParaRPr>
            </a:p>
          </p:txBody>
        </p:sp>
        <p:sp>
          <p:nvSpPr>
            <p:cNvPr id="2311" name="Google Shape;2311;p53"/>
            <p:cNvSpPr txBox="1"/>
            <p:nvPr/>
          </p:nvSpPr>
          <p:spPr>
            <a:xfrm>
              <a:off x="4366260" y="5621160"/>
              <a:ext cx="1857088" cy="5996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5"/>
                </a:buClr>
                <a:buSzPts val="1600"/>
                <a:buFont typeface="Arial"/>
                <a:buNone/>
              </a:pPr>
              <a:r>
                <a:rPr b="1" baseline="-25000" i="0" lang="fr-FR" sz="2400" u="none" cap="none" strike="noStrike">
                  <a:solidFill>
                    <a:schemeClr val="accent5"/>
                  </a:solidFill>
                  <a:latin typeface="Arial"/>
                  <a:ea typeface="Arial"/>
                  <a:cs typeface="Arial"/>
                  <a:sym typeface="Arial"/>
                </a:rPr>
                <a:t>Numérique et autres achats</a:t>
              </a:r>
              <a:endParaRPr b="0" baseline="-25000" i="0" sz="2400" u="none" cap="none" strike="noStrike">
                <a:solidFill>
                  <a:schemeClr val="accent5"/>
                </a:solidFill>
                <a:latin typeface="Arial"/>
                <a:ea typeface="Arial"/>
                <a:cs typeface="Arial"/>
                <a:sym typeface="Arial"/>
              </a:endParaRPr>
            </a:p>
          </p:txBody>
        </p:sp>
      </p:grpSp>
      <p:grpSp>
        <p:nvGrpSpPr>
          <p:cNvPr id="2312" name="Google Shape;2312;p53"/>
          <p:cNvGrpSpPr/>
          <p:nvPr/>
        </p:nvGrpSpPr>
        <p:grpSpPr>
          <a:xfrm>
            <a:off x="9427967" y="1986927"/>
            <a:ext cx="2764443" cy="3893374"/>
            <a:chOff x="9427967" y="1698171"/>
            <a:chExt cx="2764443" cy="3893374"/>
          </a:xfrm>
        </p:grpSpPr>
        <p:sp>
          <p:nvSpPr>
            <p:cNvPr id="2313" name="Google Shape;2313;p53"/>
            <p:cNvSpPr txBox="1"/>
            <p:nvPr/>
          </p:nvSpPr>
          <p:spPr>
            <a:xfrm>
              <a:off x="9427967" y="1698171"/>
              <a:ext cx="2683823" cy="389337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1"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1</a:t>
              </a:r>
              <a:r>
                <a:rPr b="0" baseline="30000" i="0" lang="fr-FR" sz="2300" u="none" cap="none" strike="noStrike">
                  <a:solidFill>
                    <a:schemeClr val="lt1"/>
                  </a:solidFill>
                  <a:latin typeface="Arial"/>
                  <a:ea typeface="Arial"/>
                  <a:cs typeface="Arial"/>
                  <a:sym typeface="Arial"/>
                </a:rPr>
                <a:t>er	</a:t>
              </a:r>
              <a:endParaRPr b="0" i="0" sz="23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Acheter moins,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de meilleure qualité,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pour plus longtemps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2</a:t>
              </a:r>
              <a:r>
                <a:rPr b="0" baseline="30000" i="0" lang="fr-FR" sz="2300" u="none" cap="none" strike="noStrike">
                  <a:solidFill>
                    <a:schemeClr val="lt1"/>
                  </a:solidFill>
                  <a:latin typeface="Arial"/>
                  <a:ea typeface="Arial"/>
                  <a:cs typeface="Arial"/>
                  <a:sym typeface="Arial"/>
                </a:rPr>
                <a:t>e	</a:t>
              </a:r>
              <a:endParaRPr b="0" i="0" sz="23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Acheter ou</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vendre d’occasion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3</a:t>
              </a:r>
              <a:r>
                <a:rPr b="0" baseline="30000" i="0" lang="fr-FR" sz="2300" u="none" cap="none" strike="noStrike">
                  <a:solidFill>
                    <a:schemeClr val="lt1"/>
                  </a:solidFill>
                  <a:latin typeface="Arial"/>
                  <a:ea typeface="Arial"/>
                  <a:cs typeface="Arial"/>
                  <a:sym typeface="Arial"/>
                </a:rPr>
                <a:t>e</a:t>
              </a:r>
              <a:r>
                <a:rPr b="0" i="0" lang="fr-FR" sz="23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Recycler</a:t>
              </a:r>
              <a:endParaRPr b="0" i="0" sz="1400" u="none" cap="none" strike="noStrike">
                <a:solidFill>
                  <a:srgbClr val="000000"/>
                </a:solidFill>
                <a:latin typeface="Arial"/>
                <a:ea typeface="Arial"/>
                <a:cs typeface="Arial"/>
                <a:sym typeface="Arial"/>
              </a:endParaRPr>
            </a:p>
          </p:txBody>
        </p:sp>
        <p:pic>
          <p:nvPicPr>
            <p:cNvPr id="2314" name="Google Shape;2314;p53"/>
            <p:cNvPicPr preferRelativeResize="0"/>
            <p:nvPr/>
          </p:nvPicPr>
          <p:blipFill rotWithShape="1">
            <a:blip r:embed="rId14">
              <a:alphaModFix/>
            </a:blip>
            <a:srcRect b="0" l="0" r="0" t="0"/>
            <a:stretch/>
          </p:blipFill>
          <p:spPr>
            <a:xfrm>
              <a:off x="11337410" y="4541812"/>
              <a:ext cx="855000" cy="684000"/>
            </a:xfrm>
            <a:prstGeom prst="rect">
              <a:avLst/>
            </a:prstGeom>
            <a:noFill/>
            <a:ln>
              <a:noFill/>
            </a:ln>
          </p:spPr>
        </p:pic>
        <p:pic>
          <p:nvPicPr>
            <p:cNvPr id="2315" name="Google Shape;2315;p53"/>
            <p:cNvPicPr preferRelativeResize="0"/>
            <p:nvPr/>
          </p:nvPicPr>
          <p:blipFill rotWithShape="1">
            <a:blip r:embed="rId14">
              <a:alphaModFix/>
            </a:blip>
            <a:srcRect b="0" l="0" r="0" t="0"/>
            <a:stretch/>
          </p:blipFill>
          <p:spPr>
            <a:xfrm>
              <a:off x="11337410" y="3459815"/>
              <a:ext cx="855000" cy="684000"/>
            </a:xfrm>
            <a:prstGeom prst="rect">
              <a:avLst/>
            </a:prstGeom>
            <a:noFill/>
            <a:ln>
              <a:noFill/>
            </a:ln>
          </p:spPr>
        </p:pic>
        <p:pic>
          <p:nvPicPr>
            <p:cNvPr id="2316" name="Google Shape;2316;p53"/>
            <p:cNvPicPr preferRelativeResize="0"/>
            <p:nvPr/>
          </p:nvPicPr>
          <p:blipFill rotWithShape="1">
            <a:blip r:embed="rId14">
              <a:alphaModFix/>
            </a:blip>
            <a:srcRect b="0" l="0" r="0" t="0"/>
            <a:stretch/>
          </p:blipFill>
          <p:spPr>
            <a:xfrm>
              <a:off x="11337410" y="2103318"/>
              <a:ext cx="855000" cy="684000"/>
            </a:xfrm>
            <a:prstGeom prst="rect">
              <a:avLst/>
            </a:prstGeom>
            <a:noFill/>
            <a:ln>
              <a:noFill/>
            </a:ln>
          </p:spPr>
        </p:pic>
      </p:grpSp>
      <p:sp>
        <p:nvSpPr>
          <p:cNvPr id="2317" name="Google Shape;2317;p53"/>
          <p:cNvSpPr/>
          <p:nvPr/>
        </p:nvSpPr>
        <p:spPr>
          <a:xfrm>
            <a:off x="4340516" y="3923580"/>
            <a:ext cx="2154813" cy="624557"/>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18" name="Google Shape;2318;p53"/>
          <p:cNvSpPr/>
          <p:nvPr/>
        </p:nvSpPr>
        <p:spPr>
          <a:xfrm>
            <a:off x="6434588" y="4391144"/>
            <a:ext cx="1120538" cy="472858"/>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19" name="Google Shape;2319;p53"/>
          <p:cNvSpPr/>
          <p:nvPr/>
        </p:nvSpPr>
        <p:spPr>
          <a:xfrm>
            <a:off x="7484531" y="3825514"/>
            <a:ext cx="1734553" cy="614141"/>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xte, signe, équipement électronique&#10;&#10;Description générée automatiquement" id="2320" name="Google Shape;2320;p53"/>
          <p:cNvPicPr preferRelativeResize="0"/>
          <p:nvPr/>
        </p:nvPicPr>
        <p:blipFill rotWithShape="1">
          <a:blip r:embed="rId15">
            <a:alphaModFix/>
          </a:blip>
          <a:srcRect b="0" l="0" r="0" t="0"/>
          <a:stretch/>
        </p:blipFill>
        <p:spPr>
          <a:xfrm>
            <a:off x="194260" y="3738649"/>
            <a:ext cx="2253422" cy="2253422"/>
          </a:xfrm>
          <a:prstGeom prst="rect">
            <a:avLst/>
          </a:prstGeom>
          <a:noFill/>
          <a:ln>
            <a:noFill/>
          </a:ln>
        </p:spPr>
      </p:pic>
      <p:sp>
        <p:nvSpPr>
          <p:cNvPr id="2321" name="Google Shape;2321;p53"/>
          <p:cNvSpPr/>
          <p:nvPr/>
        </p:nvSpPr>
        <p:spPr>
          <a:xfrm>
            <a:off x="1873281" y="4727452"/>
            <a:ext cx="574941" cy="422848"/>
          </a:xfrm>
          <a:custGeom>
            <a:rect b="b" l="l" r="r" t="t"/>
            <a:pathLst>
              <a:path extrusionOk="0" h="422848" w="574941">
                <a:moveTo>
                  <a:pt x="16855" y="62515"/>
                </a:moveTo>
                <a:lnTo>
                  <a:pt x="547006" y="0"/>
                </a:lnTo>
                <a:cubicBezTo>
                  <a:pt x="582669" y="142539"/>
                  <a:pt x="595776" y="214995"/>
                  <a:pt x="514807" y="422848"/>
                </a:cubicBezTo>
                <a:lnTo>
                  <a:pt x="0" y="288678"/>
                </a:lnTo>
                <a:cubicBezTo>
                  <a:pt x="31262" y="210831"/>
                  <a:pt x="40779" y="154227"/>
                  <a:pt x="16855" y="62515"/>
                </a:cubicBezTo>
                <a:close/>
              </a:path>
            </a:pathLst>
          </a:custGeom>
          <a:solidFill>
            <a:srgbClr val="FFFFFF">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322" name="Google Shape;2322;p53"/>
          <p:cNvPicPr preferRelativeResize="0"/>
          <p:nvPr/>
        </p:nvPicPr>
        <p:blipFill rotWithShape="1">
          <a:blip r:embed="rId16">
            <a:alphaModFix/>
          </a:blip>
          <a:srcRect b="0" l="0" r="0" t="0"/>
          <a:stretch/>
        </p:blipFill>
        <p:spPr>
          <a:xfrm>
            <a:off x="2193746" y="1998299"/>
            <a:ext cx="493819" cy="493819"/>
          </a:xfrm>
          <a:prstGeom prst="rect">
            <a:avLst/>
          </a:prstGeom>
          <a:noFill/>
          <a:ln>
            <a:noFill/>
          </a:ln>
        </p:spPr>
      </p:pic>
      <p:sp>
        <p:nvSpPr>
          <p:cNvPr id="2323" name="Google Shape;2323;p53"/>
          <p:cNvSpPr txBox="1"/>
          <p:nvPr/>
        </p:nvSpPr>
        <p:spPr>
          <a:xfrm>
            <a:off x="2862112" y="1874907"/>
            <a:ext cx="608574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par habitant en Suisse, en 2019 : </a:t>
            </a:r>
            <a:r>
              <a:rPr b="1" i="0" lang="fr-FR" sz="2600" u="none" cap="none" strike="noStrike">
                <a:solidFill>
                  <a:schemeClr val="lt2"/>
                </a:solidFill>
                <a:latin typeface="Arial"/>
                <a:ea typeface="Arial"/>
                <a:cs typeface="Arial"/>
                <a:sym typeface="Arial"/>
              </a:rPr>
              <a:t>12 t éq. CO</a:t>
            </a:r>
            <a:r>
              <a:rPr b="1" baseline="-25000" i="0" lang="fr-FR" sz="2600" u="none" cap="none" strike="noStrike">
                <a:solidFill>
                  <a:schemeClr val="lt2"/>
                </a:solidFill>
                <a:latin typeface="Arial"/>
                <a:ea typeface="Arial"/>
                <a:cs typeface="Arial"/>
                <a:sym typeface="Arial"/>
              </a:rPr>
              <a:t>2</a:t>
            </a:r>
            <a:endParaRPr b="0" i="0" sz="2600" u="none" cap="none" strike="noStrike">
              <a:solidFill>
                <a:srgbClr val="000000"/>
              </a:solidFill>
              <a:latin typeface="Arial"/>
              <a:ea typeface="Arial"/>
              <a:cs typeface="Arial"/>
              <a:sym typeface="Arial"/>
            </a:endParaRPr>
          </a:p>
        </p:txBody>
      </p:sp>
      <p:pic>
        <p:nvPicPr>
          <p:cNvPr id="2324" name="Google Shape;2324;p53"/>
          <p:cNvPicPr preferRelativeResize="0"/>
          <p:nvPr/>
        </p:nvPicPr>
        <p:blipFill rotWithShape="1">
          <a:blip r:embed="rId17">
            <a:alphaModFix/>
          </a:blip>
          <a:srcRect b="0" l="0" r="0" t="0"/>
          <a:stretch/>
        </p:blipFill>
        <p:spPr>
          <a:xfrm>
            <a:off x="5019570" y="4317354"/>
            <a:ext cx="921553" cy="80104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8"/>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2297"/>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1000"/>
                                  </p:stCondLst>
                                  <p:childTnLst>
                                    <p:set>
                                      <p:cBhvr>
                                        <p:cTn dur="1" fill="hold">
                                          <p:stCondLst>
                                            <p:cond delay="0"/>
                                          </p:stCondLst>
                                        </p:cTn>
                                        <p:tgtEl>
                                          <p:spTgt spid="2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gtEl>
                                        <p:attrNameLst>
                                          <p:attrName>style.visibility</p:attrName>
                                        </p:attrNameLst>
                                      </p:cBhvr>
                                      <p:to>
                                        <p:strVal val="visible"/>
                                      </p:to>
                                    </p:set>
                                    <p:animEffect filter="fade" transition="in">
                                      <p:cBhvr>
                                        <p:cTn dur="500"/>
                                        <p:tgtEl>
                                          <p:spTgt spid="2317"/>
                                        </p:tgtEl>
                                      </p:cBhvr>
                                    </p:animEffect>
                                  </p:childTnLst>
                                </p:cTn>
                              </p:par>
                              <p:par>
                                <p:cTn fill="hold" nodeType="withEffect" presetClass="entr" presetID="10" presetSubtype="0">
                                  <p:stCondLst>
                                    <p:cond delay="0"/>
                                  </p:stCondLst>
                                  <p:childTnLst>
                                    <p:set>
                                      <p:cBhvr>
                                        <p:cTn dur="1" fill="hold">
                                          <p:stCondLst>
                                            <p:cond delay="0"/>
                                          </p:stCondLst>
                                        </p:cTn>
                                        <p:tgtEl>
                                          <p:spTgt spid="2318"/>
                                        </p:tgtEl>
                                        <p:attrNameLst>
                                          <p:attrName>style.visibility</p:attrName>
                                        </p:attrNameLst>
                                      </p:cBhvr>
                                      <p:to>
                                        <p:strVal val="visible"/>
                                      </p:to>
                                    </p:set>
                                    <p:animEffect filter="fade" transition="in">
                                      <p:cBhvr>
                                        <p:cTn dur="500"/>
                                        <p:tgtEl>
                                          <p:spTgt spid="2318"/>
                                        </p:tgtEl>
                                      </p:cBhvr>
                                    </p:animEffect>
                                  </p:childTnLst>
                                </p:cTn>
                              </p:par>
                              <p:par>
                                <p:cTn fill="hold" nodeType="withEffect" presetClass="entr" presetID="10" presetSubtype="0">
                                  <p:stCondLst>
                                    <p:cond delay="0"/>
                                  </p:stCondLst>
                                  <p:childTnLst>
                                    <p:set>
                                      <p:cBhvr>
                                        <p:cTn dur="1" fill="hold">
                                          <p:stCondLst>
                                            <p:cond delay="0"/>
                                          </p:stCondLst>
                                        </p:cTn>
                                        <p:tgtEl>
                                          <p:spTgt spid="2319"/>
                                        </p:tgtEl>
                                        <p:attrNameLst>
                                          <p:attrName>style.visibility</p:attrName>
                                        </p:attrNameLst>
                                      </p:cBhvr>
                                      <p:to>
                                        <p:strVal val="visible"/>
                                      </p:to>
                                    </p:set>
                                    <p:animEffect filter="fade" transition="in">
                                      <p:cBhvr>
                                        <p:cTn dur="500"/>
                                        <p:tgtEl>
                                          <p:spTgt spid="2319"/>
                                        </p:tgtEl>
                                      </p:cBhvr>
                                    </p:animEffect>
                                  </p:childTnLst>
                                </p:cTn>
                              </p:par>
                              <p:par>
                                <p:cTn fill="hold" nodeType="withEffect" presetClass="entr" presetID="10" presetSubtype="0">
                                  <p:stCondLst>
                                    <p:cond delay="0"/>
                                  </p:stCondLst>
                                  <p:childTnLst>
                                    <p:set>
                                      <p:cBhvr>
                                        <p:cTn dur="1" fill="hold">
                                          <p:stCondLst>
                                            <p:cond delay="0"/>
                                          </p:stCondLst>
                                        </p:cTn>
                                        <p:tgtEl>
                                          <p:spTgt spid="2321"/>
                                        </p:tgtEl>
                                        <p:attrNameLst>
                                          <p:attrName>style.visibility</p:attrName>
                                        </p:attrNameLst>
                                      </p:cBhvr>
                                      <p:to>
                                        <p:strVal val="visible"/>
                                      </p:to>
                                    </p:set>
                                    <p:animEffect filter="fade" transition="in">
                                      <p:cBhvr>
                                        <p:cTn dur="500"/>
                                        <p:tgtEl>
                                          <p:spTgt spid="2321"/>
                                        </p:tgtEl>
                                      </p:cBhvr>
                                    </p:animEffect>
                                  </p:childTnLst>
                                </p:cTn>
                              </p:par>
                              <p:par>
                                <p:cTn fill="hold" nodeType="withEffect" presetClass="entr" presetID="1" presetSubtype="0">
                                  <p:stCondLst>
                                    <p:cond delay="0"/>
                                  </p:stCondLst>
                                  <p:childTnLst>
                                    <p:set>
                                      <p:cBhvr>
                                        <p:cTn dur="1" fill="hold">
                                          <p:stCondLst>
                                            <p:cond delay="0"/>
                                          </p:stCondLst>
                                        </p:cTn>
                                        <p:tgtEl>
                                          <p:spTgt spid="2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8" name="Shape 2328"/>
        <p:cNvGrpSpPr/>
        <p:nvPr/>
      </p:nvGrpSpPr>
      <p:grpSpPr>
        <a:xfrm>
          <a:off x="0" y="0"/>
          <a:ext cx="0" cy="0"/>
          <a:chOff x="0" y="0"/>
          <a:chExt cx="0" cy="0"/>
        </a:xfrm>
      </p:grpSpPr>
      <p:sp>
        <p:nvSpPr>
          <p:cNvPr id="2329" name="Google Shape;2329;p54"/>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a:t>Énergie des logements</a:t>
            </a:r>
            <a:endParaRPr/>
          </a:p>
        </p:txBody>
      </p:sp>
      <p:pic>
        <p:nvPicPr>
          <p:cNvPr id="2330" name="Google Shape;2330;p54"/>
          <p:cNvPicPr preferRelativeResize="0"/>
          <p:nvPr/>
        </p:nvPicPr>
        <p:blipFill rotWithShape="1">
          <a:blip r:embed="rId3">
            <a:alphaModFix/>
          </a:blip>
          <a:srcRect b="3472" l="3122" r="3789" t="3316"/>
          <a:stretch/>
        </p:blipFill>
        <p:spPr>
          <a:xfrm>
            <a:off x="1339424" y="3072165"/>
            <a:ext cx="731701" cy="732678"/>
          </a:xfrm>
          <a:prstGeom prst="ellipse">
            <a:avLst/>
          </a:prstGeom>
          <a:noFill/>
          <a:ln>
            <a:noFill/>
          </a:ln>
        </p:spPr>
      </p:pic>
      <p:pic>
        <p:nvPicPr>
          <p:cNvPr id="2331" name="Google Shape;2331;p54"/>
          <p:cNvPicPr preferRelativeResize="0"/>
          <p:nvPr/>
        </p:nvPicPr>
        <p:blipFill rotWithShape="1">
          <a:blip r:embed="rId4">
            <a:alphaModFix/>
          </a:blip>
          <a:srcRect b="3944" l="3122" r="3789" t="2841"/>
          <a:stretch/>
        </p:blipFill>
        <p:spPr>
          <a:xfrm>
            <a:off x="418170" y="3072165"/>
            <a:ext cx="731702" cy="732678"/>
          </a:xfrm>
          <a:prstGeom prst="ellipse">
            <a:avLst/>
          </a:prstGeom>
          <a:noFill/>
          <a:ln>
            <a:noFill/>
          </a:ln>
        </p:spPr>
      </p:pic>
      <p:pic>
        <p:nvPicPr>
          <p:cNvPr id="2332" name="Google Shape;2332;p54"/>
          <p:cNvPicPr preferRelativeResize="0"/>
          <p:nvPr/>
        </p:nvPicPr>
        <p:blipFill rotWithShape="1">
          <a:blip r:embed="rId5">
            <a:alphaModFix/>
          </a:blip>
          <a:srcRect b="3472" l="3789" r="3122" t="3316"/>
          <a:stretch/>
        </p:blipFill>
        <p:spPr>
          <a:xfrm>
            <a:off x="4085892" y="3072163"/>
            <a:ext cx="731703" cy="732680"/>
          </a:xfrm>
          <a:prstGeom prst="ellipse">
            <a:avLst/>
          </a:prstGeom>
          <a:noFill/>
          <a:ln>
            <a:noFill/>
          </a:ln>
        </p:spPr>
      </p:pic>
      <p:pic>
        <p:nvPicPr>
          <p:cNvPr id="2333" name="Google Shape;2333;p54"/>
          <p:cNvPicPr preferRelativeResize="0"/>
          <p:nvPr/>
        </p:nvPicPr>
        <p:blipFill rotWithShape="1">
          <a:blip r:embed="rId6">
            <a:alphaModFix/>
          </a:blip>
          <a:srcRect b="2814" l="2719" r="4190" t="3972"/>
          <a:stretch/>
        </p:blipFill>
        <p:spPr>
          <a:xfrm>
            <a:off x="5000990" y="3063600"/>
            <a:ext cx="729826" cy="730800"/>
          </a:xfrm>
          <a:prstGeom prst="ellipse">
            <a:avLst/>
          </a:prstGeom>
          <a:noFill/>
          <a:ln>
            <a:noFill/>
          </a:ln>
        </p:spPr>
      </p:pic>
      <p:pic>
        <p:nvPicPr>
          <p:cNvPr id="2334" name="Google Shape;2334;p54"/>
          <p:cNvPicPr preferRelativeResize="0"/>
          <p:nvPr/>
        </p:nvPicPr>
        <p:blipFill rotWithShape="1">
          <a:blip r:embed="rId7">
            <a:alphaModFix/>
          </a:blip>
          <a:srcRect b="4144" l="3452" r="4178" t="3621"/>
          <a:stretch/>
        </p:blipFill>
        <p:spPr>
          <a:xfrm>
            <a:off x="3164477" y="3063600"/>
            <a:ext cx="731863" cy="730800"/>
          </a:xfrm>
          <a:prstGeom prst="ellipse">
            <a:avLst/>
          </a:prstGeom>
          <a:noFill/>
          <a:ln>
            <a:noFill/>
          </a:ln>
        </p:spPr>
      </p:pic>
      <p:pic>
        <p:nvPicPr>
          <p:cNvPr id="2335" name="Google Shape;2335;p54"/>
          <p:cNvPicPr preferRelativeResize="0"/>
          <p:nvPr/>
        </p:nvPicPr>
        <p:blipFill rotWithShape="1">
          <a:blip r:embed="rId8">
            <a:alphaModFix/>
          </a:blip>
          <a:srcRect b="2668" l="2667" r="3265" t="3403"/>
          <a:stretch/>
        </p:blipFill>
        <p:spPr>
          <a:xfrm>
            <a:off x="2251949" y="3074203"/>
            <a:ext cx="731703" cy="730640"/>
          </a:xfrm>
          <a:prstGeom prst="ellipse">
            <a:avLst/>
          </a:prstGeom>
          <a:noFill/>
          <a:ln>
            <a:noFill/>
          </a:ln>
        </p:spPr>
      </p:pic>
      <p:sp>
        <p:nvSpPr>
          <p:cNvPr id="2336" name="Google Shape;2336;p54"/>
          <p:cNvSpPr/>
          <p:nvPr>
            <p:ph idx="2" type="pic"/>
          </p:nvPr>
        </p:nvSpPr>
        <p:spPr>
          <a:xfrm>
            <a:off x="0" y="0"/>
            <a:ext cx="6096000" cy="6858000"/>
          </a:xfrm>
          <a:prstGeom prst="rect">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55"/>
          <p:cNvSpPr txBox="1"/>
          <p:nvPr>
            <p:ph idx="1" type="body"/>
          </p:nvPr>
        </p:nvSpPr>
        <p:spPr>
          <a:xfrm>
            <a:off x="695325" y="406371"/>
            <a:ext cx="7273018"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Quel usage émet le plus de gaz à effet de serre ?</a:t>
            </a:r>
            <a:endParaRPr/>
          </a:p>
        </p:txBody>
      </p:sp>
      <p:sp>
        <p:nvSpPr>
          <p:cNvPr id="2343" name="Google Shape;2343;p5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344" name="Google Shape;2344;p5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345" name="Google Shape;2345;p55"/>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346" name="Google Shape;2346;p55"/>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347" name="Google Shape;2347;p55"/>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348" name="Google Shape;2348;p55"/>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349" name="Google Shape;2349;p55"/>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350" name="Google Shape;2350;p55"/>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sp>
        <p:nvSpPr>
          <p:cNvPr id="2351" name="Google Shape;2351;p55"/>
          <p:cNvSpPr txBox="1"/>
          <p:nvPr/>
        </p:nvSpPr>
        <p:spPr>
          <a:xfrm>
            <a:off x="750706" y="4800112"/>
            <a:ext cx="21600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Gestion des déchets</a:t>
            </a:r>
            <a:endParaRPr b="1" i="0" sz="1600" u="none" cap="none" strike="noStrike">
              <a:solidFill>
                <a:schemeClr val="accent4"/>
              </a:solidFill>
              <a:latin typeface="Arial"/>
              <a:ea typeface="Arial"/>
              <a:cs typeface="Arial"/>
              <a:sym typeface="Arial"/>
            </a:endParaRPr>
          </a:p>
        </p:txBody>
      </p:sp>
      <p:sp>
        <p:nvSpPr>
          <p:cNvPr id="2352" name="Google Shape;2352;p55"/>
          <p:cNvSpPr txBox="1"/>
          <p:nvPr/>
        </p:nvSpPr>
        <p:spPr>
          <a:xfrm>
            <a:off x="801306" y="2164355"/>
            <a:ext cx="216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Eau chaude</a:t>
            </a:r>
            <a:endParaRPr b="1" i="0" sz="1600" u="none" cap="none" strike="noStrike">
              <a:solidFill>
                <a:schemeClr val="accent4"/>
              </a:solidFill>
              <a:latin typeface="Arial"/>
              <a:ea typeface="Arial"/>
              <a:cs typeface="Arial"/>
              <a:sym typeface="Arial"/>
            </a:endParaRPr>
          </a:p>
        </p:txBody>
      </p:sp>
      <p:sp>
        <p:nvSpPr>
          <p:cNvPr id="2353" name="Google Shape;2353;p55"/>
          <p:cNvSpPr txBox="1"/>
          <p:nvPr/>
        </p:nvSpPr>
        <p:spPr>
          <a:xfrm>
            <a:off x="8801452" y="2161827"/>
            <a:ext cx="21600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Chauffage</a:t>
            </a:r>
            <a:endParaRPr b="1" i="0" sz="1800" u="none" cap="none" strike="noStrike">
              <a:solidFill>
                <a:schemeClr val="accent4"/>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chemeClr val="accent4"/>
              </a:solidFill>
              <a:latin typeface="Arial"/>
              <a:ea typeface="Arial"/>
              <a:cs typeface="Arial"/>
              <a:sym typeface="Arial"/>
            </a:endParaRPr>
          </a:p>
        </p:txBody>
      </p:sp>
      <p:sp>
        <p:nvSpPr>
          <p:cNvPr id="2354" name="Google Shape;2354;p55"/>
          <p:cNvSpPr txBox="1"/>
          <p:nvPr/>
        </p:nvSpPr>
        <p:spPr>
          <a:xfrm>
            <a:off x="9077477" y="4661612"/>
            <a:ext cx="216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Éclairage</a:t>
            </a:r>
            <a:endParaRPr b="1" i="0" sz="1800" u="none" cap="none" strike="noStrike">
              <a:solidFill>
                <a:schemeClr val="accent4"/>
              </a:solidFill>
              <a:latin typeface="Arial"/>
              <a:ea typeface="Arial"/>
              <a:cs typeface="Arial"/>
              <a:sym typeface="Arial"/>
            </a:endParaRPr>
          </a:p>
        </p:txBody>
      </p:sp>
      <p:pic>
        <p:nvPicPr>
          <p:cNvPr descr="I:\1.DATA\DATA\VII.Asso\3.TheShifters\5.TTS\SlideBat_2\radiateur-paris.jpg" id="2355" name="Google Shape;2355;p55"/>
          <p:cNvPicPr preferRelativeResize="0"/>
          <p:nvPr/>
        </p:nvPicPr>
        <p:blipFill rotWithShape="1">
          <a:blip r:embed="rId9">
            <a:alphaModFix/>
          </a:blip>
          <a:srcRect b="0" l="0" r="0" t="0"/>
          <a:stretch/>
        </p:blipFill>
        <p:spPr>
          <a:xfrm>
            <a:off x="6817138" y="1269000"/>
            <a:ext cx="2160000" cy="2160000"/>
          </a:xfrm>
          <a:prstGeom prst="rect">
            <a:avLst/>
          </a:prstGeom>
          <a:noFill/>
          <a:ln>
            <a:noFill/>
          </a:ln>
        </p:spPr>
      </p:pic>
      <p:pic>
        <p:nvPicPr>
          <p:cNvPr descr="I:\1.DATA\DATA\VII.Asso\3.TheShifters\5.TTS\SlideBat_3\Douche.jpg" id="2356" name="Google Shape;2356;p55"/>
          <p:cNvPicPr preferRelativeResize="0"/>
          <p:nvPr/>
        </p:nvPicPr>
        <p:blipFill rotWithShape="1">
          <a:blip r:embed="rId10">
            <a:alphaModFix/>
          </a:blip>
          <a:srcRect b="0" l="0" r="0" t="0"/>
          <a:stretch/>
        </p:blipFill>
        <p:spPr>
          <a:xfrm>
            <a:off x="3195371" y="1269000"/>
            <a:ext cx="2160000" cy="2160000"/>
          </a:xfrm>
          <a:prstGeom prst="ellipse">
            <a:avLst/>
          </a:prstGeom>
          <a:noFill/>
          <a:ln>
            <a:noFill/>
          </a:ln>
        </p:spPr>
      </p:pic>
      <p:pic>
        <p:nvPicPr>
          <p:cNvPr descr="I:\1.DATA\DATA\VII.Asso\3.TheShifters\5.TTS\SlideBat_2\Amp.jpg" id="2357" name="Google Shape;2357;p55"/>
          <p:cNvPicPr preferRelativeResize="0"/>
          <p:nvPr/>
        </p:nvPicPr>
        <p:blipFill rotWithShape="1">
          <a:blip r:embed="rId11">
            <a:alphaModFix/>
          </a:blip>
          <a:srcRect b="0" l="0" r="0" t="0"/>
          <a:stretch/>
        </p:blipFill>
        <p:spPr>
          <a:xfrm>
            <a:off x="6817138" y="3904757"/>
            <a:ext cx="2160000" cy="2160000"/>
          </a:xfrm>
          <a:prstGeom prst="ellipse">
            <a:avLst/>
          </a:prstGeom>
          <a:noFill/>
          <a:ln>
            <a:noFill/>
          </a:ln>
        </p:spPr>
      </p:pic>
      <p:sp>
        <p:nvSpPr>
          <p:cNvPr id="2358" name="Google Shape;2358;p55"/>
          <p:cNvSpPr txBox="1"/>
          <p:nvPr/>
        </p:nvSpPr>
        <p:spPr>
          <a:xfrm>
            <a:off x="5218976" y="2572033"/>
            <a:ext cx="1754059" cy="217226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4"/>
              </a:buClr>
              <a:buSzPts val="15000"/>
              <a:buFont typeface="Arial"/>
              <a:buNone/>
            </a:pPr>
            <a:r>
              <a:rPr b="0" i="0" lang="fr-FR" sz="15000" u="none" cap="none" strike="noStrike">
                <a:solidFill>
                  <a:schemeClr val="accent4"/>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id="2359" name="Google Shape;2359;p55"/>
          <p:cNvPicPr preferRelativeResize="0"/>
          <p:nvPr/>
        </p:nvPicPr>
        <p:blipFill rotWithShape="1">
          <a:blip r:embed="rId12">
            <a:alphaModFix/>
          </a:blip>
          <a:srcRect b="1172" l="1273" r="-1273" t="-1174"/>
          <a:stretch/>
        </p:blipFill>
        <p:spPr>
          <a:xfrm>
            <a:off x="3285039" y="3859298"/>
            <a:ext cx="2070332" cy="2065335"/>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6"/>
                                        </p:tgtEl>
                                        <p:attrNameLst>
                                          <p:attrName>style.visibility</p:attrName>
                                        </p:attrNameLst>
                                      </p:cBhvr>
                                      <p:to>
                                        <p:strVal val="visible"/>
                                      </p:to>
                                    </p:set>
                                    <p:animEffect filter="fade" transition="in">
                                      <p:cBhvr>
                                        <p:cTn dur="1000"/>
                                        <p:tgtEl>
                                          <p:spTgt spid="235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2"/>
                                        </p:tgtEl>
                                        <p:attrNameLst>
                                          <p:attrName>style.visibility</p:attrName>
                                        </p:attrNameLst>
                                      </p:cBhvr>
                                      <p:to>
                                        <p:strVal val="visible"/>
                                      </p:to>
                                    </p:set>
                                    <p:animEffect filter="fade" transition="in">
                                      <p:cBhvr>
                                        <p:cTn dur="500"/>
                                        <p:tgtEl>
                                          <p:spTgt spid="235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355"/>
                                        </p:tgtEl>
                                        <p:attrNameLst>
                                          <p:attrName>style.visibility</p:attrName>
                                        </p:attrNameLst>
                                      </p:cBhvr>
                                      <p:to>
                                        <p:strVal val="visible"/>
                                      </p:to>
                                    </p:set>
                                    <p:animEffect filter="fade" transition="in">
                                      <p:cBhvr>
                                        <p:cTn dur="1000"/>
                                        <p:tgtEl>
                                          <p:spTgt spid="235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353"/>
                                        </p:tgtEl>
                                        <p:attrNameLst>
                                          <p:attrName>style.visibility</p:attrName>
                                        </p:attrNameLst>
                                      </p:cBhvr>
                                      <p:to>
                                        <p:strVal val="visible"/>
                                      </p:to>
                                    </p:set>
                                    <p:animEffect filter="fade" transition="in">
                                      <p:cBhvr>
                                        <p:cTn dur="500"/>
                                        <p:tgtEl>
                                          <p:spTgt spid="235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357"/>
                                        </p:tgtEl>
                                        <p:attrNameLst>
                                          <p:attrName>style.visibility</p:attrName>
                                        </p:attrNameLst>
                                      </p:cBhvr>
                                      <p:to>
                                        <p:strVal val="visible"/>
                                      </p:to>
                                    </p:set>
                                    <p:animEffect filter="fade" transition="in">
                                      <p:cBhvr>
                                        <p:cTn dur="1000"/>
                                        <p:tgtEl>
                                          <p:spTgt spid="235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354"/>
                                        </p:tgtEl>
                                        <p:attrNameLst>
                                          <p:attrName>style.visibility</p:attrName>
                                        </p:attrNameLst>
                                      </p:cBhvr>
                                      <p:to>
                                        <p:strVal val="visible"/>
                                      </p:to>
                                    </p:set>
                                    <p:animEffect filter="fade" transition="in">
                                      <p:cBhvr>
                                        <p:cTn dur="500"/>
                                        <p:tgtEl>
                                          <p:spTgt spid="2354"/>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351"/>
                                        </p:tgtEl>
                                        <p:attrNameLst>
                                          <p:attrName>style.visibility</p:attrName>
                                        </p:attrNameLst>
                                      </p:cBhvr>
                                      <p:to>
                                        <p:strVal val="visible"/>
                                      </p:to>
                                    </p:set>
                                    <p:animEffect filter="fade" transition="in">
                                      <p:cBhvr>
                                        <p:cTn dur="500"/>
                                        <p:tgtEl>
                                          <p:spTgt spid="2351"/>
                                        </p:tgtEl>
                                      </p:cBhvr>
                                    </p:animEffect>
                                  </p:childTnLst>
                                </p:cTn>
                              </p:par>
                            </p:childTnLst>
                          </p:cTn>
                        </p:par>
                        <p:par>
                          <p:cTn fill="hold">
                            <p:stCondLst>
                              <p:cond delay="5000"/>
                            </p:stCondLst>
                            <p:childTnLst>
                              <p:par>
                                <p:cTn fill="hold" nodeType="afterEffect" presetClass="entr" presetID="23" presetSubtype="16">
                                  <p:stCondLst>
                                    <p:cond delay="0"/>
                                  </p:stCondLst>
                                  <p:childTnLst>
                                    <p:set>
                                      <p:cBhvr>
                                        <p:cTn dur="1" fill="hold">
                                          <p:stCondLst>
                                            <p:cond delay="0"/>
                                          </p:stCondLst>
                                        </p:cTn>
                                        <p:tgtEl>
                                          <p:spTgt spid="2358"/>
                                        </p:tgtEl>
                                        <p:attrNameLst>
                                          <p:attrName>style.visibility</p:attrName>
                                        </p:attrNameLst>
                                      </p:cBhvr>
                                      <p:to>
                                        <p:strVal val="visible"/>
                                      </p:to>
                                    </p:set>
                                    <p:anim calcmode="lin" valueType="num">
                                      <p:cBhvr additive="base">
                                        <p:cTn dur="500"/>
                                        <p:tgtEl>
                                          <p:spTgt spid="2358"/>
                                        </p:tgtEl>
                                        <p:attrNameLst>
                                          <p:attrName>ppt_w</p:attrName>
                                        </p:attrNameLst>
                                      </p:cBhvr>
                                      <p:tavLst>
                                        <p:tav fmla="" tm="0">
                                          <p:val>
                                            <p:strVal val="0"/>
                                          </p:val>
                                        </p:tav>
                                        <p:tav fmla="" tm="100000">
                                          <p:val>
                                            <p:strVal val="#ppt_w"/>
                                          </p:val>
                                        </p:tav>
                                      </p:tavLst>
                                    </p:anim>
                                    <p:anim calcmode="lin" valueType="num">
                                      <p:cBhvr additive="base">
                                        <p:cTn dur="500"/>
                                        <p:tgtEl>
                                          <p:spTgt spid="235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4" name="Shape 2364"/>
        <p:cNvGrpSpPr/>
        <p:nvPr/>
      </p:nvGrpSpPr>
      <p:grpSpPr>
        <a:xfrm>
          <a:off x="0" y="0"/>
          <a:ext cx="0" cy="0"/>
          <a:chOff x="0" y="0"/>
          <a:chExt cx="0" cy="0"/>
        </a:xfrm>
      </p:grpSpPr>
      <p:sp>
        <p:nvSpPr>
          <p:cNvPr id="2365" name="Google Shape;2365;p56"/>
          <p:cNvSpPr txBox="1"/>
          <p:nvPr>
            <p:ph idx="1" type="body"/>
          </p:nvPr>
        </p:nvSpPr>
        <p:spPr>
          <a:xfrm>
            <a:off x="695325" y="406371"/>
            <a:ext cx="7273018"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Et le gagnant est…</a:t>
            </a:r>
            <a:endParaRPr/>
          </a:p>
        </p:txBody>
      </p:sp>
      <p:sp>
        <p:nvSpPr>
          <p:cNvPr id="2366" name="Google Shape;2366;p5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367" name="Google Shape;2367;p5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368" name="Google Shape;2368;p56"/>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369" name="Google Shape;2369;p56"/>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370" name="Google Shape;2370;p56"/>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371" name="Google Shape;2371;p56"/>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372" name="Google Shape;2372;p56"/>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373" name="Google Shape;2373;p56"/>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grpSp>
        <p:nvGrpSpPr>
          <p:cNvPr id="2374" name="Google Shape;2374;p56"/>
          <p:cNvGrpSpPr/>
          <p:nvPr/>
        </p:nvGrpSpPr>
        <p:grpSpPr>
          <a:xfrm>
            <a:off x="4416983" y="2437265"/>
            <a:ext cx="1253356" cy="3261122"/>
            <a:chOff x="2528430" y="2246277"/>
            <a:chExt cx="1253356" cy="3261122"/>
          </a:xfrm>
        </p:grpSpPr>
        <p:sp>
          <p:nvSpPr>
            <p:cNvPr id="2375" name="Google Shape;2375;p56"/>
            <p:cNvSpPr txBox="1"/>
            <p:nvPr/>
          </p:nvSpPr>
          <p:spPr>
            <a:xfrm>
              <a:off x="2528430" y="4584110"/>
              <a:ext cx="1253356"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Gestion des déchets</a:t>
              </a:r>
              <a:endParaRPr b="1" i="0" sz="1600" u="none" cap="none" strike="noStrike">
                <a:solidFill>
                  <a:schemeClr val="accent4"/>
                </a:solidFill>
                <a:latin typeface="Arial"/>
                <a:ea typeface="Arial"/>
                <a:cs typeface="Arial"/>
                <a:sym typeface="Arial"/>
              </a:endParaRPr>
            </a:p>
          </p:txBody>
        </p:sp>
        <p:sp>
          <p:nvSpPr>
            <p:cNvPr id="2376" name="Google Shape;2376;p56"/>
            <p:cNvSpPr txBox="1"/>
            <p:nvPr/>
          </p:nvSpPr>
          <p:spPr>
            <a:xfrm>
              <a:off x="2682074" y="2246277"/>
              <a:ext cx="946068"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2400" u="none" cap="none" strike="noStrike">
                  <a:solidFill>
                    <a:schemeClr val="accent4"/>
                  </a:solidFill>
                  <a:latin typeface="Arial"/>
                  <a:ea typeface="Arial"/>
                  <a:cs typeface="Arial"/>
                  <a:sym typeface="Arial"/>
                </a:rPr>
                <a:t>10%</a:t>
              </a:r>
              <a:endParaRPr b="1" i="0" sz="2400" u="none" cap="none" strike="noStrike">
                <a:solidFill>
                  <a:schemeClr val="accent4"/>
                </a:solidFill>
                <a:latin typeface="Arial"/>
                <a:ea typeface="Arial"/>
                <a:cs typeface="Arial"/>
                <a:sym typeface="Arial"/>
              </a:endParaRPr>
            </a:p>
          </p:txBody>
        </p:sp>
      </p:grpSp>
      <p:grpSp>
        <p:nvGrpSpPr>
          <p:cNvPr id="2377" name="Google Shape;2377;p56"/>
          <p:cNvGrpSpPr/>
          <p:nvPr/>
        </p:nvGrpSpPr>
        <p:grpSpPr>
          <a:xfrm>
            <a:off x="1994991" y="3045086"/>
            <a:ext cx="1738319" cy="2252189"/>
            <a:chOff x="4323168" y="2703671"/>
            <a:chExt cx="1871665" cy="2393114"/>
          </a:xfrm>
        </p:grpSpPr>
        <p:sp>
          <p:nvSpPr>
            <p:cNvPr id="2378" name="Google Shape;2378;p56"/>
            <p:cNvSpPr txBox="1"/>
            <p:nvPr/>
          </p:nvSpPr>
          <p:spPr>
            <a:xfrm>
              <a:off x="4323168" y="4727494"/>
              <a:ext cx="1871665"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Eau chaude</a:t>
              </a:r>
              <a:endParaRPr b="1" i="0" sz="1600" u="none" cap="none" strike="noStrike">
                <a:solidFill>
                  <a:schemeClr val="accent4"/>
                </a:solidFill>
                <a:latin typeface="Arial"/>
                <a:ea typeface="Arial"/>
                <a:cs typeface="Arial"/>
                <a:sym typeface="Arial"/>
              </a:endParaRPr>
            </a:p>
          </p:txBody>
        </p:sp>
        <p:pic>
          <p:nvPicPr>
            <p:cNvPr descr="I:\1.DATA\DATA\VII.Asso\3.TheShifters\5.TTS\SlideBat_3\Douche.jpg" id="2379" name="Google Shape;2379;p56"/>
            <p:cNvPicPr preferRelativeResize="0"/>
            <p:nvPr/>
          </p:nvPicPr>
          <p:blipFill rotWithShape="1">
            <a:blip r:embed="rId9">
              <a:alphaModFix/>
            </a:blip>
            <a:srcRect b="0" l="0" r="0" t="0"/>
            <a:stretch/>
          </p:blipFill>
          <p:spPr>
            <a:xfrm>
              <a:off x="4488489" y="3200849"/>
              <a:ext cx="1497600" cy="1414611"/>
            </a:xfrm>
            <a:prstGeom prst="ellipse">
              <a:avLst/>
            </a:prstGeom>
            <a:noFill/>
            <a:ln>
              <a:noFill/>
            </a:ln>
          </p:spPr>
        </p:pic>
        <p:sp>
          <p:nvSpPr>
            <p:cNvPr id="2380" name="Google Shape;2380;p56"/>
            <p:cNvSpPr txBox="1"/>
            <p:nvPr/>
          </p:nvSpPr>
          <p:spPr>
            <a:xfrm>
              <a:off x="4805289" y="2703671"/>
              <a:ext cx="864000" cy="43084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1" i="0" lang="fr-FR" sz="2200" u="none" cap="none" strike="noStrike">
                  <a:solidFill>
                    <a:schemeClr val="accent4"/>
                  </a:solidFill>
                  <a:latin typeface="Arial"/>
                  <a:ea typeface="Arial"/>
                  <a:cs typeface="Arial"/>
                  <a:sym typeface="Arial"/>
                </a:rPr>
                <a:t>6%</a:t>
              </a:r>
              <a:endParaRPr b="1" i="0" sz="2200" u="none" cap="none" strike="noStrike">
                <a:solidFill>
                  <a:schemeClr val="accent4"/>
                </a:solidFill>
                <a:latin typeface="Arial"/>
                <a:ea typeface="Arial"/>
                <a:cs typeface="Arial"/>
                <a:sym typeface="Arial"/>
              </a:endParaRPr>
            </a:p>
          </p:txBody>
        </p:sp>
      </p:grpSp>
      <p:grpSp>
        <p:nvGrpSpPr>
          <p:cNvPr id="2381" name="Google Shape;2381;p56"/>
          <p:cNvGrpSpPr/>
          <p:nvPr/>
        </p:nvGrpSpPr>
        <p:grpSpPr>
          <a:xfrm>
            <a:off x="166331" y="3586079"/>
            <a:ext cx="1985963" cy="1256982"/>
            <a:chOff x="107339" y="3453347"/>
            <a:chExt cx="1985963" cy="1256982"/>
          </a:xfrm>
        </p:grpSpPr>
        <p:sp>
          <p:nvSpPr>
            <p:cNvPr id="2382" name="Google Shape;2382;p56"/>
            <p:cNvSpPr txBox="1"/>
            <p:nvPr/>
          </p:nvSpPr>
          <p:spPr>
            <a:xfrm>
              <a:off x="107339" y="4341038"/>
              <a:ext cx="1985963"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1" i="0" lang="fr-FR" sz="1800" u="none" cap="none" strike="noStrike">
                  <a:solidFill>
                    <a:schemeClr val="accent4"/>
                  </a:solidFill>
                  <a:latin typeface="Arial"/>
                  <a:ea typeface="Arial"/>
                  <a:cs typeface="Arial"/>
                  <a:sym typeface="Arial"/>
                </a:rPr>
                <a:t>Eclairage</a:t>
              </a:r>
              <a:endParaRPr b="1" i="0" sz="1600" u="none" cap="none" strike="noStrike">
                <a:solidFill>
                  <a:schemeClr val="accent4"/>
                </a:solidFill>
                <a:latin typeface="Arial"/>
                <a:ea typeface="Arial"/>
                <a:cs typeface="Arial"/>
                <a:sym typeface="Arial"/>
              </a:endParaRPr>
            </a:p>
          </p:txBody>
        </p:sp>
        <p:pic>
          <p:nvPicPr>
            <p:cNvPr descr="I:\1.DATA\DATA\VII.Asso\3.TheShifters\5.TTS\SlideBat_2\Amp.jpg" id="2383" name="Google Shape;2383;p56"/>
            <p:cNvPicPr preferRelativeResize="0"/>
            <p:nvPr/>
          </p:nvPicPr>
          <p:blipFill rotWithShape="1">
            <a:blip r:embed="rId10">
              <a:alphaModFix/>
            </a:blip>
            <a:srcRect b="0" l="0" r="0" t="0"/>
            <a:stretch/>
          </p:blipFill>
          <p:spPr>
            <a:xfrm>
              <a:off x="822829" y="3823441"/>
              <a:ext cx="453600" cy="465752"/>
            </a:xfrm>
            <a:prstGeom prst="ellipse">
              <a:avLst/>
            </a:prstGeom>
            <a:noFill/>
            <a:ln>
              <a:noFill/>
            </a:ln>
          </p:spPr>
        </p:pic>
        <p:sp>
          <p:nvSpPr>
            <p:cNvPr id="2384" name="Google Shape;2384;p56"/>
            <p:cNvSpPr txBox="1"/>
            <p:nvPr/>
          </p:nvSpPr>
          <p:spPr>
            <a:xfrm>
              <a:off x="689629" y="3453347"/>
              <a:ext cx="720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accent4"/>
                  </a:solidFill>
                  <a:latin typeface="Arial"/>
                  <a:ea typeface="Arial"/>
                  <a:cs typeface="Arial"/>
                  <a:sym typeface="Arial"/>
                </a:rPr>
                <a:t>1%</a:t>
              </a:r>
              <a:endParaRPr b="1" i="0" sz="1600" u="none" cap="none" strike="noStrike">
                <a:solidFill>
                  <a:schemeClr val="accent4"/>
                </a:solidFill>
                <a:latin typeface="Arial"/>
                <a:ea typeface="Arial"/>
                <a:cs typeface="Arial"/>
                <a:sym typeface="Arial"/>
              </a:endParaRPr>
            </a:p>
          </p:txBody>
        </p:sp>
      </p:grpSp>
      <p:grpSp>
        <p:nvGrpSpPr>
          <p:cNvPr id="2385" name="Google Shape;2385;p56"/>
          <p:cNvGrpSpPr/>
          <p:nvPr/>
        </p:nvGrpSpPr>
        <p:grpSpPr>
          <a:xfrm>
            <a:off x="6295869" y="957038"/>
            <a:ext cx="5666403" cy="5400000"/>
            <a:chOff x="6295869" y="957038"/>
            <a:chExt cx="5666403" cy="5400000"/>
          </a:xfrm>
        </p:grpSpPr>
        <p:pic>
          <p:nvPicPr>
            <p:cNvPr descr="I:\1.DATA\DATA\VII.Asso\3.TheShifters\5.TTS\SlideBat_2\radiateur-paris.jpg" id="2386" name="Google Shape;2386;p56"/>
            <p:cNvPicPr preferRelativeResize="0"/>
            <p:nvPr/>
          </p:nvPicPr>
          <p:blipFill rotWithShape="1">
            <a:blip r:embed="rId11">
              <a:alphaModFix/>
            </a:blip>
            <a:srcRect b="0" l="0" r="0" t="0"/>
            <a:stretch/>
          </p:blipFill>
          <p:spPr>
            <a:xfrm>
              <a:off x="6562272" y="957038"/>
              <a:ext cx="5400000" cy="5400000"/>
            </a:xfrm>
            <a:prstGeom prst="rect">
              <a:avLst/>
            </a:prstGeom>
            <a:noFill/>
            <a:ln>
              <a:noFill/>
            </a:ln>
          </p:spPr>
        </p:pic>
        <p:sp>
          <p:nvSpPr>
            <p:cNvPr id="2387" name="Google Shape;2387;p56"/>
            <p:cNvSpPr txBox="1"/>
            <p:nvPr/>
          </p:nvSpPr>
          <p:spPr>
            <a:xfrm>
              <a:off x="6295869" y="5716316"/>
              <a:ext cx="1855082"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fr-FR" sz="2400" u="none" cap="none" strike="noStrike">
                  <a:solidFill>
                    <a:schemeClr val="accent4"/>
                  </a:solidFill>
                  <a:latin typeface="Arial"/>
                  <a:ea typeface="Arial"/>
                  <a:cs typeface="Arial"/>
                  <a:sym typeface="Arial"/>
                </a:rPr>
                <a:t>Chauffage</a:t>
              </a:r>
              <a:endParaRPr b="1" i="0" sz="2400" u="none" cap="none" strike="noStrike">
                <a:solidFill>
                  <a:schemeClr val="accent4"/>
                </a:solidFill>
                <a:latin typeface="Arial"/>
                <a:ea typeface="Arial"/>
                <a:cs typeface="Arial"/>
                <a:sym typeface="Arial"/>
              </a:endParaRPr>
            </a:p>
          </p:txBody>
        </p:sp>
        <p:sp>
          <p:nvSpPr>
            <p:cNvPr id="2388" name="Google Shape;2388;p56"/>
            <p:cNvSpPr txBox="1"/>
            <p:nvPr/>
          </p:nvSpPr>
          <p:spPr>
            <a:xfrm>
              <a:off x="6860322" y="1047519"/>
              <a:ext cx="1085842"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chemeClr val="accent4"/>
                  </a:solidFill>
                  <a:latin typeface="Arial"/>
                  <a:ea typeface="Arial"/>
                  <a:cs typeface="Arial"/>
                  <a:sym typeface="Arial"/>
                </a:rPr>
                <a:t>81%</a:t>
              </a:r>
              <a:endParaRPr b="1" i="0" sz="3200" u="none" cap="none" strike="noStrike">
                <a:solidFill>
                  <a:schemeClr val="accent4"/>
                </a:solidFill>
                <a:latin typeface="Arial"/>
                <a:ea typeface="Arial"/>
                <a:cs typeface="Arial"/>
                <a:sym typeface="Arial"/>
              </a:endParaRPr>
            </a:p>
          </p:txBody>
        </p:sp>
      </p:grpSp>
      <p:pic>
        <p:nvPicPr>
          <p:cNvPr id="2389" name="Google Shape;2389;p56"/>
          <p:cNvPicPr preferRelativeResize="0"/>
          <p:nvPr/>
        </p:nvPicPr>
        <p:blipFill rotWithShape="1">
          <a:blip r:embed="rId12">
            <a:alphaModFix/>
          </a:blip>
          <a:srcRect b="1172" l="1273" r="-1273" t="-1174"/>
          <a:stretch/>
        </p:blipFill>
        <p:spPr>
          <a:xfrm>
            <a:off x="4206555" y="2960370"/>
            <a:ext cx="1776412" cy="1772124"/>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81"/>
                                        </p:tgtEl>
                                        <p:attrNameLst>
                                          <p:attrName>style.visibility</p:attrName>
                                        </p:attrNameLst>
                                      </p:cBhvr>
                                      <p:to>
                                        <p:strVal val="visible"/>
                                      </p:to>
                                    </p:set>
                                    <p:anim calcmode="lin" valueType="num">
                                      <p:cBhvr additive="base">
                                        <p:cTn dur="500"/>
                                        <p:tgtEl>
                                          <p:spTgt spid="2381"/>
                                        </p:tgtEl>
                                        <p:attrNameLst>
                                          <p:attrName>ppt_w</p:attrName>
                                        </p:attrNameLst>
                                      </p:cBhvr>
                                      <p:tavLst>
                                        <p:tav fmla="" tm="0">
                                          <p:val>
                                            <p:strVal val="0"/>
                                          </p:val>
                                        </p:tav>
                                        <p:tav fmla="" tm="100000">
                                          <p:val>
                                            <p:strVal val="#ppt_w"/>
                                          </p:val>
                                        </p:tav>
                                      </p:tavLst>
                                    </p:anim>
                                    <p:anim calcmode="lin" valueType="num">
                                      <p:cBhvr additive="base">
                                        <p:cTn dur="500"/>
                                        <p:tgtEl>
                                          <p:spTgt spid="2381"/>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374"/>
                                        </p:tgtEl>
                                        <p:attrNameLst>
                                          <p:attrName>style.visibility</p:attrName>
                                        </p:attrNameLst>
                                      </p:cBhvr>
                                      <p:to>
                                        <p:strVal val="visible"/>
                                      </p:to>
                                    </p:set>
                                    <p:anim calcmode="lin" valueType="num">
                                      <p:cBhvr additive="base">
                                        <p:cTn dur="500"/>
                                        <p:tgtEl>
                                          <p:spTgt spid="2374"/>
                                        </p:tgtEl>
                                        <p:attrNameLst>
                                          <p:attrName>ppt_w</p:attrName>
                                        </p:attrNameLst>
                                      </p:cBhvr>
                                      <p:tavLst>
                                        <p:tav fmla="" tm="0">
                                          <p:val>
                                            <p:strVal val="0"/>
                                          </p:val>
                                        </p:tav>
                                        <p:tav fmla="" tm="100000">
                                          <p:val>
                                            <p:strVal val="#ppt_w"/>
                                          </p:val>
                                        </p:tav>
                                      </p:tavLst>
                                    </p:anim>
                                    <p:anim calcmode="lin" valueType="num">
                                      <p:cBhvr additive="base">
                                        <p:cTn dur="500"/>
                                        <p:tgtEl>
                                          <p:spTgt spid="2374"/>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377"/>
                                        </p:tgtEl>
                                        <p:attrNameLst>
                                          <p:attrName>style.visibility</p:attrName>
                                        </p:attrNameLst>
                                      </p:cBhvr>
                                      <p:to>
                                        <p:strVal val="visible"/>
                                      </p:to>
                                    </p:set>
                                    <p:anim calcmode="lin" valueType="num">
                                      <p:cBhvr additive="base">
                                        <p:cTn dur="500"/>
                                        <p:tgtEl>
                                          <p:spTgt spid="2377"/>
                                        </p:tgtEl>
                                        <p:attrNameLst>
                                          <p:attrName>ppt_w</p:attrName>
                                        </p:attrNameLst>
                                      </p:cBhvr>
                                      <p:tavLst>
                                        <p:tav fmla="" tm="0">
                                          <p:val>
                                            <p:strVal val="0"/>
                                          </p:val>
                                        </p:tav>
                                        <p:tav fmla="" tm="100000">
                                          <p:val>
                                            <p:strVal val="#ppt_w"/>
                                          </p:val>
                                        </p:tav>
                                      </p:tavLst>
                                    </p:anim>
                                    <p:anim calcmode="lin" valueType="num">
                                      <p:cBhvr additive="base">
                                        <p:cTn dur="500"/>
                                        <p:tgtEl>
                                          <p:spTgt spid="2377"/>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385"/>
                                        </p:tgtEl>
                                        <p:attrNameLst>
                                          <p:attrName>style.visibility</p:attrName>
                                        </p:attrNameLst>
                                      </p:cBhvr>
                                      <p:to>
                                        <p:strVal val="visible"/>
                                      </p:to>
                                    </p:set>
                                    <p:anim calcmode="lin" valueType="num">
                                      <p:cBhvr additive="base">
                                        <p:cTn dur="1000"/>
                                        <p:tgtEl>
                                          <p:spTgt spid="2385"/>
                                        </p:tgtEl>
                                        <p:attrNameLst>
                                          <p:attrName>ppt_w</p:attrName>
                                        </p:attrNameLst>
                                      </p:cBhvr>
                                      <p:tavLst>
                                        <p:tav fmla="" tm="0">
                                          <p:val>
                                            <p:strVal val="0"/>
                                          </p:val>
                                        </p:tav>
                                        <p:tav fmla="" tm="100000">
                                          <p:val>
                                            <p:strVal val="#ppt_w"/>
                                          </p:val>
                                        </p:tav>
                                      </p:tavLst>
                                    </p:anim>
                                    <p:anim calcmode="lin" valueType="num">
                                      <p:cBhvr additive="base">
                                        <p:cTn dur="1000"/>
                                        <p:tgtEl>
                                          <p:spTgt spid="238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4" name="Shape 2394"/>
        <p:cNvGrpSpPr/>
        <p:nvPr/>
      </p:nvGrpSpPr>
      <p:grpSpPr>
        <a:xfrm>
          <a:off x="0" y="0"/>
          <a:ext cx="0" cy="0"/>
          <a:chOff x="0" y="0"/>
          <a:chExt cx="0" cy="0"/>
        </a:xfrm>
      </p:grpSpPr>
      <p:sp>
        <p:nvSpPr>
          <p:cNvPr id="2395" name="Google Shape;2395;p57"/>
          <p:cNvSpPr txBox="1"/>
          <p:nvPr>
            <p:ph idx="1" type="body"/>
          </p:nvPr>
        </p:nvSpPr>
        <p:spPr>
          <a:xfrm>
            <a:off x="695325" y="406371"/>
            <a:ext cx="3255443"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Home sweet home</a:t>
            </a:r>
            <a:endParaRPr/>
          </a:p>
        </p:txBody>
      </p:sp>
      <p:sp>
        <p:nvSpPr>
          <p:cNvPr id="2396" name="Google Shape;2396;p5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397" name="Google Shape;2397;p5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398" name="Google Shape;2398;p57"/>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399" name="Google Shape;2399;p57"/>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400" name="Google Shape;2400;p57"/>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401" name="Google Shape;2401;p57"/>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402" name="Google Shape;2402;p57"/>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403" name="Google Shape;2403;p57"/>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id="2404" name="Google Shape;2404;p57"/>
          <p:cNvPicPr preferRelativeResize="0"/>
          <p:nvPr/>
        </p:nvPicPr>
        <p:blipFill rotWithShape="1">
          <a:blip r:embed="rId9">
            <a:alphaModFix/>
          </a:blip>
          <a:srcRect b="0" l="0" r="0" t="0"/>
          <a:stretch/>
        </p:blipFill>
        <p:spPr>
          <a:xfrm>
            <a:off x="1014499" y="1290638"/>
            <a:ext cx="3829050" cy="4276725"/>
          </a:xfrm>
          <a:prstGeom prst="rect">
            <a:avLst/>
          </a:prstGeom>
          <a:noFill/>
          <a:ln>
            <a:noFill/>
          </a:ln>
        </p:spPr>
      </p:pic>
      <p:pic>
        <p:nvPicPr>
          <p:cNvPr id="2405" name="Google Shape;2405;p57"/>
          <p:cNvPicPr preferRelativeResize="0"/>
          <p:nvPr/>
        </p:nvPicPr>
        <p:blipFill rotWithShape="1">
          <a:blip r:embed="rId10">
            <a:alphaModFix/>
          </a:blip>
          <a:srcRect b="0" l="0" r="0" t="0"/>
          <a:stretch/>
        </p:blipFill>
        <p:spPr>
          <a:xfrm>
            <a:off x="5687608" y="2265663"/>
            <a:ext cx="767158" cy="2325600"/>
          </a:xfrm>
          <a:prstGeom prst="rect">
            <a:avLst/>
          </a:prstGeom>
          <a:noFill/>
          <a:ln>
            <a:noFill/>
          </a:ln>
        </p:spPr>
      </p:pic>
      <p:pic>
        <p:nvPicPr>
          <p:cNvPr id="2406" name="Google Shape;2406;p57"/>
          <p:cNvPicPr preferRelativeResize="0"/>
          <p:nvPr/>
        </p:nvPicPr>
        <p:blipFill rotWithShape="1">
          <a:blip r:embed="rId11">
            <a:alphaModFix/>
          </a:blip>
          <a:srcRect b="0" l="0" r="0" t="0"/>
          <a:stretch/>
        </p:blipFill>
        <p:spPr>
          <a:xfrm>
            <a:off x="5702714" y="2265663"/>
            <a:ext cx="767521" cy="2326674"/>
          </a:xfrm>
          <a:prstGeom prst="rect">
            <a:avLst/>
          </a:prstGeom>
          <a:noFill/>
          <a:ln>
            <a:noFill/>
          </a:ln>
        </p:spPr>
      </p:pic>
      <p:sp>
        <p:nvSpPr>
          <p:cNvPr id="2407" name="Google Shape;2407;p57"/>
          <p:cNvSpPr txBox="1"/>
          <p:nvPr/>
        </p:nvSpPr>
        <p:spPr>
          <a:xfrm>
            <a:off x="6949731" y="3067660"/>
            <a:ext cx="8280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4"/>
              </a:buClr>
              <a:buSzPts val="2400"/>
              <a:buFont typeface="Calibri"/>
              <a:buNone/>
            </a:pPr>
            <a:r>
              <a:rPr b="1" i="0" lang="fr-FR" sz="2400" u="none" cap="none" strike="noStrike">
                <a:solidFill>
                  <a:schemeClr val="accent4"/>
                </a:solidFill>
                <a:latin typeface="Calibri"/>
                <a:ea typeface="Calibri"/>
                <a:cs typeface="Calibri"/>
                <a:sym typeface="Calibri"/>
              </a:rPr>
              <a:t>−1°C</a:t>
            </a:r>
            <a:endParaRPr b="0" i="0" sz="2400" u="none" cap="none" strike="noStrike">
              <a:solidFill>
                <a:schemeClr val="accent4"/>
              </a:solidFill>
              <a:latin typeface="Arial"/>
              <a:ea typeface="Arial"/>
              <a:cs typeface="Arial"/>
              <a:sym typeface="Arial"/>
            </a:endParaRPr>
          </a:p>
        </p:txBody>
      </p:sp>
      <p:sp>
        <p:nvSpPr>
          <p:cNvPr id="2408" name="Google Shape;2408;p57"/>
          <p:cNvSpPr/>
          <p:nvPr/>
        </p:nvSpPr>
        <p:spPr>
          <a:xfrm>
            <a:off x="6309930" y="3169187"/>
            <a:ext cx="576000" cy="257764"/>
          </a:xfrm>
          <a:prstGeom prst="downArrow">
            <a:avLst>
              <a:gd fmla="val 50000" name="adj1"/>
              <a:gd fmla="val 50000" name="adj2"/>
            </a:avLst>
          </a:prstGeom>
          <a:solidFill>
            <a:schemeClr val="accent4"/>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2409" name="Google Shape;2409;p57"/>
          <p:cNvSpPr txBox="1"/>
          <p:nvPr/>
        </p:nvSpPr>
        <p:spPr>
          <a:xfrm>
            <a:off x="7991304" y="4793318"/>
            <a:ext cx="3197991"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3600"/>
              <a:buFont typeface="Calibri"/>
              <a:buNone/>
            </a:pPr>
            <a:r>
              <a:rPr b="1" baseline="30000" i="0" lang="fr-FR" sz="3600" u="none" cap="none" strike="noStrike">
                <a:solidFill>
                  <a:schemeClr val="accent4"/>
                </a:solidFill>
                <a:latin typeface="Calibri"/>
                <a:ea typeface="Calibri"/>
                <a:cs typeface="Calibri"/>
                <a:sym typeface="Calibri"/>
              </a:rPr>
              <a:t>jusqu’à</a:t>
            </a:r>
            <a:r>
              <a:rPr b="1" i="0" lang="fr-FR" sz="3600" u="none" cap="none" strike="noStrike">
                <a:solidFill>
                  <a:schemeClr val="accent4"/>
                </a:solidFill>
                <a:latin typeface="Calibri"/>
                <a:ea typeface="Calibri"/>
                <a:cs typeface="Calibri"/>
                <a:sym typeface="Calibri"/>
              </a:rPr>
              <a:t> −10%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accent4"/>
              </a:buClr>
              <a:buSzPts val="1800"/>
              <a:buFont typeface="Calibri"/>
              <a:buNone/>
            </a:pPr>
            <a:r>
              <a:rPr b="1" i="0" lang="fr-FR" sz="1800" u="none" cap="none" strike="noStrike">
                <a:solidFill>
                  <a:schemeClr val="accent4"/>
                </a:solidFill>
                <a:latin typeface="Calibri"/>
                <a:ea typeface="Calibri"/>
                <a:cs typeface="Calibri"/>
                <a:sym typeface="Calibri"/>
              </a:rPr>
              <a:t>de consommation de chauffage</a:t>
            </a:r>
            <a:endParaRPr b="0" i="0" sz="1800" u="none" cap="none" strike="noStrike">
              <a:solidFill>
                <a:schemeClr val="accent4"/>
              </a:solidFill>
              <a:latin typeface="Arial"/>
              <a:ea typeface="Arial"/>
              <a:cs typeface="Arial"/>
              <a:sym typeface="Arial"/>
            </a:endParaRPr>
          </a:p>
        </p:txBody>
      </p:sp>
      <p:pic>
        <p:nvPicPr>
          <p:cNvPr descr="I:\1.DATA\DATA\VII.Asso\3.TheShifters\5.TTS\SlideBat_2\radiateur-paris.jpg" id="2410" name="Google Shape;2410;p57"/>
          <p:cNvPicPr preferRelativeResize="0"/>
          <p:nvPr/>
        </p:nvPicPr>
        <p:blipFill rotWithShape="1">
          <a:blip r:embed="rId12">
            <a:alphaModFix/>
          </a:blip>
          <a:srcRect b="0" l="0" r="0" t="0"/>
          <a:stretch/>
        </p:blipFill>
        <p:spPr>
          <a:xfrm>
            <a:off x="8150299" y="1989000"/>
            <a:ext cx="2880000" cy="288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4"/>
                                        </p:tgtEl>
                                        <p:attrNameLst>
                                          <p:attrName>style.visibility</p:attrName>
                                        </p:attrNameLst>
                                      </p:cBhvr>
                                      <p:to>
                                        <p:strVal val="visible"/>
                                      </p:to>
                                    </p:set>
                                    <p:animEffect filter="fade" transition="in">
                                      <p:cBhvr>
                                        <p:cTn dur="500"/>
                                        <p:tgtEl>
                                          <p:spTgt spid="2404"/>
                                        </p:tgtEl>
                                      </p:cBhvr>
                                    </p:animEffect>
                                  </p:childTnLst>
                                </p:cTn>
                              </p:par>
                              <p:par>
                                <p:cTn fill="hold" nodeType="withEffect" presetClass="entr" presetID="10" presetSubtype="0">
                                  <p:stCondLst>
                                    <p:cond delay="0"/>
                                  </p:stCondLst>
                                  <p:childTnLst>
                                    <p:set>
                                      <p:cBhvr>
                                        <p:cTn dur="1" fill="hold">
                                          <p:stCondLst>
                                            <p:cond delay="0"/>
                                          </p:stCondLst>
                                        </p:cTn>
                                        <p:tgtEl>
                                          <p:spTgt spid="2395">
                                            <p:txEl>
                                              <p:pRg end="0" st="0"/>
                                            </p:txEl>
                                          </p:spTgt>
                                        </p:tgtEl>
                                        <p:attrNameLst>
                                          <p:attrName>style.visibility</p:attrName>
                                        </p:attrNameLst>
                                      </p:cBhvr>
                                      <p:to>
                                        <p:strVal val="visible"/>
                                      </p:to>
                                    </p:set>
                                    <p:animEffect filter="fade" transition="in">
                                      <p:cBhvr>
                                        <p:cTn dur="500"/>
                                        <p:tgtEl>
                                          <p:spTgt spid="23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5"/>
                                        </p:tgtEl>
                                        <p:attrNameLst>
                                          <p:attrName>style.visibility</p:attrName>
                                        </p:attrNameLst>
                                      </p:cBhvr>
                                      <p:to>
                                        <p:strVal val="visible"/>
                                      </p:to>
                                    </p:set>
                                    <p:animEffect filter="fade" transition="in">
                                      <p:cBhvr>
                                        <p:cTn dur="1000"/>
                                        <p:tgtEl>
                                          <p:spTgt spid="240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08"/>
                                        </p:tgtEl>
                                        <p:attrNameLst>
                                          <p:attrName>style.visibility</p:attrName>
                                        </p:attrNameLst>
                                      </p:cBhvr>
                                      <p:to>
                                        <p:strVal val="visible"/>
                                      </p:to>
                                    </p:set>
                                    <p:animEffect filter="fade" transition="in">
                                      <p:cBhvr>
                                        <p:cTn dur="500"/>
                                        <p:tgtEl>
                                          <p:spTgt spid="2408"/>
                                        </p:tgtEl>
                                      </p:cBhvr>
                                    </p:animEffect>
                                  </p:childTnLst>
                                </p:cTn>
                              </p:par>
                              <p:par>
                                <p:cTn fill="hold" nodeType="withEffect" presetClass="entr" presetID="10" presetSubtype="0">
                                  <p:stCondLst>
                                    <p:cond delay="0"/>
                                  </p:stCondLst>
                                  <p:childTnLst>
                                    <p:set>
                                      <p:cBhvr>
                                        <p:cTn dur="1" fill="hold">
                                          <p:stCondLst>
                                            <p:cond delay="0"/>
                                          </p:stCondLst>
                                        </p:cTn>
                                        <p:tgtEl>
                                          <p:spTgt spid="2406"/>
                                        </p:tgtEl>
                                        <p:attrNameLst>
                                          <p:attrName>style.visibility</p:attrName>
                                        </p:attrNameLst>
                                      </p:cBhvr>
                                      <p:to>
                                        <p:strVal val="visible"/>
                                      </p:to>
                                    </p:set>
                                    <p:animEffect filter="fade" transition="in">
                                      <p:cBhvr>
                                        <p:cTn dur="1500"/>
                                        <p:tgtEl>
                                          <p:spTgt spid="2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7"/>
                                        </p:tgtEl>
                                        <p:attrNameLst>
                                          <p:attrName>style.visibility</p:attrName>
                                        </p:attrNameLst>
                                      </p:cBhvr>
                                      <p:to>
                                        <p:strVal val="visible"/>
                                      </p:to>
                                    </p:set>
                                    <p:animEffect filter="fade" transition="in">
                                      <p:cBhvr>
                                        <p:cTn dur="500"/>
                                        <p:tgtEl>
                                          <p:spTgt spid="24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09"/>
                                        </p:tgtEl>
                                        <p:attrNameLst>
                                          <p:attrName>style.visibility</p:attrName>
                                        </p:attrNameLst>
                                      </p:cBhvr>
                                      <p:to>
                                        <p:strVal val="visible"/>
                                      </p:to>
                                    </p:set>
                                    <p:animEffect filter="fade" transition="in">
                                      <p:cBhvr>
                                        <p:cTn dur="500"/>
                                        <p:tgtEl>
                                          <p:spTgt spid="2409"/>
                                        </p:tgtEl>
                                      </p:cBhvr>
                                    </p:animEffect>
                                  </p:childTnLst>
                                </p:cTn>
                              </p:par>
                              <p:par>
                                <p:cTn fill="hold" nodeType="withEffect" presetClass="entr" presetID="10" presetSubtype="0">
                                  <p:stCondLst>
                                    <p:cond delay="0"/>
                                  </p:stCondLst>
                                  <p:childTnLst>
                                    <p:set>
                                      <p:cBhvr>
                                        <p:cTn dur="1" fill="hold">
                                          <p:stCondLst>
                                            <p:cond delay="0"/>
                                          </p:stCondLst>
                                        </p:cTn>
                                        <p:tgtEl>
                                          <p:spTgt spid="2410"/>
                                        </p:tgtEl>
                                        <p:attrNameLst>
                                          <p:attrName>style.visibility</p:attrName>
                                        </p:attrNameLst>
                                      </p:cBhvr>
                                      <p:to>
                                        <p:strVal val="visible"/>
                                      </p:to>
                                    </p:set>
                                    <p:animEffect filter="fade" transition="in">
                                      <p:cBhvr>
                                        <p:cTn dur="1000"/>
                                        <p:tgtEl>
                                          <p:spTgt spid="2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14" name="Shape 2414"/>
        <p:cNvGrpSpPr/>
        <p:nvPr/>
      </p:nvGrpSpPr>
      <p:grpSpPr>
        <a:xfrm>
          <a:off x="0" y="0"/>
          <a:ext cx="0" cy="0"/>
          <a:chOff x="0" y="0"/>
          <a:chExt cx="0" cy="0"/>
        </a:xfrm>
      </p:grpSpPr>
      <p:sp>
        <p:nvSpPr>
          <p:cNvPr id="2415" name="Google Shape;2415;p186"/>
          <p:cNvSpPr txBox="1"/>
          <p:nvPr>
            <p:ph idx="1" type="body"/>
          </p:nvPr>
        </p:nvSpPr>
        <p:spPr>
          <a:xfrm>
            <a:off x="695325" y="728661"/>
            <a:ext cx="10798335" cy="5614266"/>
          </a:xfrm>
          <a:prstGeom prst="rect">
            <a:avLst/>
          </a:prstGeom>
          <a:noFill/>
          <a:ln>
            <a:noFill/>
          </a:ln>
        </p:spPr>
        <p:txBody>
          <a:bodyPr anchorCtr="0" anchor="t" bIns="0" lIns="0" spcFirstLastPara="1" rIns="0" wrap="square" tIns="0">
            <a:noAutofit/>
          </a:bodyPr>
          <a:lstStyle/>
          <a:p>
            <a:pPr indent="-228600" lvl="0" marL="457200" marR="0" rtl="0" algn="l">
              <a:lnSpc>
                <a:spcPct val="100000"/>
              </a:lnSpc>
              <a:spcBef>
                <a:spcPts val="0"/>
              </a:spcBef>
              <a:spcAft>
                <a:spcPts val="0"/>
              </a:spcAft>
              <a:buClr>
                <a:schemeClr val="lt2"/>
              </a:buClr>
              <a:buSzPts val="2400"/>
              <a:buFont typeface="Arial"/>
              <a:buNone/>
            </a:pPr>
            <a:r>
              <a:rPr lang="fr-FR"/>
              <a:t>A vous de jouer!</a:t>
            </a:r>
            <a:endParaRPr/>
          </a:p>
          <a:p>
            <a:pPr indent="-228600" lvl="0" marL="457200" marR="0" rtl="0" algn="l">
              <a:lnSpc>
                <a:spcPct val="100000"/>
              </a:lnSpc>
              <a:spcBef>
                <a:spcPts val="0"/>
              </a:spcBef>
              <a:spcAft>
                <a:spcPts val="0"/>
              </a:spcAft>
              <a:buClr>
                <a:schemeClr val="lt2"/>
              </a:buClr>
              <a:buSzPts val="2400"/>
              <a:buFont typeface="Arial"/>
              <a:buNone/>
            </a:pPr>
            <a:r>
              <a:t/>
            </a:r>
            <a:endParaRPr/>
          </a:p>
          <a:p>
            <a:pPr indent="-228600" lvl="0" marL="457200" marR="0" rtl="0" algn="l">
              <a:lnSpc>
                <a:spcPct val="100000"/>
              </a:lnSpc>
              <a:spcBef>
                <a:spcPts val="0"/>
              </a:spcBef>
              <a:spcAft>
                <a:spcPts val="0"/>
              </a:spcAft>
              <a:buClr>
                <a:schemeClr val="lt2"/>
              </a:buClr>
              <a:buSzPts val="2400"/>
              <a:buFont typeface="Arial"/>
              <a:buNone/>
            </a:pPr>
            <a:r>
              <a:rPr lang="fr-FR"/>
              <a:t>Pour éviter l’effet rebond, on doit s’interroger dans cet ordre : 1-sobriete, 2-efficacite, 3-solution bas carbone</a:t>
            </a:r>
            <a:endParaRPr/>
          </a:p>
          <a:p>
            <a:pPr indent="-228600" lvl="0" marL="457200" marR="0" rtl="0" algn="l">
              <a:lnSpc>
                <a:spcPct val="100000"/>
              </a:lnSpc>
              <a:spcBef>
                <a:spcPts val="0"/>
              </a:spcBef>
              <a:spcAft>
                <a:spcPts val="0"/>
              </a:spcAft>
              <a:buClr>
                <a:schemeClr val="lt2"/>
              </a:buClr>
              <a:buSzPts val="2400"/>
              <a:buFont typeface="Arial"/>
              <a:buNone/>
            </a:pPr>
            <a:r>
              <a:rPr lang="fr-FR"/>
              <a:t>exemple :</a:t>
            </a:r>
            <a:endParaRPr/>
          </a:p>
          <a:p>
            <a:pPr indent="-228600" lvl="0" marL="457200" marR="0" rtl="0" algn="l">
              <a:lnSpc>
                <a:spcPct val="100000"/>
              </a:lnSpc>
              <a:spcBef>
                <a:spcPts val="0"/>
              </a:spcBef>
              <a:spcAft>
                <a:spcPts val="0"/>
              </a:spcAft>
              <a:buClr>
                <a:schemeClr val="lt2"/>
              </a:buClr>
              <a:buSzPts val="2400"/>
              <a:buFont typeface="Arial"/>
              <a:buNone/>
            </a:pPr>
            <a:r>
              <a:rPr lang="fr-FR"/>
              <a:t>1/ sobriété : je mets un pull et je baisse la température du chauffage</a:t>
            </a:r>
            <a:endParaRPr/>
          </a:p>
          <a:p>
            <a:pPr indent="-228600" lvl="0" marL="457200" marR="0" rtl="0" algn="l">
              <a:lnSpc>
                <a:spcPct val="100000"/>
              </a:lnSpc>
              <a:spcBef>
                <a:spcPts val="0"/>
              </a:spcBef>
              <a:spcAft>
                <a:spcPts val="0"/>
              </a:spcAft>
              <a:buClr>
                <a:schemeClr val="lt2"/>
              </a:buClr>
              <a:buSzPts val="2400"/>
              <a:buFont typeface="Arial"/>
              <a:buNone/>
            </a:pPr>
            <a:r>
              <a:rPr lang="fr-FR"/>
              <a:t>2/ efficacité : je fais isoler le logement</a:t>
            </a:r>
            <a:endParaRPr/>
          </a:p>
          <a:p>
            <a:pPr indent="-228600" lvl="0" marL="457200" marR="0" rtl="0" algn="l">
              <a:lnSpc>
                <a:spcPct val="100000"/>
              </a:lnSpc>
              <a:spcBef>
                <a:spcPts val="0"/>
              </a:spcBef>
              <a:spcAft>
                <a:spcPts val="0"/>
              </a:spcAft>
              <a:buClr>
                <a:schemeClr val="lt2"/>
              </a:buClr>
              <a:buSzPts val="2400"/>
              <a:buFont typeface="Arial"/>
              <a:buNone/>
            </a:pPr>
            <a:r>
              <a:rPr lang="fr-FR"/>
              <a:t>3/ solution bas carbone : je change ma chaudière au mazout contre une pompe à chaleur. </a:t>
            </a:r>
            <a:endParaRPr/>
          </a:p>
          <a:p>
            <a:pPr indent="-228600" lvl="0" marL="457200" marR="0" rtl="0" algn="l">
              <a:lnSpc>
                <a:spcPct val="100000"/>
              </a:lnSpc>
              <a:spcBef>
                <a:spcPts val="0"/>
              </a:spcBef>
              <a:spcAft>
                <a:spcPts val="0"/>
              </a:spcAft>
              <a:buClr>
                <a:schemeClr val="lt2"/>
              </a:buClr>
              <a:buSzPts val="2400"/>
              <a:buFont typeface="Arial"/>
              <a:buNone/>
            </a:pPr>
            <a:r>
              <a:t/>
            </a:r>
            <a:endParaRPr/>
          </a:p>
          <a:p>
            <a:pPr indent="-228600" lvl="0" marL="457200" marR="0" rtl="0" algn="l">
              <a:lnSpc>
                <a:spcPct val="100000"/>
              </a:lnSpc>
              <a:spcBef>
                <a:spcPts val="0"/>
              </a:spcBef>
              <a:spcAft>
                <a:spcPts val="0"/>
              </a:spcAft>
              <a:buClr>
                <a:schemeClr val="lt2"/>
              </a:buClr>
              <a:buSzPts val="2400"/>
              <a:buFont typeface="Arial"/>
              <a:buNone/>
            </a:pPr>
            <a:r>
              <a:rPr lang="fr-FR"/>
              <a:t>Trouver les actions possibles concernant le numérique et classer les en 3 catégories : sobriété, efficacité, solution bas carbone.</a:t>
            </a:r>
            <a:endParaRPr/>
          </a:p>
          <a:p>
            <a:pPr indent="-228600" lvl="0" marL="457200" marR="0" rtl="0" algn="l">
              <a:lnSpc>
                <a:spcPct val="100000"/>
              </a:lnSpc>
              <a:spcBef>
                <a:spcPts val="0"/>
              </a:spcBef>
              <a:spcAft>
                <a:spcPts val="0"/>
              </a:spcAft>
              <a:buClr>
                <a:schemeClr val="lt2"/>
              </a:buClr>
              <a:buSzPts val="2400"/>
              <a:buFont typeface="Arial"/>
              <a:buNone/>
            </a:pPr>
            <a:r>
              <a:t/>
            </a:r>
            <a:endParaRPr/>
          </a:p>
          <a:p>
            <a:pPr indent="-228600" lvl="0" marL="457200" marR="0" rtl="0" algn="l">
              <a:lnSpc>
                <a:spcPct val="100000"/>
              </a:lnSpc>
              <a:spcBef>
                <a:spcPts val="0"/>
              </a:spcBef>
              <a:spcAft>
                <a:spcPts val="0"/>
              </a:spcAft>
              <a:buClr>
                <a:schemeClr val="lt2"/>
              </a:buClr>
              <a:buSzPts val="2400"/>
              <a:buFont typeface="Arial"/>
              <a:buNone/>
            </a:pPr>
            <a:r>
              <a:rPr lang="fr-FR"/>
              <a:t>pour le flux pour certains groupes et le matériel pour les autres.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0" name="Shape 2420"/>
        <p:cNvGrpSpPr/>
        <p:nvPr/>
      </p:nvGrpSpPr>
      <p:grpSpPr>
        <a:xfrm>
          <a:off x="0" y="0"/>
          <a:ext cx="0" cy="0"/>
          <a:chOff x="0" y="0"/>
          <a:chExt cx="0" cy="0"/>
        </a:xfrm>
      </p:grpSpPr>
      <p:sp>
        <p:nvSpPr>
          <p:cNvPr id="2421" name="Google Shape;2421;p58"/>
          <p:cNvSpPr txBox="1"/>
          <p:nvPr>
            <p:ph idx="1" type="body"/>
          </p:nvPr>
        </p:nvSpPr>
        <p:spPr>
          <a:xfrm>
            <a:off x="695325" y="406371"/>
            <a:ext cx="371462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Home green home</a:t>
            </a:r>
            <a:endParaRPr/>
          </a:p>
        </p:txBody>
      </p:sp>
      <p:sp>
        <p:nvSpPr>
          <p:cNvPr id="2422" name="Google Shape;2422;p5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423" name="Google Shape;2423;p5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424" name="Google Shape;2424;p58"/>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425" name="Google Shape;2425;p58"/>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426" name="Google Shape;2426;p58"/>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427" name="Google Shape;2427;p58"/>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428" name="Google Shape;2428;p58"/>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429" name="Google Shape;2429;p58"/>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descr="Exemple de certificat énergétique cantonal des bâtiments" id="2430" name="Google Shape;2430;p58"/>
          <p:cNvPicPr preferRelativeResize="0"/>
          <p:nvPr/>
        </p:nvPicPr>
        <p:blipFill rotWithShape="1">
          <a:blip r:embed="rId9">
            <a:alphaModFix/>
          </a:blip>
          <a:srcRect b="0" l="0" r="0" t="0"/>
          <a:stretch/>
        </p:blipFill>
        <p:spPr>
          <a:xfrm>
            <a:off x="411915" y="2439892"/>
            <a:ext cx="4743647" cy="3468473"/>
          </a:xfrm>
          <a:prstGeom prst="rect">
            <a:avLst/>
          </a:prstGeom>
          <a:noFill/>
          <a:ln>
            <a:noFill/>
          </a:ln>
        </p:spPr>
      </p:pic>
      <p:pic>
        <p:nvPicPr>
          <p:cNvPr id="2431" name="Google Shape;2431;p58"/>
          <p:cNvPicPr preferRelativeResize="0"/>
          <p:nvPr/>
        </p:nvPicPr>
        <p:blipFill rotWithShape="1">
          <a:blip r:embed="rId10">
            <a:alphaModFix/>
          </a:blip>
          <a:srcRect b="0" l="0" r="0" t="0"/>
          <a:stretch/>
        </p:blipFill>
        <p:spPr>
          <a:xfrm>
            <a:off x="3798484" y="219162"/>
            <a:ext cx="4083926" cy="1802458"/>
          </a:xfrm>
          <a:prstGeom prst="rect">
            <a:avLst/>
          </a:prstGeom>
          <a:noFill/>
          <a:ln>
            <a:noFill/>
          </a:ln>
        </p:spPr>
      </p:pic>
      <p:pic>
        <p:nvPicPr>
          <p:cNvPr id="2432" name="Google Shape;2432;p58"/>
          <p:cNvPicPr preferRelativeResize="0"/>
          <p:nvPr/>
        </p:nvPicPr>
        <p:blipFill rotWithShape="1">
          <a:blip r:embed="rId11">
            <a:alphaModFix/>
          </a:blip>
          <a:srcRect b="0" l="0" r="0" t="0"/>
          <a:stretch/>
        </p:blipFill>
        <p:spPr>
          <a:xfrm>
            <a:off x="5495660" y="2189026"/>
            <a:ext cx="6486525" cy="37814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7" name="Shape 2437"/>
        <p:cNvGrpSpPr/>
        <p:nvPr/>
      </p:nvGrpSpPr>
      <p:grpSpPr>
        <a:xfrm>
          <a:off x="0" y="0"/>
          <a:ext cx="0" cy="0"/>
          <a:chOff x="0" y="0"/>
          <a:chExt cx="0" cy="0"/>
        </a:xfrm>
      </p:grpSpPr>
      <p:sp>
        <p:nvSpPr>
          <p:cNvPr id="2438" name="Google Shape;2438;p59"/>
          <p:cNvSpPr txBox="1"/>
          <p:nvPr>
            <p:ph idx="1" type="body"/>
          </p:nvPr>
        </p:nvSpPr>
        <p:spPr>
          <a:xfrm>
            <a:off x="695325" y="406371"/>
            <a:ext cx="371462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Home green home</a:t>
            </a:r>
            <a:endParaRPr/>
          </a:p>
        </p:txBody>
      </p:sp>
      <p:sp>
        <p:nvSpPr>
          <p:cNvPr id="2439" name="Google Shape;2439;p59"/>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440" name="Google Shape;2440;p59"/>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441" name="Google Shape;2441;p59"/>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442" name="Google Shape;2442;p59"/>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443" name="Google Shape;2443;p59"/>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444" name="Google Shape;2444;p59"/>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445" name="Google Shape;2445;p59"/>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446" name="Google Shape;2446;p59"/>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id="2447" name="Google Shape;2447;p59"/>
          <p:cNvPicPr preferRelativeResize="0"/>
          <p:nvPr/>
        </p:nvPicPr>
        <p:blipFill rotWithShape="1">
          <a:blip r:embed="rId9">
            <a:alphaModFix/>
          </a:blip>
          <a:srcRect b="0" l="0" r="0" t="0"/>
          <a:stretch/>
        </p:blipFill>
        <p:spPr>
          <a:xfrm>
            <a:off x="5432134" y="2298222"/>
            <a:ext cx="1800000" cy="1253004"/>
          </a:xfrm>
          <a:prstGeom prst="rect">
            <a:avLst/>
          </a:prstGeom>
          <a:noFill/>
          <a:ln>
            <a:noFill/>
          </a:ln>
        </p:spPr>
      </p:pic>
      <p:pic>
        <p:nvPicPr>
          <p:cNvPr id="2448" name="Google Shape;2448;p59"/>
          <p:cNvPicPr preferRelativeResize="0"/>
          <p:nvPr/>
        </p:nvPicPr>
        <p:blipFill rotWithShape="1">
          <a:blip r:embed="rId10">
            <a:alphaModFix/>
          </a:blip>
          <a:srcRect b="0" l="0" r="0" t="0"/>
          <a:stretch/>
        </p:blipFill>
        <p:spPr>
          <a:xfrm>
            <a:off x="9217589" y="1749071"/>
            <a:ext cx="1800000" cy="1800000"/>
          </a:xfrm>
          <a:prstGeom prst="rect">
            <a:avLst/>
          </a:prstGeom>
          <a:noFill/>
          <a:ln>
            <a:noFill/>
          </a:ln>
        </p:spPr>
      </p:pic>
      <p:pic>
        <p:nvPicPr>
          <p:cNvPr id="2449" name="Google Shape;2449;p59"/>
          <p:cNvPicPr preferRelativeResize="0"/>
          <p:nvPr/>
        </p:nvPicPr>
        <p:blipFill rotWithShape="1">
          <a:blip r:embed="rId11">
            <a:alphaModFix/>
          </a:blip>
          <a:srcRect b="0" l="0" r="0" t="0"/>
          <a:stretch/>
        </p:blipFill>
        <p:spPr>
          <a:xfrm>
            <a:off x="5793048" y="4354958"/>
            <a:ext cx="1078173" cy="792639"/>
          </a:xfrm>
          <a:prstGeom prst="rect">
            <a:avLst/>
          </a:prstGeom>
          <a:noFill/>
          <a:ln>
            <a:noFill/>
          </a:ln>
        </p:spPr>
      </p:pic>
      <p:sp>
        <p:nvSpPr>
          <p:cNvPr id="2450" name="Google Shape;2450;p59"/>
          <p:cNvSpPr txBox="1"/>
          <p:nvPr/>
        </p:nvSpPr>
        <p:spPr>
          <a:xfrm>
            <a:off x="8627165" y="4859771"/>
            <a:ext cx="3071733"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chemeClr val="accent4"/>
                </a:solidFill>
                <a:latin typeface="Arial"/>
                <a:ea typeface="Arial"/>
                <a:cs typeface="Arial"/>
                <a:sym typeface="Arial"/>
              </a:rPr>
              <a:t>jusqu’à 2× moins</a:t>
            </a:r>
            <a:endParaRPr b="0" i="0" sz="1400" u="none" cap="none" strike="noStrike">
              <a:solidFill>
                <a:srgbClr val="000000"/>
              </a:solidFill>
              <a:latin typeface="Arial"/>
              <a:ea typeface="Arial"/>
              <a:cs typeface="Arial"/>
              <a:sym typeface="Arial"/>
            </a:endParaRPr>
          </a:p>
        </p:txBody>
      </p:sp>
      <p:grpSp>
        <p:nvGrpSpPr>
          <p:cNvPr id="2451" name="Google Shape;2451;p59"/>
          <p:cNvGrpSpPr/>
          <p:nvPr/>
        </p:nvGrpSpPr>
        <p:grpSpPr>
          <a:xfrm>
            <a:off x="274271" y="1403613"/>
            <a:ext cx="4447853" cy="4714608"/>
            <a:chOff x="305839" y="1631895"/>
            <a:chExt cx="4165230" cy="4415035"/>
          </a:xfrm>
        </p:grpSpPr>
        <p:pic>
          <p:nvPicPr>
            <p:cNvPr descr="Afficher l’image source" id="2452" name="Google Shape;2452;p59"/>
            <p:cNvPicPr preferRelativeResize="0"/>
            <p:nvPr/>
          </p:nvPicPr>
          <p:blipFill rotWithShape="1">
            <a:blip r:embed="rId12">
              <a:alphaModFix/>
            </a:blip>
            <a:srcRect b="10988" l="9971" r="9377" t="10666"/>
            <a:stretch/>
          </p:blipFill>
          <p:spPr>
            <a:xfrm>
              <a:off x="305839" y="1836930"/>
              <a:ext cx="4165230" cy="4046224"/>
            </a:xfrm>
            <a:prstGeom prst="rect">
              <a:avLst/>
            </a:prstGeom>
            <a:noFill/>
            <a:ln>
              <a:noFill/>
            </a:ln>
          </p:spPr>
        </p:pic>
        <p:sp>
          <p:nvSpPr>
            <p:cNvPr id="2453" name="Google Shape;2453;p59"/>
            <p:cNvSpPr txBox="1"/>
            <p:nvPr/>
          </p:nvSpPr>
          <p:spPr>
            <a:xfrm>
              <a:off x="319487" y="1631895"/>
              <a:ext cx="1917263" cy="2593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6714"/>
                  </a:solidFill>
                  <a:latin typeface="Arial"/>
                  <a:ea typeface="Arial"/>
                  <a:cs typeface="Arial"/>
                  <a:sym typeface="Arial"/>
                </a:rPr>
                <a:t>logement très performant</a:t>
              </a:r>
              <a:endParaRPr b="0" i="0" sz="1400" u="none" cap="none" strike="noStrike">
                <a:solidFill>
                  <a:srgbClr val="000000"/>
                </a:solidFill>
                <a:latin typeface="Arial"/>
                <a:ea typeface="Arial"/>
                <a:cs typeface="Arial"/>
                <a:sym typeface="Arial"/>
              </a:endParaRPr>
            </a:p>
          </p:txBody>
        </p:sp>
        <p:sp>
          <p:nvSpPr>
            <p:cNvPr id="2454" name="Google Shape;2454;p59"/>
            <p:cNvSpPr txBox="1"/>
            <p:nvPr/>
          </p:nvSpPr>
          <p:spPr>
            <a:xfrm>
              <a:off x="315216" y="5769931"/>
              <a:ext cx="373852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E00102"/>
                  </a:solidFill>
                  <a:latin typeface="Arial"/>
                  <a:ea typeface="Arial"/>
                  <a:cs typeface="Arial"/>
                  <a:sym typeface="Arial"/>
                </a:rPr>
                <a:t>logement extrêmement consommateur d’énergie</a:t>
              </a:r>
              <a:endParaRPr b="0" i="0" sz="1400" u="none" cap="none" strike="noStrike">
                <a:solidFill>
                  <a:srgbClr val="000000"/>
                </a:solidFill>
                <a:latin typeface="Arial"/>
                <a:ea typeface="Arial"/>
                <a:cs typeface="Arial"/>
                <a:sym typeface="Arial"/>
              </a:endParaRPr>
            </a:p>
          </p:txBody>
        </p:sp>
      </p:grpSp>
      <p:pic>
        <p:nvPicPr>
          <p:cNvPr id="2455" name="Google Shape;2455;p59"/>
          <p:cNvPicPr preferRelativeResize="0"/>
          <p:nvPr/>
        </p:nvPicPr>
        <p:blipFill rotWithShape="1">
          <a:blip r:embed="rId13">
            <a:alphaModFix/>
          </a:blip>
          <a:srcRect b="0" l="0" r="0" t="0"/>
          <a:stretch/>
        </p:blipFill>
        <p:spPr>
          <a:xfrm>
            <a:off x="7654539" y="2502385"/>
            <a:ext cx="1131651" cy="861406"/>
          </a:xfrm>
          <a:prstGeom prst="rect">
            <a:avLst/>
          </a:prstGeom>
          <a:noFill/>
          <a:ln>
            <a:noFill/>
          </a:ln>
        </p:spPr>
      </p:pic>
      <p:pic>
        <p:nvPicPr>
          <p:cNvPr id="2456" name="Google Shape;2456;p59"/>
          <p:cNvPicPr preferRelativeResize="0"/>
          <p:nvPr/>
        </p:nvPicPr>
        <p:blipFill rotWithShape="1">
          <a:blip r:embed="rId11">
            <a:alphaModFix/>
          </a:blip>
          <a:srcRect b="0" l="0" r="0" t="0"/>
          <a:stretch/>
        </p:blipFill>
        <p:spPr>
          <a:xfrm>
            <a:off x="5793048" y="4354958"/>
            <a:ext cx="1078173" cy="79263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24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5"/>
                                        </p:tgtEl>
                                        <p:attrNameLst>
                                          <p:attrName>style.visibility</p:attrName>
                                        </p:attrNameLst>
                                      </p:cBhvr>
                                      <p:to>
                                        <p:strVal val="visible"/>
                                      </p:to>
                                    </p:set>
                                    <p:animEffect filter="fade" transition="in">
                                      <p:cBhvr>
                                        <p:cTn dur="500"/>
                                        <p:tgtEl>
                                          <p:spTgt spid="2455"/>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24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8" name="Shape 458"/>
        <p:cNvGrpSpPr/>
        <p:nvPr/>
      </p:nvGrpSpPr>
      <p:grpSpPr>
        <a:xfrm>
          <a:off x="0" y="0"/>
          <a:ext cx="0" cy="0"/>
          <a:chOff x="0" y="0"/>
          <a:chExt cx="0" cy="0"/>
        </a:xfrm>
      </p:grpSpPr>
      <p:sp>
        <p:nvSpPr>
          <p:cNvPr id="459" name="Google Shape;459;p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460" name="Google Shape;460;p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461" name="Google Shape;461;p7"/>
          <p:cNvSpPr txBox="1"/>
          <p:nvPr>
            <p:ph idx="1" type="body"/>
          </p:nvPr>
        </p:nvSpPr>
        <p:spPr>
          <a:xfrm>
            <a:off x="695325" y="406370"/>
            <a:ext cx="9046368" cy="110239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Avertissement</a:t>
            </a:r>
            <a:r>
              <a:rPr lang="fr-FR"/>
              <a:t> </a:t>
            </a:r>
            <a:r>
              <a:rPr lang="fr-FR" sz="2000"/>
              <a:t>en forme de prolégomènes</a:t>
            </a:r>
            <a:endParaRPr/>
          </a:p>
          <a:p>
            <a:pPr indent="0" lvl="0" marL="0" rtl="0" algn="l">
              <a:lnSpc>
                <a:spcPct val="100000"/>
              </a:lnSpc>
              <a:spcBef>
                <a:spcPts val="1200"/>
              </a:spcBef>
              <a:spcAft>
                <a:spcPts val="0"/>
              </a:spcAft>
              <a:buClr>
                <a:schemeClr val="lt2"/>
              </a:buClr>
              <a:buSzPts val="2400"/>
              <a:buNone/>
            </a:pPr>
            <a:r>
              <a:rPr lang="fr-FR"/>
              <a:t>à tous ceux qui souhaitent présenter cette conférence (5/5)</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462" name="Google Shape;462;p7"/>
          <p:cNvSpPr txBox="1"/>
          <p:nvPr/>
        </p:nvSpPr>
        <p:spPr>
          <a:xfrm>
            <a:off x="695326" y="1371599"/>
            <a:ext cx="11337017" cy="5118101"/>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90000"/>
              </a:lnSpc>
              <a:spcBef>
                <a:spcPts val="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Au moment de présenter, le jour J</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1200"/>
              </a:spcBef>
              <a:spcAft>
                <a:spcPts val="0"/>
              </a:spcAft>
              <a:buClr>
                <a:schemeClr val="dk1"/>
              </a:buClr>
              <a:buSzPts val="1600"/>
              <a:buFont typeface="Arial"/>
              <a:buChar char="o"/>
            </a:pPr>
            <a:r>
              <a:rPr b="0" i="0" lang="fr-FR" sz="1600" u="none" cap="none" strike="noStrike">
                <a:solidFill>
                  <a:schemeClr val="dk1"/>
                </a:solidFill>
                <a:latin typeface="Arial"/>
                <a:ea typeface="Arial"/>
                <a:cs typeface="Arial"/>
                <a:sym typeface="Arial"/>
              </a:rPr>
              <a:t>Pour que le message passe mieux, préférer une équipe de deux conférenciers plutôt qu’un seul</a:t>
            </a:r>
            <a:endParaRPr b="0" i="0" sz="1400" u="none" cap="none" strike="noStrike">
              <a:solidFill>
                <a:srgbClr val="000000"/>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L’expérience montre qu’associer un conférencier homme et une conférencière femme fonctionne encore mieux</a:t>
            </a:r>
            <a:endParaRPr b="0" i="0" sz="1400" u="none" cap="none" strike="noStrike">
              <a:solidFill>
                <a:srgbClr val="000000"/>
              </a:solidFill>
              <a:latin typeface="Arial"/>
              <a:ea typeface="Arial"/>
              <a:cs typeface="Arial"/>
              <a:sym typeface="Arial"/>
            </a:endParaRPr>
          </a:p>
          <a:p>
            <a:pPr indent="-457200" lvl="1" marL="914400" marR="0" rtl="0" algn="l">
              <a:lnSpc>
                <a:spcPct val="90000"/>
              </a:lnSpc>
              <a:spcBef>
                <a:spcPts val="1200"/>
              </a:spcBef>
              <a:spcAft>
                <a:spcPts val="0"/>
              </a:spcAft>
              <a:buClr>
                <a:schemeClr val="dk1"/>
              </a:buClr>
              <a:buSzPts val="1600"/>
              <a:buFont typeface="Arial"/>
              <a:buChar char="o"/>
            </a:pPr>
            <a:r>
              <a:rPr b="0" i="0" lang="fr-FR" sz="1600" u="none" cap="none" strike="noStrike">
                <a:solidFill>
                  <a:schemeClr val="dk1"/>
                </a:solidFill>
                <a:latin typeface="Arial"/>
                <a:ea typeface="Arial"/>
                <a:cs typeface="Arial"/>
                <a:sym typeface="Arial"/>
              </a:rPr>
              <a:t>La répartition habituelle est la suivante : </a:t>
            </a:r>
            <a:r>
              <a:rPr b="0" i="1" lang="fr-FR" sz="1500" u="none" cap="none" strike="noStrike">
                <a:solidFill>
                  <a:schemeClr val="dk1"/>
                </a:solidFill>
                <a:latin typeface="Arial"/>
                <a:ea typeface="Arial"/>
                <a:cs typeface="Arial"/>
                <a:sym typeface="Arial"/>
              </a:rPr>
              <a:t>(les durées précisées ci-dessous sont indicatives)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dk2"/>
                </a:solidFill>
                <a:latin typeface="Arial"/>
                <a:ea typeface="Arial"/>
                <a:cs typeface="Arial"/>
                <a:sym typeface="Arial"/>
              </a:rPr>
              <a:t> </a:t>
            </a:r>
            <a:r>
              <a:rPr b="0" i="0" lang="fr-FR" sz="1500" u="none" cap="none" strike="noStrike">
                <a:solidFill>
                  <a:schemeClr val="lt2"/>
                </a:solidFill>
                <a:latin typeface="Arial"/>
                <a:ea typeface="Arial"/>
                <a:cs typeface="Arial"/>
                <a:sym typeface="Arial"/>
              </a:rPr>
              <a:t>1</a:t>
            </a:r>
            <a:r>
              <a:rPr b="0" i="0" lang="fr-FR" sz="1500" u="none" cap="none" strike="noStrike">
                <a:solidFill>
                  <a:schemeClr val="dk2"/>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 diapositives   7 à   8  (Introduction) </a:t>
            </a:r>
            <a:r>
              <a:rPr b="0" i="1" lang="fr-FR" sz="1500" u="none" cap="none" strike="noStrike">
                <a:solidFill>
                  <a:schemeClr val="dk1"/>
                </a:solidFill>
                <a:latin typeface="Arial"/>
                <a:ea typeface="Arial"/>
                <a:cs typeface="Arial"/>
                <a:sym typeface="Arial"/>
              </a:rPr>
              <a:t>(2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accent4"/>
                </a:solidFill>
                <a:latin typeface="Arial"/>
                <a:ea typeface="Arial"/>
                <a:cs typeface="Arial"/>
                <a:sym typeface="Arial"/>
              </a:rPr>
              <a:t>2</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 diapositives   9 à 17  (Effet de serre, changement climatique et aperçu des conséquences) </a:t>
            </a:r>
            <a:r>
              <a:rPr b="0" i="1" lang="fr-FR" sz="1500" u="none" cap="none" strike="noStrike">
                <a:solidFill>
                  <a:schemeClr val="dk1"/>
                </a:solidFill>
                <a:latin typeface="Arial"/>
                <a:ea typeface="Arial"/>
                <a:cs typeface="Arial"/>
                <a:sym typeface="Arial"/>
              </a:rPr>
              <a:t>(12 min.)</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lt2"/>
                </a:solidFill>
                <a:latin typeface="Arial"/>
                <a:ea typeface="Arial"/>
                <a:cs typeface="Arial"/>
                <a:sym typeface="Arial"/>
              </a:rPr>
              <a:t> 1 </a:t>
            </a:r>
            <a:r>
              <a:rPr b="0" i="0" lang="fr-FR" sz="1500" u="none" cap="none" strike="noStrike">
                <a:solidFill>
                  <a:schemeClr val="dk1"/>
                </a:solidFill>
                <a:latin typeface="Arial"/>
                <a:ea typeface="Arial"/>
                <a:cs typeface="Arial"/>
                <a:sym typeface="Arial"/>
              </a:rPr>
              <a:t>: diapositives 18 à 24  (Émissions de GES passées et futures ; empreinte carbone) </a:t>
            </a:r>
            <a:r>
              <a:rPr b="0" i="1" lang="fr-FR" sz="1500" u="none" cap="none" strike="noStrike">
                <a:solidFill>
                  <a:schemeClr val="dk1"/>
                </a:solidFill>
                <a:latin typeface="Arial"/>
                <a:ea typeface="Arial"/>
                <a:cs typeface="Arial"/>
                <a:sym typeface="Arial"/>
              </a:rPr>
              <a:t>(10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accent4"/>
                </a:solidFill>
                <a:latin typeface="Arial"/>
                <a:ea typeface="Arial"/>
                <a:cs typeface="Arial"/>
                <a:sym typeface="Arial"/>
              </a:rPr>
              <a:t> 2 </a:t>
            </a:r>
            <a:r>
              <a:rPr b="0" i="0" lang="fr-FR" sz="1500" u="none" cap="none" strike="noStrike">
                <a:solidFill>
                  <a:schemeClr val="dk1"/>
                </a:solidFill>
                <a:latin typeface="Arial"/>
                <a:ea typeface="Arial"/>
                <a:cs typeface="Arial"/>
                <a:sym typeface="Arial"/>
              </a:rPr>
              <a:t>:</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diapositives 25 à 31  (« Solutions » individuelles : déplacements des personnes) </a:t>
            </a:r>
            <a:r>
              <a:rPr b="0" i="1" lang="fr-FR" sz="1500" u="none" cap="none" strike="noStrike">
                <a:solidFill>
                  <a:schemeClr val="dk1"/>
                </a:solidFill>
                <a:latin typeface="Arial"/>
                <a:ea typeface="Arial"/>
                <a:cs typeface="Arial"/>
                <a:sym typeface="Arial"/>
              </a:rPr>
              <a:t>(9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dk2"/>
                </a:solidFill>
                <a:latin typeface="Arial"/>
                <a:ea typeface="Arial"/>
                <a:cs typeface="Arial"/>
                <a:sym typeface="Arial"/>
              </a:rPr>
              <a:t> </a:t>
            </a:r>
            <a:r>
              <a:rPr b="0" i="0" lang="fr-FR" sz="1500" u="none" cap="none" strike="noStrike">
                <a:solidFill>
                  <a:schemeClr val="lt2"/>
                </a:solidFill>
                <a:latin typeface="Arial"/>
                <a:ea typeface="Arial"/>
                <a:cs typeface="Arial"/>
                <a:sym typeface="Arial"/>
              </a:rPr>
              <a:t>1 </a:t>
            </a:r>
            <a:r>
              <a:rPr b="0" i="0" lang="fr-FR" sz="1500" u="none" cap="none" strike="noStrike">
                <a:solidFill>
                  <a:schemeClr val="dk1"/>
                </a:solidFill>
                <a:latin typeface="Arial"/>
                <a:ea typeface="Arial"/>
                <a:cs typeface="Arial"/>
                <a:sym typeface="Arial"/>
              </a:rPr>
              <a:t>:</a:t>
            </a:r>
            <a:r>
              <a:rPr b="0" i="0" lang="fr-FR" sz="1500" u="none" cap="none" strike="noStrike">
                <a:solidFill>
                  <a:schemeClr val="dk2"/>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diapositives 32 à 43  (« Solutions » individuelles : alimentation) </a:t>
            </a:r>
            <a:r>
              <a:rPr b="0" i="1" lang="fr-FR" sz="1500" u="none" cap="none" strike="noStrike">
                <a:solidFill>
                  <a:schemeClr val="dk1"/>
                </a:solidFill>
                <a:latin typeface="Arial"/>
                <a:ea typeface="Arial"/>
                <a:cs typeface="Arial"/>
                <a:sym typeface="Arial"/>
              </a:rPr>
              <a:t>(9 minutes</a:t>
            </a:r>
            <a:r>
              <a:rPr b="0" i="0" lang="fr-FR" sz="15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accent4"/>
                </a:solidFill>
                <a:latin typeface="Arial"/>
                <a:ea typeface="Arial"/>
                <a:cs typeface="Arial"/>
                <a:sym typeface="Arial"/>
              </a:rPr>
              <a:t>2 </a:t>
            </a:r>
            <a:r>
              <a:rPr b="0" i="0" lang="fr-FR" sz="1500" u="none" cap="none" strike="noStrike">
                <a:solidFill>
                  <a:schemeClr val="dk1"/>
                </a:solidFill>
                <a:latin typeface="Arial"/>
                <a:ea typeface="Arial"/>
                <a:cs typeface="Arial"/>
                <a:sym typeface="Arial"/>
              </a:rPr>
              <a:t>:</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diapositives 44 à 52  (« Solutions » individuelles : biens de consommation) </a:t>
            </a:r>
            <a:r>
              <a:rPr b="0" i="1" lang="fr-FR" sz="1500" u="none" cap="none" strike="noStrike">
                <a:solidFill>
                  <a:schemeClr val="dk1"/>
                </a:solidFill>
                <a:latin typeface="Arial"/>
                <a:ea typeface="Arial"/>
                <a:cs typeface="Arial"/>
                <a:sym typeface="Arial"/>
              </a:rPr>
              <a:t>(10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lt2"/>
                </a:solidFill>
                <a:latin typeface="Arial"/>
                <a:ea typeface="Arial"/>
                <a:cs typeface="Arial"/>
                <a:sym typeface="Arial"/>
              </a:rPr>
              <a:t> 1 </a:t>
            </a:r>
            <a:r>
              <a:rPr b="0" i="0" lang="fr-FR" sz="1500" u="none" cap="none" strike="noStrike">
                <a:solidFill>
                  <a:schemeClr val="dk1"/>
                </a:solidFill>
                <a:latin typeface="Arial"/>
                <a:ea typeface="Arial"/>
                <a:cs typeface="Arial"/>
                <a:sym typeface="Arial"/>
              </a:rPr>
              <a:t>:</a:t>
            </a:r>
            <a:r>
              <a:rPr b="0" i="0" lang="fr-FR" sz="1500" u="none" cap="none" strike="noStrike">
                <a:solidFill>
                  <a:schemeClr val="dk2"/>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diapositives 53 à 60  (« Solutions » individuelles : énergie des logements) </a:t>
            </a:r>
            <a:r>
              <a:rPr b="0" i="1" lang="fr-FR" sz="1500" u="none" cap="none" strike="noStrike">
                <a:solidFill>
                  <a:schemeClr val="dk1"/>
                </a:solidFill>
                <a:latin typeface="Arial"/>
                <a:ea typeface="Arial"/>
                <a:cs typeface="Arial"/>
                <a:sym typeface="Arial"/>
              </a:rPr>
              <a:t>(5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accent1"/>
                </a:solidFill>
                <a:latin typeface="Arial"/>
                <a:ea typeface="Arial"/>
                <a:cs typeface="Arial"/>
                <a:sym typeface="Arial"/>
              </a:rPr>
              <a:t> </a:t>
            </a:r>
            <a:r>
              <a:rPr b="0" i="0" lang="fr-FR" sz="1500" u="none" cap="none" strike="noStrike">
                <a:solidFill>
                  <a:schemeClr val="accent4"/>
                </a:solidFill>
                <a:latin typeface="Arial"/>
                <a:ea typeface="Arial"/>
                <a:cs typeface="Arial"/>
                <a:sym typeface="Arial"/>
              </a:rPr>
              <a:t>2 </a:t>
            </a:r>
            <a:r>
              <a:rPr b="0" i="0" lang="fr-FR" sz="1500" u="none" cap="none" strike="noStrike">
                <a:solidFill>
                  <a:schemeClr val="dk1"/>
                </a:solidFill>
                <a:latin typeface="Arial"/>
                <a:ea typeface="Arial"/>
                <a:cs typeface="Arial"/>
                <a:sym typeface="Arial"/>
              </a:rPr>
              <a:t>: diapositives 61 à 63  (L’action individuelle, moteur d’actions collectives ; le PTEF) </a:t>
            </a:r>
            <a:r>
              <a:rPr b="0" i="1" lang="fr-FR" sz="1500" u="none" cap="none" strike="noStrike">
                <a:solidFill>
                  <a:schemeClr val="dk1"/>
                </a:solidFill>
                <a:latin typeface="Arial"/>
                <a:ea typeface="Arial"/>
                <a:cs typeface="Arial"/>
                <a:sym typeface="Arial"/>
              </a:rPr>
              <a:t>(6+5 minutes)</a:t>
            </a:r>
            <a:endParaRPr b="0" i="0" sz="1500" u="none" cap="none" strike="noStrike">
              <a:solidFill>
                <a:schemeClr val="dk1"/>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Conférencier</a:t>
            </a:r>
            <a:r>
              <a:rPr b="0" i="0" lang="fr-FR" sz="1500" u="none" cap="none" strike="noStrike">
                <a:solidFill>
                  <a:schemeClr val="dk2"/>
                </a:solidFill>
                <a:latin typeface="Arial"/>
                <a:ea typeface="Arial"/>
                <a:cs typeface="Arial"/>
                <a:sym typeface="Arial"/>
              </a:rPr>
              <a:t> </a:t>
            </a:r>
            <a:r>
              <a:rPr b="0" i="0" lang="fr-FR" sz="1500" u="none" cap="none" strike="noStrike">
                <a:solidFill>
                  <a:schemeClr val="lt2"/>
                </a:solidFill>
                <a:latin typeface="Arial"/>
                <a:ea typeface="Arial"/>
                <a:cs typeface="Arial"/>
                <a:sym typeface="Arial"/>
              </a:rPr>
              <a:t>1 </a:t>
            </a:r>
            <a:r>
              <a:rPr b="0" i="0" lang="fr-FR" sz="1500" u="none" cap="none" strike="noStrike">
                <a:solidFill>
                  <a:schemeClr val="dk1"/>
                </a:solidFill>
                <a:latin typeface="Arial"/>
                <a:ea typeface="Arial"/>
                <a:cs typeface="Arial"/>
                <a:sym typeface="Arial"/>
              </a:rPr>
              <a:t>:</a:t>
            </a:r>
            <a:r>
              <a:rPr b="0" i="0" lang="fr-FR" sz="1500" u="none" cap="none" strike="noStrike">
                <a:solidFill>
                  <a:schemeClr val="dk2"/>
                </a:solidFill>
                <a:latin typeface="Arial"/>
                <a:ea typeface="Arial"/>
                <a:cs typeface="Arial"/>
                <a:sym typeface="Arial"/>
              </a:rPr>
              <a:t> </a:t>
            </a:r>
            <a:r>
              <a:rPr b="0" i="0" lang="fr-FR" sz="1500" u="none" cap="none" strike="noStrike">
                <a:solidFill>
                  <a:schemeClr val="dk1"/>
                </a:solidFill>
                <a:latin typeface="Arial"/>
                <a:ea typeface="Arial"/>
                <a:cs typeface="Arial"/>
                <a:sym typeface="Arial"/>
              </a:rPr>
              <a:t>diapositives 64 à 67  (Conclusion) </a:t>
            </a:r>
            <a:r>
              <a:rPr b="0" i="1" lang="fr-FR" sz="1500" u="none" cap="none" strike="noStrike">
                <a:solidFill>
                  <a:schemeClr val="dk1"/>
                </a:solidFill>
                <a:latin typeface="Arial"/>
                <a:ea typeface="Arial"/>
                <a:cs typeface="Arial"/>
                <a:sym typeface="Arial"/>
              </a:rPr>
              <a:t>(6 minutes)</a:t>
            </a:r>
            <a:endParaRPr b="0" i="0" sz="1500" u="none" cap="none" strike="noStrike">
              <a:solidFill>
                <a:schemeClr val="dk1"/>
              </a:solidFill>
              <a:latin typeface="Arial"/>
              <a:ea typeface="Arial"/>
              <a:cs typeface="Arial"/>
              <a:sym typeface="Arial"/>
            </a:endParaRPr>
          </a:p>
          <a:p>
            <a:pPr indent="-457200" lvl="0" marL="457200" marR="0" rtl="0" algn="l">
              <a:lnSpc>
                <a:spcPct val="90000"/>
              </a:lnSpc>
              <a:spcBef>
                <a:spcPts val="1200"/>
              </a:spcBef>
              <a:spcAft>
                <a:spcPts val="0"/>
              </a:spcAft>
              <a:buClr>
                <a:schemeClr val="lt2"/>
              </a:buClr>
              <a:buSzPts val="1800"/>
              <a:buFont typeface="Arial"/>
              <a:buChar char="•"/>
            </a:pPr>
            <a:r>
              <a:rPr b="0" i="0" lang="fr-FR" sz="1800" u="none" cap="none" strike="noStrike">
                <a:solidFill>
                  <a:schemeClr val="lt2"/>
                </a:solidFill>
                <a:latin typeface="Arial"/>
                <a:ea typeface="Arial"/>
                <a:cs typeface="Arial"/>
                <a:sym typeface="Arial"/>
              </a:rPr>
              <a:t>Astuces complémentaires :</a:t>
            </a:r>
            <a:endParaRPr b="0" i="0" sz="1400" u="none" cap="none" strike="noStrike">
              <a:solidFill>
                <a:srgbClr val="000000"/>
              </a:solidFill>
              <a:latin typeface="Arial"/>
              <a:ea typeface="Arial"/>
              <a:cs typeface="Arial"/>
              <a:sym typeface="Arial"/>
            </a:endParaRPr>
          </a:p>
          <a:p>
            <a:pPr indent="-457200" lvl="1" marL="914400" marR="0" rtl="0" algn="l">
              <a:lnSpc>
                <a:spcPct val="100000"/>
              </a:lnSpc>
              <a:spcBef>
                <a:spcPts val="340"/>
              </a:spcBef>
              <a:spcAft>
                <a:spcPts val="0"/>
              </a:spcAft>
              <a:buClr>
                <a:schemeClr val="dk1"/>
              </a:buClr>
              <a:buSzPts val="1600"/>
              <a:buFont typeface="Arial"/>
              <a:buChar char="o"/>
            </a:pPr>
            <a:r>
              <a:rPr b="0" i="0" lang="fr-FR" sz="1600" u="none" cap="none" strike="noStrike">
                <a:solidFill>
                  <a:schemeClr val="dk1"/>
                </a:solidFill>
                <a:latin typeface="Arial"/>
                <a:ea typeface="Arial"/>
                <a:cs typeface="Arial"/>
                <a:sym typeface="Arial"/>
              </a:rPr>
              <a:t>En fin de support, vous avez des slides optionnelles ou proposant des animations dans un ordre différent.</a:t>
            </a:r>
            <a:endParaRPr b="0" i="0" sz="1400" u="none" cap="none" strike="noStrike">
              <a:solidFill>
                <a:srgbClr val="000000"/>
              </a:solidFill>
              <a:latin typeface="Arial"/>
              <a:ea typeface="Arial"/>
              <a:cs typeface="Arial"/>
              <a:sym typeface="Arial"/>
            </a:endParaRPr>
          </a:p>
          <a:p>
            <a:pPr indent="-228600" lvl="2" marL="1143000" marR="0" rtl="0" algn="l">
              <a:lnSpc>
                <a:spcPct val="110000"/>
              </a:lnSpc>
              <a:spcBef>
                <a:spcPts val="272"/>
              </a:spcBef>
              <a:spcAft>
                <a:spcPts val="0"/>
              </a:spcAft>
              <a:buClr>
                <a:schemeClr val="dk1"/>
              </a:buClr>
              <a:buSzPts val="1500"/>
              <a:buFont typeface="Arial"/>
              <a:buChar char="▪"/>
            </a:pPr>
            <a:r>
              <a:rPr b="0" i="0" lang="fr-FR" sz="1500" u="none" cap="none" strike="noStrike">
                <a:solidFill>
                  <a:schemeClr val="dk1"/>
                </a:solidFill>
                <a:latin typeface="Arial"/>
                <a:ea typeface="Arial"/>
                <a:cs typeface="Arial"/>
                <a:sym typeface="Arial"/>
              </a:rPr>
              <a:t>N’hésitez pas à les regarder pour choisir les plus adaptées à votre public ou à votre discours !</a:t>
            </a:r>
            <a:endParaRPr b="0" i="0" sz="1400" u="none" cap="none" strike="noStrike">
              <a:solidFill>
                <a:srgbClr val="000000"/>
              </a:solidFill>
              <a:latin typeface="Arial"/>
              <a:ea typeface="Arial"/>
              <a:cs typeface="Arial"/>
              <a:sym typeface="Arial"/>
            </a:endParaRPr>
          </a:p>
        </p:txBody>
      </p:sp>
      <p:sp>
        <p:nvSpPr>
          <p:cNvPr id="463" name="Google Shape;463;p7"/>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464" name="Google Shape;464;p7"/>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A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sp>
        <p:nvSpPr>
          <p:cNvPr id="2462" name="Google Shape;2462;p60"/>
          <p:cNvSpPr txBox="1"/>
          <p:nvPr>
            <p:ph idx="1" type="body"/>
          </p:nvPr>
        </p:nvSpPr>
        <p:spPr>
          <a:xfrm>
            <a:off x="695325" y="406371"/>
            <a:ext cx="371462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Home green home</a:t>
            </a:r>
            <a:endParaRPr/>
          </a:p>
        </p:txBody>
      </p:sp>
      <p:sp>
        <p:nvSpPr>
          <p:cNvPr id="2463" name="Google Shape;2463;p6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464" name="Google Shape;2464;p6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465" name="Google Shape;2465;p60"/>
          <p:cNvPicPr preferRelativeResize="0"/>
          <p:nvPr/>
        </p:nvPicPr>
        <p:blipFill rotWithShape="1">
          <a:blip r:embed="rId3">
            <a:alphaModFix/>
          </a:blip>
          <a:srcRect b="0" l="0" r="0" t="0"/>
          <a:stretch/>
        </p:blipFill>
        <p:spPr>
          <a:xfrm>
            <a:off x="8241231" y="406371"/>
            <a:ext cx="497692" cy="497692"/>
          </a:xfrm>
          <a:prstGeom prst="rect">
            <a:avLst/>
          </a:prstGeom>
          <a:noFill/>
          <a:ln>
            <a:noFill/>
          </a:ln>
        </p:spPr>
      </p:pic>
      <p:pic>
        <p:nvPicPr>
          <p:cNvPr id="2466" name="Google Shape;2466;p60"/>
          <p:cNvPicPr preferRelativeResize="0"/>
          <p:nvPr/>
        </p:nvPicPr>
        <p:blipFill rotWithShape="1">
          <a:blip r:embed="rId4">
            <a:alphaModFix/>
          </a:blip>
          <a:srcRect b="0" l="0" r="0" t="0"/>
          <a:stretch/>
        </p:blipFill>
        <p:spPr>
          <a:xfrm>
            <a:off x="8801452" y="406371"/>
            <a:ext cx="497692" cy="497692"/>
          </a:xfrm>
          <a:prstGeom prst="rect">
            <a:avLst/>
          </a:prstGeom>
          <a:noFill/>
          <a:ln>
            <a:noFill/>
          </a:ln>
        </p:spPr>
      </p:pic>
      <p:pic>
        <p:nvPicPr>
          <p:cNvPr id="2467" name="Google Shape;2467;p60"/>
          <p:cNvPicPr preferRelativeResize="0"/>
          <p:nvPr/>
        </p:nvPicPr>
        <p:blipFill rotWithShape="1">
          <a:blip r:embed="rId5">
            <a:alphaModFix/>
          </a:blip>
          <a:srcRect b="0" l="0" r="0" t="0"/>
          <a:stretch/>
        </p:blipFill>
        <p:spPr>
          <a:xfrm>
            <a:off x="9361670" y="406371"/>
            <a:ext cx="497692" cy="497692"/>
          </a:xfrm>
          <a:prstGeom prst="rect">
            <a:avLst/>
          </a:prstGeom>
          <a:noFill/>
          <a:ln>
            <a:noFill/>
          </a:ln>
        </p:spPr>
      </p:pic>
      <p:pic>
        <p:nvPicPr>
          <p:cNvPr id="2468" name="Google Shape;2468;p60"/>
          <p:cNvPicPr preferRelativeResize="0"/>
          <p:nvPr/>
        </p:nvPicPr>
        <p:blipFill rotWithShape="1">
          <a:blip r:embed="rId6">
            <a:alphaModFix/>
          </a:blip>
          <a:srcRect b="0" l="0" r="0" t="0"/>
          <a:stretch/>
        </p:blipFill>
        <p:spPr>
          <a:xfrm>
            <a:off x="9921891" y="406371"/>
            <a:ext cx="497692" cy="497692"/>
          </a:xfrm>
          <a:prstGeom prst="rect">
            <a:avLst/>
          </a:prstGeom>
          <a:noFill/>
          <a:ln>
            <a:noFill/>
          </a:ln>
        </p:spPr>
      </p:pic>
      <p:pic>
        <p:nvPicPr>
          <p:cNvPr id="2469" name="Google Shape;2469;p60"/>
          <p:cNvPicPr preferRelativeResize="0"/>
          <p:nvPr/>
        </p:nvPicPr>
        <p:blipFill rotWithShape="1">
          <a:blip r:embed="rId7">
            <a:alphaModFix/>
          </a:blip>
          <a:srcRect b="0" l="0" r="0" t="0"/>
          <a:stretch/>
        </p:blipFill>
        <p:spPr>
          <a:xfrm>
            <a:off x="10482110" y="406371"/>
            <a:ext cx="497692" cy="497692"/>
          </a:xfrm>
          <a:prstGeom prst="rect">
            <a:avLst/>
          </a:prstGeom>
          <a:noFill/>
          <a:ln>
            <a:noFill/>
          </a:ln>
        </p:spPr>
      </p:pic>
      <p:pic>
        <p:nvPicPr>
          <p:cNvPr id="2470" name="Google Shape;2470;p60"/>
          <p:cNvPicPr preferRelativeResize="0"/>
          <p:nvPr/>
        </p:nvPicPr>
        <p:blipFill rotWithShape="1">
          <a:blip r:embed="rId8">
            <a:alphaModFix/>
          </a:blip>
          <a:srcRect b="0" l="0" r="0" t="0"/>
          <a:stretch/>
        </p:blipFill>
        <p:spPr>
          <a:xfrm>
            <a:off x="11042331" y="406371"/>
            <a:ext cx="497692" cy="497692"/>
          </a:xfrm>
          <a:prstGeom prst="rect">
            <a:avLst/>
          </a:prstGeom>
          <a:noFill/>
          <a:ln>
            <a:noFill/>
          </a:ln>
        </p:spPr>
      </p:pic>
      <p:pic>
        <p:nvPicPr>
          <p:cNvPr id="2471" name="Google Shape;2471;p60"/>
          <p:cNvPicPr preferRelativeResize="0"/>
          <p:nvPr/>
        </p:nvPicPr>
        <p:blipFill rotWithShape="1">
          <a:blip r:embed="rId9">
            <a:alphaModFix/>
          </a:blip>
          <a:srcRect b="0" l="0" r="0" t="0"/>
          <a:stretch/>
        </p:blipFill>
        <p:spPr>
          <a:xfrm>
            <a:off x="8690516" y="4279668"/>
            <a:ext cx="1800000" cy="1800000"/>
          </a:xfrm>
          <a:prstGeom prst="ellipse">
            <a:avLst/>
          </a:prstGeom>
          <a:solidFill>
            <a:srgbClr val="ECECEC"/>
          </a:solidFill>
          <a:ln>
            <a:noFill/>
          </a:ln>
          <a:effectLst>
            <a:outerShdw blurRad="55000" rotWithShape="0" algn="tl" dir="5400000" dist="18000">
              <a:srgbClr val="000000">
                <a:alpha val="40000"/>
              </a:srgbClr>
            </a:outerShdw>
          </a:effectLst>
        </p:spPr>
      </p:pic>
      <p:pic>
        <p:nvPicPr>
          <p:cNvPr id="2472" name="Google Shape;2472;p60"/>
          <p:cNvPicPr preferRelativeResize="0"/>
          <p:nvPr/>
        </p:nvPicPr>
        <p:blipFill rotWithShape="1">
          <a:blip r:embed="rId10">
            <a:alphaModFix/>
          </a:blip>
          <a:srcRect b="0" l="0" r="0" t="0"/>
          <a:stretch/>
        </p:blipFill>
        <p:spPr>
          <a:xfrm>
            <a:off x="6167247" y="1434732"/>
            <a:ext cx="4323269" cy="2323757"/>
          </a:xfrm>
          <a:prstGeom prst="roundRect">
            <a:avLst>
              <a:gd fmla="val 16667" name="adj"/>
            </a:avLst>
          </a:prstGeom>
          <a:noFill/>
          <a:ln>
            <a:noFill/>
          </a:ln>
        </p:spPr>
      </p:pic>
      <p:pic>
        <p:nvPicPr>
          <p:cNvPr descr="Isolation-accueil" id="2473" name="Google Shape;2473;p60"/>
          <p:cNvPicPr preferRelativeResize="0"/>
          <p:nvPr/>
        </p:nvPicPr>
        <p:blipFill rotWithShape="1">
          <a:blip r:embed="rId11">
            <a:alphaModFix/>
          </a:blip>
          <a:srcRect b="0" l="0" r="0" t="0"/>
          <a:stretch/>
        </p:blipFill>
        <p:spPr>
          <a:xfrm>
            <a:off x="6167247" y="4279668"/>
            <a:ext cx="1800000" cy="1800000"/>
          </a:xfrm>
          <a:prstGeom prst="ellipse">
            <a:avLst/>
          </a:prstGeom>
          <a:noFill/>
          <a:ln>
            <a:noFill/>
          </a:ln>
        </p:spPr>
      </p:pic>
      <p:grpSp>
        <p:nvGrpSpPr>
          <p:cNvPr id="2474" name="Google Shape;2474;p60"/>
          <p:cNvGrpSpPr/>
          <p:nvPr/>
        </p:nvGrpSpPr>
        <p:grpSpPr>
          <a:xfrm>
            <a:off x="274271" y="1403613"/>
            <a:ext cx="4447853" cy="4714608"/>
            <a:chOff x="305839" y="1631895"/>
            <a:chExt cx="4165230" cy="4415035"/>
          </a:xfrm>
        </p:grpSpPr>
        <p:pic>
          <p:nvPicPr>
            <p:cNvPr descr="Afficher l’image source" id="2475" name="Google Shape;2475;p60"/>
            <p:cNvPicPr preferRelativeResize="0"/>
            <p:nvPr/>
          </p:nvPicPr>
          <p:blipFill rotWithShape="1">
            <a:blip r:embed="rId12">
              <a:alphaModFix/>
            </a:blip>
            <a:srcRect b="10988" l="9971" r="9377" t="10666"/>
            <a:stretch/>
          </p:blipFill>
          <p:spPr>
            <a:xfrm>
              <a:off x="305839" y="1836930"/>
              <a:ext cx="4165230" cy="4046224"/>
            </a:xfrm>
            <a:prstGeom prst="rect">
              <a:avLst/>
            </a:prstGeom>
            <a:noFill/>
            <a:ln>
              <a:noFill/>
            </a:ln>
          </p:spPr>
        </p:pic>
        <p:sp>
          <p:nvSpPr>
            <p:cNvPr id="2476" name="Google Shape;2476;p60"/>
            <p:cNvSpPr txBox="1"/>
            <p:nvPr/>
          </p:nvSpPr>
          <p:spPr>
            <a:xfrm>
              <a:off x="319487" y="1631895"/>
              <a:ext cx="1917263" cy="2593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6714"/>
                  </a:solidFill>
                  <a:latin typeface="Arial"/>
                  <a:ea typeface="Arial"/>
                  <a:cs typeface="Arial"/>
                  <a:sym typeface="Arial"/>
                </a:rPr>
                <a:t>logement très performant</a:t>
              </a:r>
              <a:endParaRPr b="0" i="0" sz="1400" u="none" cap="none" strike="noStrike">
                <a:solidFill>
                  <a:srgbClr val="000000"/>
                </a:solidFill>
                <a:latin typeface="Arial"/>
                <a:ea typeface="Arial"/>
                <a:cs typeface="Arial"/>
                <a:sym typeface="Arial"/>
              </a:endParaRPr>
            </a:p>
          </p:txBody>
        </p:sp>
        <p:sp>
          <p:nvSpPr>
            <p:cNvPr id="2477" name="Google Shape;2477;p60"/>
            <p:cNvSpPr txBox="1"/>
            <p:nvPr/>
          </p:nvSpPr>
          <p:spPr>
            <a:xfrm>
              <a:off x="315216" y="5769931"/>
              <a:ext cx="3738524"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E00102"/>
                  </a:solidFill>
                  <a:latin typeface="Arial"/>
                  <a:ea typeface="Arial"/>
                  <a:cs typeface="Arial"/>
                  <a:sym typeface="Arial"/>
                </a:rPr>
                <a:t>logement extrêmement consommateur d’énergie</a:t>
              </a:r>
              <a:endParaRPr b="0" i="0" sz="1400" u="none" cap="none" strike="noStrike">
                <a:solidFill>
                  <a:srgbClr val="000000"/>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72"/>
                                        </p:tgtEl>
                                        <p:attrNameLst>
                                          <p:attrName>style.visibility</p:attrName>
                                        </p:attrNameLst>
                                      </p:cBhvr>
                                      <p:to>
                                        <p:strVal val="visible"/>
                                      </p:to>
                                    </p:set>
                                    <p:animEffect filter="fade" transition="in">
                                      <p:cBhvr>
                                        <p:cTn dur="500"/>
                                        <p:tgtEl>
                                          <p:spTgt spid="24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73"/>
                                        </p:tgtEl>
                                        <p:attrNameLst>
                                          <p:attrName>style.visibility</p:attrName>
                                        </p:attrNameLst>
                                      </p:cBhvr>
                                      <p:to>
                                        <p:strVal val="visible"/>
                                      </p:to>
                                    </p:set>
                                    <p:animEffect filter="fade" transition="in">
                                      <p:cBhvr>
                                        <p:cTn dur="500"/>
                                        <p:tgtEl>
                                          <p:spTgt spid="24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71"/>
                                        </p:tgtEl>
                                        <p:attrNameLst>
                                          <p:attrName>style.visibility</p:attrName>
                                        </p:attrNameLst>
                                      </p:cBhvr>
                                      <p:to>
                                        <p:strVal val="visible"/>
                                      </p:to>
                                    </p:set>
                                    <p:animEffect filter="fade" transition="in">
                                      <p:cBhvr>
                                        <p:cTn dur="500"/>
                                        <p:tgtEl>
                                          <p:spTgt spid="2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pic>
        <p:nvPicPr>
          <p:cNvPr descr="D:\Documents\Climat\Teach The Shift\Slides 55, 69 et 77\portion-tableau.png" id="2483" name="Google Shape;2483;p61"/>
          <p:cNvPicPr preferRelativeResize="0"/>
          <p:nvPr/>
        </p:nvPicPr>
        <p:blipFill rotWithShape="1">
          <a:blip r:embed="rId3">
            <a:alphaModFix/>
          </a:blip>
          <a:srcRect b="0" l="0" r="0" t="0"/>
          <a:stretch/>
        </p:blipFill>
        <p:spPr>
          <a:xfrm>
            <a:off x="9490519" y="1074465"/>
            <a:ext cx="2701481" cy="5400000"/>
          </a:xfrm>
          <a:prstGeom prst="rect">
            <a:avLst/>
          </a:prstGeom>
          <a:noFill/>
          <a:ln>
            <a:noFill/>
          </a:ln>
        </p:spPr>
      </p:pic>
      <p:sp>
        <p:nvSpPr>
          <p:cNvPr id="2484" name="Google Shape;2484;p61"/>
          <p:cNvSpPr txBox="1"/>
          <p:nvPr>
            <p:ph idx="1" type="body"/>
          </p:nvPr>
        </p:nvSpPr>
        <p:spPr>
          <a:xfrm>
            <a:off x="695325" y="406371"/>
            <a:ext cx="566984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logement, c’est maintenant !</a:t>
            </a:r>
            <a:endParaRPr/>
          </a:p>
        </p:txBody>
      </p:sp>
      <p:sp>
        <p:nvSpPr>
          <p:cNvPr id="2485" name="Google Shape;2485;p6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486" name="Google Shape;2486;p6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487" name="Google Shape;2487;p61"/>
          <p:cNvPicPr preferRelativeResize="0"/>
          <p:nvPr/>
        </p:nvPicPr>
        <p:blipFill rotWithShape="1">
          <a:blip r:embed="rId4">
            <a:alphaModFix/>
          </a:blip>
          <a:srcRect b="0" l="0" r="0" t="0"/>
          <a:stretch/>
        </p:blipFill>
        <p:spPr>
          <a:xfrm>
            <a:off x="8241231" y="394339"/>
            <a:ext cx="497692" cy="497692"/>
          </a:xfrm>
          <a:prstGeom prst="rect">
            <a:avLst/>
          </a:prstGeom>
          <a:noFill/>
          <a:ln>
            <a:noFill/>
          </a:ln>
        </p:spPr>
      </p:pic>
      <p:pic>
        <p:nvPicPr>
          <p:cNvPr id="2488" name="Google Shape;2488;p61"/>
          <p:cNvPicPr preferRelativeResize="0"/>
          <p:nvPr/>
        </p:nvPicPr>
        <p:blipFill rotWithShape="1">
          <a:blip r:embed="rId5">
            <a:alphaModFix/>
          </a:blip>
          <a:srcRect b="0" l="0" r="0" t="0"/>
          <a:stretch/>
        </p:blipFill>
        <p:spPr>
          <a:xfrm>
            <a:off x="8801452" y="394339"/>
            <a:ext cx="497692" cy="497692"/>
          </a:xfrm>
          <a:prstGeom prst="rect">
            <a:avLst/>
          </a:prstGeom>
          <a:noFill/>
          <a:ln>
            <a:noFill/>
          </a:ln>
        </p:spPr>
      </p:pic>
      <p:pic>
        <p:nvPicPr>
          <p:cNvPr id="2489" name="Google Shape;2489;p61"/>
          <p:cNvPicPr preferRelativeResize="0"/>
          <p:nvPr/>
        </p:nvPicPr>
        <p:blipFill rotWithShape="1">
          <a:blip r:embed="rId6">
            <a:alphaModFix/>
          </a:blip>
          <a:srcRect b="0" l="0" r="0" t="0"/>
          <a:stretch/>
        </p:blipFill>
        <p:spPr>
          <a:xfrm>
            <a:off x="9361670" y="394339"/>
            <a:ext cx="497692" cy="497692"/>
          </a:xfrm>
          <a:prstGeom prst="rect">
            <a:avLst/>
          </a:prstGeom>
          <a:noFill/>
          <a:ln>
            <a:noFill/>
          </a:ln>
        </p:spPr>
      </p:pic>
      <p:pic>
        <p:nvPicPr>
          <p:cNvPr id="2490" name="Google Shape;2490;p61"/>
          <p:cNvPicPr preferRelativeResize="0"/>
          <p:nvPr/>
        </p:nvPicPr>
        <p:blipFill rotWithShape="1">
          <a:blip r:embed="rId7">
            <a:alphaModFix/>
          </a:blip>
          <a:srcRect b="0" l="0" r="0" t="0"/>
          <a:stretch/>
        </p:blipFill>
        <p:spPr>
          <a:xfrm>
            <a:off x="9921891" y="394339"/>
            <a:ext cx="497692" cy="497692"/>
          </a:xfrm>
          <a:prstGeom prst="rect">
            <a:avLst/>
          </a:prstGeom>
          <a:noFill/>
          <a:ln>
            <a:noFill/>
          </a:ln>
        </p:spPr>
      </p:pic>
      <p:pic>
        <p:nvPicPr>
          <p:cNvPr id="2491" name="Google Shape;2491;p61"/>
          <p:cNvPicPr preferRelativeResize="0"/>
          <p:nvPr/>
        </p:nvPicPr>
        <p:blipFill rotWithShape="1">
          <a:blip r:embed="rId8">
            <a:alphaModFix/>
          </a:blip>
          <a:srcRect b="0" l="0" r="0" t="0"/>
          <a:stretch/>
        </p:blipFill>
        <p:spPr>
          <a:xfrm>
            <a:off x="10482110" y="394339"/>
            <a:ext cx="497692" cy="497692"/>
          </a:xfrm>
          <a:prstGeom prst="rect">
            <a:avLst/>
          </a:prstGeom>
          <a:noFill/>
          <a:ln>
            <a:noFill/>
          </a:ln>
        </p:spPr>
      </p:pic>
      <p:pic>
        <p:nvPicPr>
          <p:cNvPr id="2492" name="Google Shape;2492;p61"/>
          <p:cNvPicPr preferRelativeResize="0"/>
          <p:nvPr/>
        </p:nvPicPr>
        <p:blipFill rotWithShape="1">
          <a:blip r:embed="rId9">
            <a:alphaModFix/>
          </a:blip>
          <a:srcRect b="0" l="0" r="0" t="0"/>
          <a:stretch/>
        </p:blipFill>
        <p:spPr>
          <a:xfrm>
            <a:off x="11042331" y="394339"/>
            <a:ext cx="497692" cy="497692"/>
          </a:xfrm>
          <a:prstGeom prst="rect">
            <a:avLst/>
          </a:prstGeom>
          <a:noFill/>
          <a:ln>
            <a:noFill/>
          </a:ln>
        </p:spPr>
      </p:pic>
      <p:sp>
        <p:nvSpPr>
          <p:cNvPr id="2493" name="Google Shape;2493;p61"/>
          <p:cNvSpPr txBox="1"/>
          <p:nvPr/>
        </p:nvSpPr>
        <p:spPr>
          <a:xfrm>
            <a:off x="2598384" y="4971725"/>
            <a:ext cx="16920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0" i="0" lang="fr-FR" sz="1800" u="none" cap="none" strike="noStrike">
                <a:solidFill>
                  <a:schemeClr val="accent4"/>
                </a:solidFill>
                <a:latin typeface="Arial"/>
                <a:ea typeface="Arial"/>
                <a:cs typeface="Arial"/>
                <a:sym typeface="Arial"/>
              </a:rPr>
              <a:t>Énergie des</a:t>
            </a:r>
            <a:br>
              <a:rPr b="0" i="0" lang="fr-FR" sz="1800" u="none" cap="none" strike="noStrike">
                <a:solidFill>
                  <a:schemeClr val="accent4"/>
                </a:solidFill>
                <a:latin typeface="Arial"/>
                <a:ea typeface="Arial"/>
                <a:cs typeface="Arial"/>
                <a:sym typeface="Arial"/>
              </a:rPr>
            </a:br>
            <a:r>
              <a:rPr b="0" i="0" lang="fr-FR" sz="1800" u="none" cap="none" strike="noStrike">
                <a:solidFill>
                  <a:schemeClr val="accent4"/>
                </a:solidFill>
                <a:latin typeface="Arial"/>
                <a:ea typeface="Arial"/>
                <a:cs typeface="Arial"/>
                <a:sym typeface="Arial"/>
              </a:rPr>
              <a:t>logements</a:t>
            </a:r>
            <a:endParaRPr b="0" baseline="-25000" i="0" sz="1800" u="none" cap="none" strike="noStrike">
              <a:solidFill>
                <a:schemeClr val="accent4"/>
              </a:solidFill>
              <a:latin typeface="Arial"/>
              <a:ea typeface="Arial"/>
              <a:cs typeface="Arial"/>
              <a:sym typeface="Arial"/>
            </a:endParaRPr>
          </a:p>
        </p:txBody>
      </p:sp>
      <p:grpSp>
        <p:nvGrpSpPr>
          <p:cNvPr id="2494" name="Google Shape;2494;p61"/>
          <p:cNvGrpSpPr/>
          <p:nvPr/>
        </p:nvGrpSpPr>
        <p:grpSpPr>
          <a:xfrm>
            <a:off x="7503613" y="3880431"/>
            <a:ext cx="1296000" cy="1892430"/>
            <a:chOff x="7503613" y="3880431"/>
            <a:chExt cx="1296000" cy="1892430"/>
          </a:xfrm>
        </p:grpSpPr>
        <p:sp>
          <p:nvSpPr>
            <p:cNvPr id="2495" name="Google Shape;2495;p61"/>
            <p:cNvSpPr/>
            <p:nvPr/>
          </p:nvSpPr>
          <p:spPr>
            <a:xfrm>
              <a:off x="7737613" y="4412646"/>
              <a:ext cx="828000" cy="8280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4"/>
                </a:solidFill>
                <a:latin typeface="Arial"/>
                <a:ea typeface="Arial"/>
                <a:cs typeface="Arial"/>
                <a:sym typeface="Arial"/>
              </a:endParaRPr>
            </a:p>
          </p:txBody>
        </p:sp>
        <p:sp>
          <p:nvSpPr>
            <p:cNvPr id="2496" name="Google Shape;2496;p61"/>
            <p:cNvSpPr txBox="1"/>
            <p:nvPr/>
          </p:nvSpPr>
          <p:spPr>
            <a:xfrm>
              <a:off x="7503613" y="3880431"/>
              <a:ext cx="1296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3200"/>
                <a:buFont typeface="Arial"/>
                <a:buNone/>
              </a:pPr>
              <a:r>
                <a:rPr b="0" i="0" lang="fr-FR" sz="3200" u="none" cap="none" strike="noStrike">
                  <a:solidFill>
                    <a:schemeClr val="accent4"/>
                  </a:solidFill>
                  <a:latin typeface="Arial"/>
                  <a:ea typeface="Arial"/>
                  <a:cs typeface="Arial"/>
                  <a:sym typeface="Arial"/>
                </a:rPr>
                <a:t> 19 %</a:t>
              </a:r>
              <a:endParaRPr b="0" baseline="-25000" i="0" sz="3200" u="none" cap="none" strike="noStrike">
                <a:solidFill>
                  <a:schemeClr val="accent4"/>
                </a:solidFill>
                <a:latin typeface="Arial"/>
                <a:ea typeface="Arial"/>
                <a:cs typeface="Arial"/>
                <a:sym typeface="Arial"/>
              </a:endParaRPr>
            </a:p>
          </p:txBody>
        </p:sp>
        <p:sp>
          <p:nvSpPr>
            <p:cNvPr id="2497" name="Google Shape;2497;p61"/>
            <p:cNvSpPr txBox="1"/>
            <p:nvPr/>
          </p:nvSpPr>
          <p:spPr>
            <a:xfrm>
              <a:off x="7611613" y="5403570"/>
              <a:ext cx="1080000" cy="369291"/>
            </a:xfrm>
            <a:prstGeom prst="rect">
              <a:avLst/>
            </a:prstGeom>
            <a:noFill/>
            <a:ln>
              <a:noFill/>
            </a:ln>
          </p:spPr>
          <p:txBody>
            <a:bodyPr anchorCtr="1" anchor="ctr"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800"/>
                <a:buFont typeface="Arial"/>
                <a:buNone/>
              </a:pPr>
              <a:r>
                <a:rPr b="0" i="0" lang="fr-FR" sz="1800" u="none" cap="none" strike="noStrike">
                  <a:solidFill>
                    <a:schemeClr val="accent4"/>
                  </a:solidFill>
                  <a:latin typeface="Arial"/>
                  <a:ea typeface="Arial"/>
                  <a:cs typeface="Arial"/>
                  <a:sym typeface="Arial"/>
                </a:rPr>
                <a:t>Autres</a:t>
              </a:r>
              <a:endParaRPr b="0" baseline="-25000" i="0" sz="1800" u="none" cap="none" strike="noStrike">
                <a:solidFill>
                  <a:schemeClr val="accent4"/>
                </a:solidFill>
                <a:latin typeface="Arial"/>
                <a:ea typeface="Arial"/>
                <a:cs typeface="Arial"/>
                <a:sym typeface="Arial"/>
              </a:endParaRPr>
            </a:p>
          </p:txBody>
        </p:sp>
      </p:grpSp>
      <p:sp>
        <p:nvSpPr>
          <p:cNvPr id="2498" name="Google Shape;2498;p61"/>
          <p:cNvSpPr txBox="1"/>
          <p:nvPr/>
        </p:nvSpPr>
        <p:spPr>
          <a:xfrm>
            <a:off x="9508177" y="1727196"/>
            <a:ext cx="2683823" cy="407803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800"/>
              <a:buFont typeface="Arial"/>
              <a:buNone/>
            </a:pPr>
            <a:r>
              <a:rPr b="1" i="0" lang="fr-FR" sz="2800" u="none" cap="none" strike="noStrike">
                <a:solidFill>
                  <a:schemeClr val="lt1"/>
                </a:solidFill>
                <a:latin typeface="Arial"/>
                <a:ea typeface="Arial"/>
                <a:cs typeface="Arial"/>
                <a:sym typeface="Arial"/>
              </a:rPr>
              <a:t>Solutions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Top 1	</a:t>
            </a:r>
            <a:endParaRPr b="0" i="0" sz="23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Un pull ! Voire</a:t>
            </a:r>
            <a:br>
              <a:rPr b="0" i="0" lang="fr-FR" sz="1800" u="none" cap="none" strike="noStrike">
                <a:solidFill>
                  <a:schemeClr val="lt1"/>
                </a:solidFill>
                <a:latin typeface="Arial"/>
                <a:ea typeface="Arial"/>
                <a:cs typeface="Arial"/>
                <a:sym typeface="Arial"/>
              </a:rPr>
            </a:br>
            <a:r>
              <a:rPr b="0" i="0" lang="fr-FR" sz="1800" u="none" cap="none" strike="noStrike">
                <a:solidFill>
                  <a:schemeClr val="lt1"/>
                </a:solidFill>
                <a:latin typeface="Arial"/>
                <a:ea typeface="Arial"/>
                <a:cs typeface="Arial"/>
                <a:sym typeface="Arial"/>
              </a:rPr>
              <a:t>deux s’il le faut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Top 2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Choisir un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meilleur logement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300"/>
              <a:buFont typeface="Arial"/>
              <a:buNone/>
            </a:pPr>
            <a:r>
              <a:rPr b="0" i="0" lang="fr-FR" sz="2300" u="none" cap="none" strike="noStrike">
                <a:solidFill>
                  <a:schemeClr val="lt1"/>
                </a:solidFill>
                <a:latin typeface="Arial"/>
                <a:ea typeface="Arial"/>
                <a:cs typeface="Arial"/>
                <a:sym typeface="Arial"/>
              </a:rPr>
              <a:t>Top 3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Rénovation</a:t>
            </a:r>
            <a:br>
              <a:rPr b="0" i="0" lang="fr-FR" sz="1800" u="none" cap="none" strike="noStrike">
                <a:solidFill>
                  <a:schemeClr val="lt1"/>
                </a:solidFill>
                <a:latin typeface="Arial"/>
                <a:ea typeface="Arial"/>
                <a:cs typeface="Arial"/>
                <a:sym typeface="Arial"/>
              </a:rPr>
            </a:br>
            <a:r>
              <a:rPr b="0" i="0" lang="fr-FR" sz="1800" u="none" cap="none" strike="noStrike">
                <a:solidFill>
                  <a:schemeClr val="lt1"/>
                </a:solidFill>
                <a:latin typeface="Arial"/>
                <a:ea typeface="Arial"/>
                <a:cs typeface="Arial"/>
                <a:sym typeface="Arial"/>
              </a:rPr>
              <a:t>énergétique</a:t>
            </a:r>
            <a:endParaRPr b="0" i="0" sz="1400" u="none" cap="none" strike="noStrike">
              <a:solidFill>
                <a:srgbClr val="000000"/>
              </a:solidFill>
              <a:latin typeface="Arial"/>
              <a:ea typeface="Arial"/>
              <a:cs typeface="Arial"/>
              <a:sym typeface="Arial"/>
            </a:endParaRPr>
          </a:p>
        </p:txBody>
      </p:sp>
      <p:pic>
        <p:nvPicPr>
          <p:cNvPr descr="D:\Documents\Climat\Teach The Shift\Slides 45-50\images\user-seul.png" id="2499" name="Google Shape;2499;p61"/>
          <p:cNvPicPr preferRelativeResize="0"/>
          <p:nvPr/>
        </p:nvPicPr>
        <p:blipFill rotWithShape="1">
          <a:blip r:embed="rId10">
            <a:alphaModFix/>
          </a:blip>
          <a:srcRect b="0" l="0" r="0" t="0"/>
          <a:stretch/>
        </p:blipFill>
        <p:spPr>
          <a:xfrm>
            <a:off x="642368" y="1343252"/>
            <a:ext cx="1551378" cy="1569558"/>
          </a:xfrm>
          <a:prstGeom prst="rect">
            <a:avLst/>
          </a:prstGeom>
          <a:noFill/>
          <a:ln>
            <a:noFill/>
          </a:ln>
        </p:spPr>
      </p:pic>
      <p:cxnSp>
        <p:nvCxnSpPr>
          <p:cNvPr id="2500" name="Google Shape;2500;p61"/>
          <p:cNvCxnSpPr/>
          <p:nvPr/>
        </p:nvCxnSpPr>
        <p:spPr>
          <a:xfrm>
            <a:off x="2598384" y="4862286"/>
            <a:ext cx="1692000" cy="0"/>
          </a:xfrm>
          <a:prstGeom prst="straightConnector1">
            <a:avLst/>
          </a:prstGeom>
          <a:noFill/>
          <a:ln cap="flat" cmpd="sng" w="38100">
            <a:solidFill>
              <a:schemeClr val="accent4"/>
            </a:solidFill>
            <a:prstDash val="solid"/>
            <a:miter lim="800000"/>
            <a:headEnd len="sm" w="sm" type="none"/>
            <a:tailEnd len="med" w="med" type="stealth"/>
          </a:ln>
        </p:spPr>
      </p:cxnSp>
      <p:grpSp>
        <p:nvGrpSpPr>
          <p:cNvPr id="2501" name="Google Shape;2501;p61"/>
          <p:cNvGrpSpPr/>
          <p:nvPr/>
        </p:nvGrpSpPr>
        <p:grpSpPr>
          <a:xfrm>
            <a:off x="4448212" y="3422646"/>
            <a:ext cx="2808000" cy="2808000"/>
            <a:chOff x="4448212" y="3422646"/>
            <a:chExt cx="2808000" cy="2808000"/>
          </a:xfrm>
        </p:grpSpPr>
        <p:sp>
          <p:nvSpPr>
            <p:cNvPr id="2502" name="Google Shape;2502;p61"/>
            <p:cNvSpPr/>
            <p:nvPr/>
          </p:nvSpPr>
          <p:spPr>
            <a:xfrm>
              <a:off x="4448212" y="3422646"/>
              <a:ext cx="2808000" cy="28080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accent2"/>
                </a:solidFill>
                <a:latin typeface="Arial"/>
                <a:ea typeface="Arial"/>
                <a:cs typeface="Arial"/>
                <a:sym typeface="Arial"/>
              </a:endParaRPr>
            </a:p>
          </p:txBody>
        </p:sp>
        <p:sp>
          <p:nvSpPr>
            <p:cNvPr id="2503" name="Google Shape;2503;p61"/>
            <p:cNvSpPr txBox="1"/>
            <p:nvPr/>
          </p:nvSpPr>
          <p:spPr>
            <a:xfrm>
              <a:off x="5204212" y="3672940"/>
              <a:ext cx="1296000" cy="5847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0" i="0" lang="fr-FR" sz="3200" u="none" cap="none" strike="noStrike">
                  <a:solidFill>
                    <a:schemeClr val="lt1"/>
                  </a:solidFill>
                  <a:latin typeface="Arial"/>
                  <a:ea typeface="Arial"/>
                  <a:cs typeface="Arial"/>
                  <a:sym typeface="Arial"/>
                </a:rPr>
                <a:t>81 %</a:t>
              </a:r>
              <a:endParaRPr b="0" baseline="-25000" i="0" sz="3200" u="none" cap="none" strike="noStrike">
                <a:solidFill>
                  <a:schemeClr val="lt1"/>
                </a:solidFill>
                <a:latin typeface="Arial"/>
                <a:ea typeface="Arial"/>
                <a:cs typeface="Arial"/>
                <a:sym typeface="Arial"/>
              </a:endParaRPr>
            </a:p>
          </p:txBody>
        </p:sp>
        <p:sp>
          <p:nvSpPr>
            <p:cNvPr id="2504" name="Google Shape;2504;p61"/>
            <p:cNvSpPr txBox="1"/>
            <p:nvPr/>
          </p:nvSpPr>
          <p:spPr>
            <a:xfrm>
              <a:off x="5006212" y="5661153"/>
              <a:ext cx="1692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0" i="0" lang="fr-FR" sz="1800" u="none" cap="none" strike="noStrike">
                  <a:solidFill>
                    <a:schemeClr val="lt1"/>
                  </a:solidFill>
                  <a:latin typeface="Arial"/>
                  <a:ea typeface="Arial"/>
                  <a:cs typeface="Arial"/>
                  <a:sym typeface="Arial"/>
                </a:rPr>
                <a:t>Chauffage</a:t>
              </a:r>
              <a:endParaRPr b="0" i="0" sz="1400" u="none" cap="none" strike="noStrike">
                <a:solidFill>
                  <a:srgbClr val="000000"/>
                </a:solidFill>
                <a:latin typeface="Arial"/>
                <a:ea typeface="Arial"/>
                <a:cs typeface="Arial"/>
                <a:sym typeface="Arial"/>
              </a:endParaRPr>
            </a:p>
          </p:txBody>
        </p:sp>
        <p:pic>
          <p:nvPicPr>
            <p:cNvPr descr="D:\Documents\Climat\Teach The Shift\pictos\logement.png" id="2505" name="Google Shape;2505;p61"/>
            <p:cNvPicPr preferRelativeResize="0"/>
            <p:nvPr/>
          </p:nvPicPr>
          <p:blipFill rotWithShape="1">
            <a:blip r:embed="rId11">
              <a:alphaModFix/>
            </a:blip>
            <a:srcRect b="0" l="0" r="0" t="0"/>
            <a:stretch/>
          </p:blipFill>
          <p:spPr>
            <a:xfrm>
              <a:off x="5301065" y="4533858"/>
              <a:ext cx="1102295" cy="800142"/>
            </a:xfrm>
            <a:prstGeom prst="rect">
              <a:avLst/>
            </a:prstGeom>
            <a:noFill/>
            <a:ln>
              <a:noFill/>
            </a:ln>
          </p:spPr>
        </p:pic>
      </p:grpSp>
      <p:sp>
        <p:nvSpPr>
          <p:cNvPr id="2506" name="Google Shape;2506;p61"/>
          <p:cNvSpPr/>
          <p:nvPr/>
        </p:nvSpPr>
        <p:spPr>
          <a:xfrm>
            <a:off x="4539122" y="3138049"/>
            <a:ext cx="2964491" cy="1157612"/>
          </a:xfrm>
          <a:prstGeom prst="rect">
            <a:avLst/>
          </a:prstGeom>
          <a:solidFill>
            <a:srgbClr val="FFFFFF">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Une image contenant texte, signe, équipement électronique, CD&#10;&#10;Description générée automatiquement" id="2507" name="Google Shape;2507;p61"/>
          <p:cNvPicPr preferRelativeResize="0"/>
          <p:nvPr/>
        </p:nvPicPr>
        <p:blipFill rotWithShape="1">
          <a:blip r:embed="rId12">
            <a:alphaModFix/>
          </a:blip>
          <a:srcRect b="0" l="0" r="0" t="0"/>
          <a:stretch/>
        </p:blipFill>
        <p:spPr>
          <a:xfrm>
            <a:off x="231115" y="3692520"/>
            <a:ext cx="2253422" cy="2253422"/>
          </a:xfrm>
          <a:prstGeom prst="rect">
            <a:avLst/>
          </a:prstGeom>
          <a:noFill/>
          <a:ln>
            <a:noFill/>
          </a:ln>
        </p:spPr>
      </p:pic>
      <p:sp>
        <p:nvSpPr>
          <p:cNvPr id="2508" name="Google Shape;2508;p61"/>
          <p:cNvSpPr/>
          <p:nvPr/>
        </p:nvSpPr>
        <p:spPr>
          <a:xfrm rot="-2177327">
            <a:off x="1460079" y="3792896"/>
            <a:ext cx="748810" cy="761165"/>
          </a:xfrm>
          <a:custGeom>
            <a:rect b="b" l="l" r="r" t="t"/>
            <a:pathLst>
              <a:path extrusionOk="0" h="761165" w="748810">
                <a:moveTo>
                  <a:pt x="1374" y="336564"/>
                </a:moveTo>
                <a:lnTo>
                  <a:pt x="579803" y="0"/>
                </a:lnTo>
                <a:cubicBezTo>
                  <a:pt x="680236" y="214703"/>
                  <a:pt x="803564" y="553312"/>
                  <a:pt x="722595" y="761165"/>
                </a:cubicBezTo>
                <a:lnTo>
                  <a:pt x="91360" y="683550"/>
                </a:lnTo>
                <a:cubicBezTo>
                  <a:pt x="78146" y="659387"/>
                  <a:pt x="55900" y="625900"/>
                  <a:pt x="0" y="588143"/>
                </a:cubicBezTo>
                <a:cubicBezTo>
                  <a:pt x="33788" y="516275"/>
                  <a:pt x="32870" y="434922"/>
                  <a:pt x="1374" y="336564"/>
                </a:cubicBezTo>
                <a:close/>
              </a:path>
            </a:pathLst>
          </a:custGeom>
          <a:solidFill>
            <a:srgbClr val="FFFFFF">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509" name="Google Shape;2509;p61"/>
          <p:cNvPicPr preferRelativeResize="0"/>
          <p:nvPr/>
        </p:nvPicPr>
        <p:blipFill rotWithShape="1">
          <a:blip r:embed="rId13">
            <a:alphaModFix/>
          </a:blip>
          <a:srcRect b="0" l="0" r="0" t="0"/>
          <a:stretch/>
        </p:blipFill>
        <p:spPr>
          <a:xfrm>
            <a:off x="2193746" y="1998299"/>
            <a:ext cx="493819" cy="493819"/>
          </a:xfrm>
          <a:prstGeom prst="rect">
            <a:avLst/>
          </a:prstGeom>
          <a:noFill/>
          <a:ln>
            <a:noFill/>
          </a:ln>
        </p:spPr>
      </p:pic>
      <p:sp>
        <p:nvSpPr>
          <p:cNvPr id="2510" name="Google Shape;2510;p61"/>
          <p:cNvSpPr txBox="1"/>
          <p:nvPr/>
        </p:nvSpPr>
        <p:spPr>
          <a:xfrm>
            <a:off x="2862112" y="1874907"/>
            <a:ext cx="608574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par habitant en Suisse, en 2019 : </a:t>
            </a:r>
            <a:r>
              <a:rPr b="1" i="0" lang="fr-FR" sz="2600" u="none" cap="none" strike="noStrike">
                <a:solidFill>
                  <a:schemeClr val="lt2"/>
                </a:solidFill>
                <a:latin typeface="Arial"/>
                <a:ea typeface="Arial"/>
                <a:cs typeface="Arial"/>
                <a:sym typeface="Arial"/>
              </a:rPr>
              <a:t>12 t éq. CO</a:t>
            </a:r>
            <a:r>
              <a:rPr b="1" baseline="-25000" i="0" lang="fr-FR" sz="2600" u="none" cap="none" strike="noStrike">
                <a:solidFill>
                  <a:schemeClr val="lt2"/>
                </a:solidFill>
                <a:latin typeface="Arial"/>
                <a:ea typeface="Arial"/>
                <a:cs typeface="Arial"/>
                <a:sym typeface="Arial"/>
              </a:rPr>
              <a:t>2</a:t>
            </a:r>
            <a:endParaRPr b="0" i="0" sz="26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01"/>
                                        </p:tgtEl>
                                        <p:attrNameLst>
                                          <p:attrName>style.visibility</p:attrName>
                                        </p:attrNameLst>
                                      </p:cBhvr>
                                      <p:to>
                                        <p:strVal val="visible"/>
                                      </p:to>
                                    </p:set>
                                  </p:childTnLst>
                                </p:cTn>
                              </p:par>
                              <p:par>
                                <p:cTn fill="hold" nodeType="withEffect" presetClass="entr" presetID="1" presetSubtype="0">
                                  <p:stCondLst>
                                    <p:cond delay="1000"/>
                                  </p:stCondLst>
                                  <p:childTnLst>
                                    <p:set>
                                      <p:cBhvr>
                                        <p:cTn dur="1" fill="hold">
                                          <p:stCondLst>
                                            <p:cond delay="0"/>
                                          </p:stCondLst>
                                        </p:cTn>
                                        <p:tgtEl>
                                          <p:spTgt spid="24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6"/>
                                        </p:tgtEl>
                                        <p:attrNameLst>
                                          <p:attrName>style.visibility</p:attrName>
                                        </p:attrNameLst>
                                      </p:cBhvr>
                                      <p:to>
                                        <p:strVal val="visible"/>
                                      </p:to>
                                    </p:set>
                                    <p:animEffect filter="fade" transition="in">
                                      <p:cBhvr>
                                        <p:cTn dur="500"/>
                                        <p:tgtEl>
                                          <p:spTgt spid="2506"/>
                                        </p:tgtEl>
                                      </p:cBhvr>
                                    </p:animEffect>
                                  </p:childTnLst>
                                </p:cTn>
                              </p:par>
                              <p:par>
                                <p:cTn fill="hold" nodeType="withEffect" presetClass="entr" presetID="10" presetSubtype="0">
                                  <p:stCondLst>
                                    <p:cond delay="0"/>
                                  </p:stCondLst>
                                  <p:childTnLst>
                                    <p:set>
                                      <p:cBhvr>
                                        <p:cTn dur="1" fill="hold">
                                          <p:stCondLst>
                                            <p:cond delay="0"/>
                                          </p:stCondLst>
                                        </p:cTn>
                                        <p:tgtEl>
                                          <p:spTgt spid="2508"/>
                                        </p:tgtEl>
                                        <p:attrNameLst>
                                          <p:attrName>style.visibility</p:attrName>
                                        </p:attrNameLst>
                                      </p:cBhvr>
                                      <p:to>
                                        <p:strVal val="visible"/>
                                      </p:to>
                                    </p:set>
                                    <p:animEffect filter="fade" transition="in">
                                      <p:cBhvr>
                                        <p:cTn dur="500"/>
                                        <p:tgtEl>
                                          <p:spTgt spid="2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4" name="Shape 2514"/>
        <p:cNvGrpSpPr/>
        <p:nvPr/>
      </p:nvGrpSpPr>
      <p:grpSpPr>
        <a:xfrm>
          <a:off x="0" y="0"/>
          <a:ext cx="0" cy="0"/>
          <a:chOff x="0" y="0"/>
          <a:chExt cx="0" cy="0"/>
        </a:xfrm>
      </p:grpSpPr>
      <p:sp>
        <p:nvSpPr>
          <p:cNvPr id="2515" name="Google Shape;2515;p173"/>
          <p:cNvSpPr txBox="1"/>
          <p:nvPr>
            <p:ph idx="1" type="body"/>
          </p:nvPr>
        </p:nvSpPr>
        <p:spPr>
          <a:xfrm>
            <a:off x="6816725" y="728663"/>
            <a:ext cx="4679950" cy="5400675"/>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fr-FR" sz="2800">
                <a:solidFill>
                  <a:schemeClr val="lt1"/>
                </a:solidFill>
              </a:rPr>
              <a:t>Transports</a:t>
            </a:r>
            <a:endParaRPr sz="2800">
              <a:solidFill>
                <a:schemeClr val="lt1"/>
              </a:solidFill>
            </a:endParaRPr>
          </a:p>
          <a:p>
            <a:pPr indent="0" lvl="0" marL="0" rtl="0" algn="l">
              <a:lnSpc>
                <a:spcPct val="90000"/>
              </a:lnSpc>
              <a:spcBef>
                <a:spcPts val="0"/>
              </a:spcBef>
              <a:spcAft>
                <a:spcPts val="0"/>
              </a:spcAft>
              <a:buClr>
                <a:schemeClr val="lt1"/>
              </a:buClr>
              <a:buSzPts val="3200"/>
              <a:buNone/>
            </a:pPr>
            <a:r>
              <a:rPr lang="fr-FR" sz="2800">
                <a:solidFill>
                  <a:schemeClr val="lt1"/>
                </a:solidFill>
              </a:rPr>
              <a:t>Alimentation</a:t>
            </a:r>
            <a:endParaRPr sz="2800">
              <a:solidFill>
                <a:schemeClr val="lt1"/>
              </a:solidFill>
            </a:endParaRPr>
          </a:p>
          <a:p>
            <a:pPr indent="0" lvl="0" marL="0" rtl="0" algn="l">
              <a:lnSpc>
                <a:spcPct val="90000"/>
              </a:lnSpc>
              <a:spcBef>
                <a:spcPts val="0"/>
              </a:spcBef>
              <a:spcAft>
                <a:spcPts val="0"/>
              </a:spcAft>
              <a:buClr>
                <a:schemeClr val="lt1"/>
              </a:buClr>
              <a:buSzPts val="3200"/>
              <a:buNone/>
            </a:pPr>
            <a:r>
              <a:rPr lang="fr-FR" sz="2800">
                <a:solidFill>
                  <a:schemeClr val="lt1"/>
                </a:solidFill>
              </a:rPr>
              <a:t>Biens de consommation</a:t>
            </a:r>
            <a:endParaRPr sz="2800">
              <a:solidFill>
                <a:schemeClr val="lt1"/>
              </a:solidFill>
            </a:endParaRPr>
          </a:p>
          <a:p>
            <a:pPr indent="0" lvl="0" marL="0" rtl="0" algn="l">
              <a:lnSpc>
                <a:spcPct val="90000"/>
              </a:lnSpc>
              <a:spcBef>
                <a:spcPts val="0"/>
              </a:spcBef>
              <a:spcAft>
                <a:spcPts val="0"/>
              </a:spcAft>
              <a:buClr>
                <a:schemeClr val="lt1"/>
              </a:buClr>
              <a:buSzPts val="3200"/>
              <a:buNone/>
            </a:pPr>
            <a:r>
              <a:rPr lang="fr-FR" sz="2800">
                <a:solidFill>
                  <a:schemeClr val="lt1"/>
                </a:solidFill>
              </a:rPr>
              <a:t>Energie des logements</a:t>
            </a:r>
            <a:endParaRPr sz="2800">
              <a:solidFill>
                <a:schemeClr val="lt1"/>
              </a:solidFill>
            </a:endParaRPr>
          </a:p>
          <a:p>
            <a:pPr indent="0" lvl="0" marL="0" rtl="0" algn="l">
              <a:lnSpc>
                <a:spcPct val="90000"/>
              </a:lnSpc>
              <a:spcBef>
                <a:spcPts val="0"/>
              </a:spcBef>
              <a:spcAft>
                <a:spcPts val="0"/>
              </a:spcAft>
              <a:buClr>
                <a:schemeClr val="lt1"/>
              </a:buClr>
              <a:buSzPts val="3200"/>
              <a:buNone/>
            </a:pPr>
            <a:br>
              <a:rPr lang="fr-FR" sz="6600" u="sng">
                <a:solidFill>
                  <a:schemeClr val="lt1"/>
                </a:solidFill>
                <a:hlinkClick action="ppaction://hlinksldjump" r:id="rId3">
                  <a:extLst>
                    <a:ext uri="{A12FA001-AC4F-418D-AE19-62706E023703}">
                      <ahyp:hlinkClr val="tx"/>
                    </a:ext>
                  </a:extLst>
                </a:hlinkClick>
              </a:rPr>
            </a:br>
            <a:r>
              <a:rPr lang="fr-FR" sz="6600" u="sng">
                <a:solidFill>
                  <a:schemeClr val="lt1"/>
                </a:solidFill>
                <a:hlinkClick action="ppaction://hlinksldjump" r:id="rId4">
                  <a:extLst>
                    <a:ext uri="{A12FA001-AC4F-418D-AE19-62706E023703}">
                      <ahyp:hlinkClr val="tx"/>
                    </a:ext>
                  </a:extLst>
                </a:hlinkClick>
              </a:rPr>
              <a:t>Conclusion</a:t>
            </a:r>
            <a:endParaRPr>
              <a:solidFill>
                <a:schemeClr val="lt1"/>
              </a:solidFill>
            </a:endParaRPr>
          </a:p>
        </p:txBody>
      </p:sp>
      <p:pic>
        <p:nvPicPr>
          <p:cNvPr id="2516" name="Google Shape;2516;p173"/>
          <p:cNvPicPr preferRelativeResize="0"/>
          <p:nvPr/>
        </p:nvPicPr>
        <p:blipFill rotWithShape="1">
          <a:blip r:embed="rId5">
            <a:alphaModFix/>
          </a:blip>
          <a:srcRect b="3472" l="3122" r="3789" t="3316"/>
          <a:stretch/>
        </p:blipFill>
        <p:spPr>
          <a:xfrm>
            <a:off x="1339424" y="3072165"/>
            <a:ext cx="731701" cy="732678"/>
          </a:xfrm>
          <a:prstGeom prst="ellipse">
            <a:avLst/>
          </a:prstGeom>
          <a:noFill/>
          <a:ln>
            <a:noFill/>
          </a:ln>
        </p:spPr>
      </p:pic>
      <p:pic>
        <p:nvPicPr>
          <p:cNvPr id="2517" name="Google Shape;2517;p173"/>
          <p:cNvPicPr preferRelativeResize="0"/>
          <p:nvPr/>
        </p:nvPicPr>
        <p:blipFill rotWithShape="1">
          <a:blip r:embed="rId6">
            <a:alphaModFix/>
          </a:blip>
          <a:srcRect b="3944" l="3593" r="3313" t="2841"/>
          <a:stretch/>
        </p:blipFill>
        <p:spPr>
          <a:xfrm>
            <a:off x="3170206" y="3072163"/>
            <a:ext cx="731703" cy="732680"/>
          </a:xfrm>
          <a:prstGeom prst="ellipse">
            <a:avLst/>
          </a:prstGeom>
          <a:noFill/>
          <a:ln>
            <a:noFill/>
          </a:ln>
        </p:spPr>
      </p:pic>
      <p:pic>
        <p:nvPicPr>
          <p:cNvPr id="2518" name="Google Shape;2518;p173"/>
          <p:cNvPicPr preferRelativeResize="0"/>
          <p:nvPr/>
        </p:nvPicPr>
        <p:blipFill rotWithShape="1">
          <a:blip r:embed="rId7">
            <a:alphaModFix/>
          </a:blip>
          <a:srcRect b="3472" l="3789" r="3122" t="3316"/>
          <a:stretch/>
        </p:blipFill>
        <p:spPr>
          <a:xfrm>
            <a:off x="4085892" y="3072163"/>
            <a:ext cx="731703" cy="732680"/>
          </a:xfrm>
          <a:prstGeom prst="ellipse">
            <a:avLst/>
          </a:prstGeom>
          <a:noFill/>
          <a:ln>
            <a:noFill/>
          </a:ln>
        </p:spPr>
      </p:pic>
      <p:pic>
        <p:nvPicPr>
          <p:cNvPr id="2519" name="Google Shape;2519;p173"/>
          <p:cNvPicPr preferRelativeResize="0"/>
          <p:nvPr/>
        </p:nvPicPr>
        <p:blipFill rotWithShape="1">
          <a:blip r:embed="rId8">
            <a:alphaModFix/>
          </a:blip>
          <a:srcRect b="2814" l="2719" r="4190" t="3972"/>
          <a:stretch/>
        </p:blipFill>
        <p:spPr>
          <a:xfrm>
            <a:off x="5000990" y="3063600"/>
            <a:ext cx="729826" cy="730800"/>
          </a:xfrm>
          <a:prstGeom prst="ellipse">
            <a:avLst/>
          </a:prstGeom>
          <a:noFill/>
          <a:ln>
            <a:noFill/>
          </a:ln>
        </p:spPr>
      </p:pic>
      <p:pic>
        <p:nvPicPr>
          <p:cNvPr id="2520" name="Google Shape;2520;p173"/>
          <p:cNvPicPr preferRelativeResize="0"/>
          <p:nvPr/>
        </p:nvPicPr>
        <p:blipFill rotWithShape="1">
          <a:blip r:embed="rId9">
            <a:alphaModFix/>
          </a:blip>
          <a:srcRect b="4123" l="3452" r="4178" t="4051"/>
          <a:stretch/>
        </p:blipFill>
        <p:spPr>
          <a:xfrm>
            <a:off x="423738" y="3061720"/>
            <a:ext cx="731703" cy="732680"/>
          </a:xfrm>
          <a:prstGeom prst="ellipse">
            <a:avLst/>
          </a:prstGeom>
          <a:noFill/>
          <a:ln>
            <a:noFill/>
          </a:ln>
        </p:spPr>
      </p:pic>
      <p:pic>
        <p:nvPicPr>
          <p:cNvPr id="2521" name="Google Shape;2521;p173"/>
          <p:cNvPicPr preferRelativeResize="0"/>
          <p:nvPr/>
        </p:nvPicPr>
        <p:blipFill rotWithShape="1">
          <a:blip r:embed="rId10">
            <a:alphaModFix/>
          </a:blip>
          <a:srcRect b="2668" l="2667" r="3265" t="3403"/>
          <a:stretch/>
        </p:blipFill>
        <p:spPr>
          <a:xfrm>
            <a:off x="2254520" y="3074203"/>
            <a:ext cx="731703" cy="730640"/>
          </a:xfrm>
          <a:prstGeom prst="ellipse">
            <a:avLst/>
          </a:prstGeom>
          <a:noFill/>
          <a:ln>
            <a:noFill/>
          </a:ln>
        </p:spPr>
      </p:pic>
      <p:pic>
        <p:nvPicPr>
          <p:cNvPr id="2522" name="Google Shape;2522;p173"/>
          <p:cNvPicPr preferRelativeResize="0"/>
          <p:nvPr/>
        </p:nvPicPr>
        <p:blipFill rotWithShape="1">
          <a:blip r:embed="rId11">
            <a:alphaModFix/>
          </a:blip>
          <a:srcRect b="0" l="0" r="0" t="0"/>
          <a:stretch/>
        </p:blipFill>
        <p:spPr>
          <a:xfrm>
            <a:off x="423738" y="3072163"/>
            <a:ext cx="731583" cy="73158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7" name="Shape 2527"/>
        <p:cNvGrpSpPr/>
        <p:nvPr/>
      </p:nvGrpSpPr>
      <p:grpSpPr>
        <a:xfrm>
          <a:off x="0" y="0"/>
          <a:ext cx="0" cy="0"/>
          <a:chOff x="0" y="0"/>
          <a:chExt cx="0" cy="0"/>
        </a:xfrm>
      </p:grpSpPr>
      <p:sp>
        <p:nvSpPr>
          <p:cNvPr id="2528" name="Google Shape;2528;p18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529" name="Google Shape;2529;p18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530" name="Google Shape;2530;p187"/>
          <p:cNvSpPr txBox="1"/>
          <p:nvPr>
            <p:ph idx="1" type="body"/>
          </p:nvPr>
        </p:nvSpPr>
        <p:spPr>
          <a:xfrm>
            <a:off x="695325" y="406400"/>
            <a:ext cx="6869257" cy="76661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Le carbone, et moi, et moi, et moi…</a:t>
            </a:r>
            <a:endParaRPr/>
          </a:p>
        </p:txBody>
      </p:sp>
      <p:grpSp>
        <p:nvGrpSpPr>
          <p:cNvPr id="2531" name="Google Shape;2531;p187"/>
          <p:cNvGrpSpPr/>
          <p:nvPr/>
        </p:nvGrpSpPr>
        <p:grpSpPr>
          <a:xfrm>
            <a:off x="2454233" y="937417"/>
            <a:ext cx="6152427" cy="5558493"/>
            <a:chOff x="695325" y="931207"/>
            <a:chExt cx="6152427" cy="5558493"/>
          </a:xfrm>
        </p:grpSpPr>
        <p:grpSp>
          <p:nvGrpSpPr>
            <p:cNvPr id="2532" name="Google Shape;2532;p187"/>
            <p:cNvGrpSpPr/>
            <p:nvPr/>
          </p:nvGrpSpPr>
          <p:grpSpPr>
            <a:xfrm>
              <a:off x="695325" y="931207"/>
              <a:ext cx="6152427" cy="5558493"/>
              <a:chOff x="2209801" y="1048883"/>
              <a:chExt cx="6699392" cy="5951637"/>
            </a:xfrm>
          </p:grpSpPr>
          <p:pic>
            <p:nvPicPr>
              <p:cNvPr id="2533" name="Google Shape;2533;p187"/>
              <p:cNvPicPr preferRelativeResize="0"/>
              <p:nvPr/>
            </p:nvPicPr>
            <p:blipFill rotWithShape="1">
              <a:blip r:embed="rId3">
                <a:alphaModFix/>
              </a:blip>
              <a:srcRect b="0" l="0" r="0" t="0"/>
              <a:stretch/>
            </p:blipFill>
            <p:spPr>
              <a:xfrm>
                <a:off x="2466820" y="1048883"/>
                <a:ext cx="6277130" cy="3386533"/>
              </a:xfrm>
              <a:prstGeom prst="rect">
                <a:avLst/>
              </a:prstGeom>
              <a:noFill/>
              <a:ln>
                <a:noFill/>
              </a:ln>
            </p:spPr>
          </p:pic>
          <p:pic>
            <p:nvPicPr>
              <p:cNvPr id="2534" name="Google Shape;2534;p187"/>
              <p:cNvPicPr preferRelativeResize="0"/>
              <p:nvPr/>
            </p:nvPicPr>
            <p:blipFill rotWithShape="1">
              <a:blip r:embed="rId4">
                <a:alphaModFix/>
              </a:blip>
              <a:srcRect b="0" l="0" r="0" t="0"/>
              <a:stretch/>
            </p:blipFill>
            <p:spPr>
              <a:xfrm>
                <a:off x="2209801" y="4454466"/>
                <a:ext cx="6699392" cy="2546054"/>
              </a:xfrm>
              <a:prstGeom prst="rect">
                <a:avLst/>
              </a:prstGeom>
              <a:noFill/>
              <a:ln>
                <a:noFill/>
              </a:ln>
            </p:spPr>
          </p:pic>
        </p:grpSp>
        <p:pic>
          <p:nvPicPr>
            <p:cNvPr descr="D:\Documents\Climat\Teach The Shift\pictos\logement.png" id="2535" name="Google Shape;2535;p187"/>
            <p:cNvPicPr preferRelativeResize="0"/>
            <p:nvPr/>
          </p:nvPicPr>
          <p:blipFill rotWithShape="1">
            <a:blip r:embed="rId5">
              <a:alphaModFix/>
            </a:blip>
            <a:srcRect b="0" l="0" r="0" t="0"/>
            <a:stretch/>
          </p:blipFill>
          <p:spPr>
            <a:xfrm>
              <a:off x="1970179" y="4488928"/>
              <a:ext cx="720000" cy="522639"/>
            </a:xfrm>
            <a:prstGeom prst="rect">
              <a:avLst/>
            </a:prstGeom>
            <a:noFill/>
            <a:ln>
              <a:noFill/>
            </a:ln>
          </p:spPr>
        </p:pic>
        <p:pic>
          <p:nvPicPr>
            <p:cNvPr id="2536" name="Google Shape;2536;p187"/>
            <p:cNvPicPr preferRelativeResize="0"/>
            <p:nvPr/>
          </p:nvPicPr>
          <p:blipFill rotWithShape="1">
            <a:blip r:embed="rId6">
              <a:alphaModFix/>
            </a:blip>
            <a:srcRect b="0" l="0" r="0" t="0"/>
            <a:stretch/>
          </p:blipFill>
          <p:spPr>
            <a:xfrm>
              <a:off x="1310343" y="3429000"/>
              <a:ext cx="410326" cy="356668"/>
            </a:xfrm>
            <a:prstGeom prst="rect">
              <a:avLst/>
            </a:prstGeom>
            <a:noFill/>
            <a:ln>
              <a:noFill/>
            </a:ln>
          </p:spPr>
        </p:pic>
        <p:pic>
          <p:nvPicPr>
            <p:cNvPr id="2537" name="Google Shape;2537;p187"/>
            <p:cNvPicPr preferRelativeResize="0"/>
            <p:nvPr/>
          </p:nvPicPr>
          <p:blipFill rotWithShape="1">
            <a:blip r:embed="rId7">
              <a:alphaModFix/>
            </a:blip>
            <a:srcRect b="0" l="0" r="0" t="0"/>
            <a:stretch/>
          </p:blipFill>
          <p:spPr>
            <a:xfrm>
              <a:off x="2898530" y="2728029"/>
              <a:ext cx="489563" cy="299583"/>
            </a:xfrm>
            <a:prstGeom prst="rect">
              <a:avLst/>
            </a:prstGeom>
            <a:noFill/>
            <a:ln>
              <a:noFill/>
            </a:ln>
          </p:spPr>
        </p:pic>
        <p:pic>
          <p:nvPicPr>
            <p:cNvPr id="2538" name="Google Shape;2538;p187"/>
            <p:cNvPicPr preferRelativeResize="0"/>
            <p:nvPr/>
          </p:nvPicPr>
          <p:blipFill rotWithShape="1">
            <a:blip r:embed="rId8">
              <a:alphaModFix/>
            </a:blip>
            <a:srcRect b="0" l="0" r="0" t="0"/>
            <a:stretch/>
          </p:blipFill>
          <p:spPr>
            <a:xfrm>
              <a:off x="4738988" y="1722361"/>
              <a:ext cx="566977" cy="356668"/>
            </a:xfrm>
            <a:prstGeom prst="rect">
              <a:avLst/>
            </a:prstGeom>
            <a:noFill/>
            <a:ln>
              <a:noFill/>
            </a:ln>
          </p:spPr>
        </p:pic>
        <p:pic>
          <p:nvPicPr>
            <p:cNvPr id="2539" name="Google Shape;2539;p187"/>
            <p:cNvPicPr preferRelativeResize="0"/>
            <p:nvPr/>
          </p:nvPicPr>
          <p:blipFill rotWithShape="1">
            <a:blip r:embed="rId9">
              <a:alphaModFix/>
            </a:blip>
            <a:srcRect b="0" l="0" r="0" t="0"/>
            <a:stretch/>
          </p:blipFill>
          <p:spPr>
            <a:xfrm>
              <a:off x="4676535" y="3170703"/>
              <a:ext cx="616119" cy="380186"/>
            </a:xfrm>
            <a:prstGeom prst="rect">
              <a:avLst/>
            </a:prstGeom>
            <a:noFill/>
            <a:ln>
              <a:noFill/>
            </a:ln>
          </p:spPr>
        </p:pic>
        <p:pic>
          <p:nvPicPr>
            <p:cNvPr id="2540" name="Google Shape;2540;p187"/>
            <p:cNvPicPr preferRelativeResize="0"/>
            <p:nvPr/>
          </p:nvPicPr>
          <p:blipFill rotWithShape="1">
            <a:blip r:embed="rId10">
              <a:alphaModFix/>
            </a:blip>
            <a:srcRect b="0" l="0" r="0" t="0"/>
            <a:stretch/>
          </p:blipFill>
          <p:spPr>
            <a:xfrm>
              <a:off x="3388093" y="3593738"/>
              <a:ext cx="299582" cy="299582"/>
            </a:xfrm>
            <a:prstGeom prst="rect">
              <a:avLst/>
            </a:prstGeom>
            <a:noFill/>
            <a:ln>
              <a:noFill/>
            </a:ln>
          </p:spPr>
        </p:pic>
        <p:pic>
          <p:nvPicPr>
            <p:cNvPr id="2541" name="Google Shape;2541;p187"/>
            <p:cNvPicPr preferRelativeResize="0"/>
            <p:nvPr/>
          </p:nvPicPr>
          <p:blipFill rotWithShape="1">
            <a:blip r:embed="rId11">
              <a:alphaModFix/>
            </a:blip>
            <a:srcRect b="0" l="0" r="0" t="0"/>
            <a:stretch/>
          </p:blipFill>
          <p:spPr>
            <a:xfrm>
              <a:off x="5746848" y="4279240"/>
              <a:ext cx="258545" cy="266149"/>
            </a:xfrm>
            <a:prstGeom prst="rect">
              <a:avLst/>
            </a:prstGeom>
            <a:noFill/>
            <a:ln>
              <a:noFill/>
            </a:ln>
          </p:spPr>
        </p:pic>
        <p:pic>
          <p:nvPicPr>
            <p:cNvPr id="2542" name="Google Shape;2542;p187"/>
            <p:cNvPicPr preferRelativeResize="0"/>
            <p:nvPr/>
          </p:nvPicPr>
          <p:blipFill rotWithShape="1">
            <a:blip r:embed="rId12">
              <a:alphaModFix/>
            </a:blip>
            <a:srcRect b="0" l="0" r="0" t="0"/>
            <a:stretch/>
          </p:blipFill>
          <p:spPr>
            <a:xfrm rot="3198535">
              <a:off x="4646432" y="4336028"/>
              <a:ext cx="382218" cy="461625"/>
            </a:xfrm>
            <a:prstGeom prst="rect">
              <a:avLst/>
            </a:prstGeom>
            <a:noFill/>
            <a:ln>
              <a:noFill/>
            </a:ln>
          </p:spPr>
        </p:pic>
        <p:pic>
          <p:nvPicPr>
            <p:cNvPr id="2543" name="Google Shape;2543;p187"/>
            <p:cNvPicPr preferRelativeResize="0"/>
            <p:nvPr/>
          </p:nvPicPr>
          <p:blipFill rotWithShape="1">
            <a:blip r:embed="rId13">
              <a:alphaModFix/>
            </a:blip>
            <a:srcRect b="0" l="0" r="0" t="0"/>
            <a:stretch/>
          </p:blipFill>
          <p:spPr>
            <a:xfrm>
              <a:off x="5081174" y="5691879"/>
              <a:ext cx="312566" cy="402931"/>
            </a:xfrm>
            <a:prstGeom prst="rect">
              <a:avLst/>
            </a:prstGeom>
            <a:noFill/>
            <a:ln>
              <a:noFill/>
            </a:ln>
          </p:spPr>
        </p:pic>
        <p:pic>
          <p:nvPicPr>
            <p:cNvPr descr="D:\Documents\Climat\Teach The Shift\pictos\services.png" id="2544" name="Google Shape;2544;p187"/>
            <p:cNvPicPr preferRelativeResize="0"/>
            <p:nvPr/>
          </p:nvPicPr>
          <p:blipFill rotWithShape="1">
            <a:blip r:embed="rId14">
              <a:alphaModFix/>
            </a:blip>
            <a:srcRect b="0" l="0" r="0" t="0"/>
            <a:stretch/>
          </p:blipFill>
          <p:spPr>
            <a:xfrm>
              <a:off x="2341398" y="1383009"/>
              <a:ext cx="641519" cy="474667"/>
            </a:xfrm>
            <a:prstGeom prst="rect">
              <a:avLst/>
            </a:prstGeom>
            <a:noFill/>
            <a:ln>
              <a:noFill/>
            </a:ln>
          </p:spPr>
        </p:pic>
        <p:sp>
          <p:nvSpPr>
            <p:cNvPr id="2545" name="Google Shape;2545;p187"/>
            <p:cNvSpPr txBox="1"/>
            <p:nvPr/>
          </p:nvSpPr>
          <p:spPr>
            <a:xfrm>
              <a:off x="4685032" y="4994077"/>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2546" name="Google Shape;2546;p187"/>
            <p:cNvSpPr txBox="1"/>
            <p:nvPr/>
          </p:nvSpPr>
          <p:spPr>
            <a:xfrm>
              <a:off x="2030931" y="5011567"/>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25%</a:t>
              </a:r>
              <a:endParaRPr b="0" i="0" sz="1400" u="none" cap="none" strike="noStrike">
                <a:solidFill>
                  <a:srgbClr val="000000"/>
                </a:solidFill>
                <a:latin typeface="Arial"/>
                <a:ea typeface="Arial"/>
                <a:cs typeface="Arial"/>
                <a:sym typeface="Arial"/>
              </a:endParaRPr>
            </a:p>
          </p:txBody>
        </p:sp>
        <p:sp>
          <p:nvSpPr>
            <p:cNvPr id="2547" name="Google Shape;2547;p187"/>
            <p:cNvSpPr txBox="1"/>
            <p:nvPr/>
          </p:nvSpPr>
          <p:spPr>
            <a:xfrm>
              <a:off x="1513798" y="2419892"/>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sp>
          <p:nvSpPr>
            <p:cNvPr id="2548" name="Google Shape;2548;p187"/>
            <p:cNvSpPr txBox="1"/>
            <p:nvPr/>
          </p:nvSpPr>
          <p:spPr>
            <a:xfrm>
              <a:off x="4428521" y="2430446"/>
              <a:ext cx="620933"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chemeClr val="lt1"/>
                  </a:solidFill>
                  <a:latin typeface="Arial"/>
                  <a:ea typeface="Arial"/>
                  <a:cs typeface="Arial"/>
                  <a:sym typeface="Arial"/>
                </a:rPr>
                <a:t>30%</a:t>
              </a:r>
              <a:endParaRPr b="0" i="0" sz="1400" u="none" cap="none" strike="noStrike">
                <a:solidFill>
                  <a:srgbClr val="000000"/>
                </a:solidFill>
                <a:latin typeface="Arial"/>
                <a:ea typeface="Arial"/>
                <a:cs typeface="Arial"/>
                <a:sym typeface="Arial"/>
              </a:endParaRPr>
            </a:p>
          </p:txBody>
        </p:sp>
      </p:grpSp>
      <p:sp>
        <p:nvSpPr>
          <p:cNvPr id="2549" name="Google Shape;2549;p187"/>
          <p:cNvSpPr txBox="1"/>
          <p:nvPr/>
        </p:nvSpPr>
        <p:spPr>
          <a:xfrm>
            <a:off x="9596590" y="1319334"/>
            <a:ext cx="235140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chemeClr val="lt2"/>
                </a:solidFill>
                <a:latin typeface="Arial"/>
                <a:ea typeface="Arial"/>
                <a:cs typeface="Arial"/>
                <a:sym typeface="Arial"/>
              </a:rPr>
              <a:t>Empreinte carbone par habitant en Suisse, en 2019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br>
              <a:rPr b="0" i="0" lang="fr-FR" sz="2000" u="none" cap="none" strike="noStrike">
                <a:solidFill>
                  <a:schemeClr val="lt2"/>
                </a:solidFill>
                <a:latin typeface="Arial"/>
                <a:ea typeface="Arial"/>
                <a:cs typeface="Arial"/>
                <a:sym typeface="Arial"/>
              </a:rPr>
            </a:br>
            <a:r>
              <a:rPr b="1" i="0" lang="fr-FR" sz="2800" u="none" cap="none" strike="noStrike">
                <a:solidFill>
                  <a:schemeClr val="lt2"/>
                </a:solidFill>
                <a:latin typeface="Arial"/>
                <a:ea typeface="Arial"/>
                <a:cs typeface="Arial"/>
                <a:sym typeface="Arial"/>
              </a:rPr>
              <a:t>12 t éq. CO</a:t>
            </a:r>
            <a:r>
              <a:rPr b="1" baseline="-25000" i="0" lang="fr-FR" sz="2800" u="none" cap="none" strike="noStrike">
                <a:solidFill>
                  <a:schemeClr val="lt2"/>
                </a:solidFill>
                <a:latin typeface="Arial"/>
                <a:ea typeface="Arial"/>
                <a:cs typeface="Arial"/>
                <a:sym typeface="Arial"/>
              </a:rPr>
              <a:t>2</a:t>
            </a:r>
            <a:endParaRPr b="0" i="0" sz="2800" u="none" cap="none" strike="noStrike">
              <a:solidFill>
                <a:srgbClr val="000000"/>
              </a:solidFill>
              <a:latin typeface="Arial"/>
              <a:ea typeface="Arial"/>
              <a:cs typeface="Arial"/>
              <a:sym typeface="Arial"/>
            </a:endParaRPr>
          </a:p>
        </p:txBody>
      </p:sp>
      <p:sp>
        <p:nvSpPr>
          <p:cNvPr id="2550" name="Google Shape;2550;p187"/>
          <p:cNvSpPr/>
          <p:nvPr/>
        </p:nvSpPr>
        <p:spPr>
          <a:xfrm>
            <a:off x="9970872" y="3492003"/>
            <a:ext cx="1028795" cy="1248315"/>
          </a:xfrm>
          <a:prstGeom prst="downArrow">
            <a:avLst>
              <a:gd fmla="val 50000" name="adj1"/>
              <a:gd fmla="val 50000" name="adj2"/>
            </a:avLst>
          </a:prstGeom>
          <a:solidFill>
            <a:schemeClr val="accent1"/>
          </a:solidFill>
          <a:ln cap="flat" cmpd="sng" w="25400">
            <a:solidFill>
              <a:srgbClr val="3699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2BA585"/>
              </a:solidFill>
              <a:latin typeface="Arial"/>
              <a:ea typeface="Arial"/>
              <a:cs typeface="Arial"/>
              <a:sym typeface="Arial"/>
            </a:endParaRPr>
          </a:p>
        </p:txBody>
      </p:sp>
      <p:sp>
        <p:nvSpPr>
          <p:cNvPr id="2551" name="Google Shape;2551;p187"/>
          <p:cNvSpPr txBox="1"/>
          <p:nvPr/>
        </p:nvSpPr>
        <p:spPr>
          <a:xfrm>
            <a:off x="9440675" y="4825766"/>
            <a:ext cx="2700245"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fr-FR" sz="2000" u="none" cap="none" strike="noStrike">
                <a:solidFill>
                  <a:srgbClr val="2BA585"/>
                </a:solidFill>
                <a:latin typeface="Arial"/>
                <a:ea typeface="Arial"/>
                <a:cs typeface="Arial"/>
                <a:sym typeface="Arial"/>
              </a:rPr>
              <a:t>Objectif pour 2050 : </a:t>
            </a:r>
            <a:br>
              <a:rPr b="0" i="0" lang="fr-FR" sz="2000" u="none" cap="none" strike="noStrike">
                <a:solidFill>
                  <a:srgbClr val="2BA585"/>
                </a:solidFill>
                <a:latin typeface="Arial"/>
                <a:ea typeface="Arial"/>
                <a:cs typeface="Arial"/>
                <a:sym typeface="Arial"/>
              </a:rPr>
            </a:br>
            <a:r>
              <a:rPr b="1" i="0" lang="fr-FR" sz="3600" u="none" cap="none" strike="noStrike">
                <a:solidFill>
                  <a:srgbClr val="2BA585"/>
                </a:solidFill>
                <a:latin typeface="Arial"/>
                <a:ea typeface="Arial"/>
                <a:cs typeface="Arial"/>
                <a:sym typeface="Arial"/>
              </a:rPr>
              <a:t>2 t éq. CO</a:t>
            </a:r>
            <a:r>
              <a:rPr b="1" baseline="-25000" i="0" lang="fr-FR" sz="3600" u="none" cap="none" strike="noStrike">
                <a:solidFill>
                  <a:srgbClr val="2BA585"/>
                </a:solidFill>
                <a:latin typeface="Arial"/>
                <a:ea typeface="Arial"/>
                <a:cs typeface="Arial"/>
                <a:sym typeface="Arial"/>
              </a:rPr>
              <a:t>2</a:t>
            </a:r>
            <a:endParaRPr b="0" i="0" sz="3600" u="none" cap="none" strike="noStrike">
              <a:solidFill>
                <a:srgbClr val="2BA585"/>
              </a:solidFill>
              <a:latin typeface="Arial"/>
              <a:ea typeface="Arial"/>
              <a:cs typeface="Arial"/>
              <a:sym typeface="Arial"/>
            </a:endParaRPr>
          </a:p>
        </p:txBody>
      </p:sp>
      <p:sp>
        <p:nvSpPr>
          <p:cNvPr id="2552" name="Google Shape;2552;p187"/>
          <p:cNvSpPr/>
          <p:nvPr/>
        </p:nvSpPr>
        <p:spPr>
          <a:xfrm>
            <a:off x="4191553" y="2211898"/>
            <a:ext cx="2764972" cy="306592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53" name="Google Shape;2553;p187"/>
          <p:cNvSpPr/>
          <p:nvPr/>
        </p:nvSpPr>
        <p:spPr>
          <a:xfrm rot="-2377322">
            <a:off x="4100425" y="3427124"/>
            <a:ext cx="2981725" cy="701132"/>
          </a:xfrm>
          <a:prstGeom prst="rect">
            <a:avLst/>
          </a:prstGeom>
        </p:spPr>
        <p:txBody>
          <a:bodyPr>
            <a:prstTxWarp prst="textPlain"/>
          </a:bodyPr>
          <a:lstStyle/>
          <a:p>
            <a:pPr lvl="0" algn="ctr"/>
            <a:r>
              <a:rPr b="0" i="0">
                <a:ln>
                  <a:noFill/>
                </a:ln>
                <a:solidFill>
                  <a:schemeClr val="dk1"/>
                </a:solidFill>
                <a:latin typeface="Arial"/>
              </a:rPr>
              <a:t>⅓ de réduction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1"/>
                                        </p:tgtEl>
                                        <p:attrNameLst>
                                          <p:attrName>style.visibility</p:attrName>
                                        </p:attrNameLst>
                                      </p:cBhvr>
                                      <p:to>
                                        <p:strVal val="visible"/>
                                      </p:to>
                                    </p:set>
                                    <p:animEffect filter="fade" transition="in">
                                      <p:cBhvr>
                                        <p:cTn dur="500"/>
                                        <p:tgtEl>
                                          <p:spTgt spid="2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9"/>
                                        </p:tgtEl>
                                        <p:attrNameLst>
                                          <p:attrName>style.visibility</p:attrName>
                                        </p:attrNameLst>
                                      </p:cBhvr>
                                      <p:to>
                                        <p:strVal val="visible"/>
                                      </p:to>
                                    </p:set>
                                    <p:animEffect filter="fade" transition="in">
                                      <p:cBhvr>
                                        <p:cTn dur="500"/>
                                        <p:tgtEl>
                                          <p:spTgt spid="25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0"/>
                                        </p:tgtEl>
                                        <p:attrNameLst>
                                          <p:attrName>style.visibility</p:attrName>
                                        </p:attrNameLst>
                                      </p:cBhvr>
                                      <p:to>
                                        <p:strVal val="visible"/>
                                      </p:to>
                                    </p:set>
                                    <p:animEffect filter="fade" transition="in">
                                      <p:cBhvr>
                                        <p:cTn dur="500"/>
                                        <p:tgtEl>
                                          <p:spTgt spid="2550"/>
                                        </p:tgtEl>
                                      </p:cBhvr>
                                    </p:animEffect>
                                  </p:childTnLst>
                                </p:cTn>
                              </p:par>
                              <p:par>
                                <p:cTn fill="hold" nodeType="withEffect" presetClass="entr" presetID="10" presetSubtype="0">
                                  <p:stCondLst>
                                    <p:cond delay="0"/>
                                  </p:stCondLst>
                                  <p:childTnLst>
                                    <p:set>
                                      <p:cBhvr>
                                        <p:cTn dur="1" fill="hold">
                                          <p:stCondLst>
                                            <p:cond delay="0"/>
                                          </p:stCondLst>
                                        </p:cTn>
                                        <p:tgtEl>
                                          <p:spTgt spid="2551"/>
                                        </p:tgtEl>
                                        <p:attrNameLst>
                                          <p:attrName>style.visibility</p:attrName>
                                        </p:attrNameLst>
                                      </p:cBhvr>
                                      <p:to>
                                        <p:strVal val="visible"/>
                                      </p:to>
                                    </p:set>
                                    <p:animEffect filter="fade" transition="in">
                                      <p:cBhvr>
                                        <p:cTn dur="500"/>
                                        <p:tgtEl>
                                          <p:spTgt spid="2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58" name="Shape 2558"/>
        <p:cNvGrpSpPr/>
        <p:nvPr/>
      </p:nvGrpSpPr>
      <p:grpSpPr>
        <a:xfrm>
          <a:off x="0" y="0"/>
          <a:ext cx="0" cy="0"/>
          <a:chOff x="0" y="0"/>
          <a:chExt cx="0" cy="0"/>
        </a:xfrm>
      </p:grpSpPr>
      <p:graphicFrame>
        <p:nvGraphicFramePr>
          <p:cNvPr id="2559" name="Google Shape;2559;p62"/>
          <p:cNvGraphicFramePr/>
          <p:nvPr/>
        </p:nvGraphicFramePr>
        <p:xfrm>
          <a:off x="68915" y="1540482"/>
          <a:ext cx="5733143" cy="4907281"/>
        </p:xfrm>
        <a:graphic>
          <a:graphicData uri="http://schemas.openxmlformats.org/drawingml/2006/chart">
            <c:chart r:id="rId3"/>
          </a:graphicData>
        </a:graphic>
      </p:graphicFrame>
      <p:graphicFrame>
        <p:nvGraphicFramePr>
          <p:cNvPr id="2560" name="Google Shape;2560;p62"/>
          <p:cNvGraphicFramePr/>
          <p:nvPr/>
        </p:nvGraphicFramePr>
        <p:xfrm>
          <a:off x="6058369" y="1527692"/>
          <a:ext cx="5733143" cy="4907281"/>
        </p:xfrm>
        <a:graphic>
          <a:graphicData uri="http://schemas.openxmlformats.org/drawingml/2006/chart">
            <c:chart r:id="rId4"/>
          </a:graphicData>
        </a:graphic>
      </p:graphicFrame>
      <p:sp>
        <p:nvSpPr>
          <p:cNvPr id="2561" name="Google Shape;2561;p62"/>
          <p:cNvSpPr txBox="1"/>
          <p:nvPr>
            <p:ph idx="1" type="body"/>
          </p:nvPr>
        </p:nvSpPr>
        <p:spPr>
          <a:xfrm>
            <a:off x="695325" y="406371"/>
            <a:ext cx="651229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Hey ! Je pèse dans le game en fait !</a:t>
            </a:r>
            <a:endParaRPr/>
          </a:p>
        </p:txBody>
      </p:sp>
      <p:sp>
        <p:nvSpPr>
          <p:cNvPr id="2562" name="Google Shape;2562;p6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563" name="Google Shape;2563;p6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564" name="Google Shape;2564;p62"/>
          <p:cNvPicPr preferRelativeResize="0"/>
          <p:nvPr/>
        </p:nvPicPr>
        <p:blipFill rotWithShape="1">
          <a:blip r:embed="rId5">
            <a:alphaModFix/>
          </a:blip>
          <a:srcRect b="0" l="0" r="0" t="0"/>
          <a:stretch/>
        </p:blipFill>
        <p:spPr>
          <a:xfrm>
            <a:off x="4375273" y="3146087"/>
            <a:ext cx="566977" cy="492834"/>
          </a:xfrm>
          <a:prstGeom prst="rect">
            <a:avLst/>
          </a:prstGeom>
          <a:noFill/>
          <a:ln>
            <a:noFill/>
          </a:ln>
        </p:spPr>
      </p:pic>
      <p:sp>
        <p:nvSpPr>
          <p:cNvPr id="2565" name="Google Shape;2565;p62"/>
          <p:cNvSpPr/>
          <p:nvPr/>
        </p:nvSpPr>
        <p:spPr>
          <a:xfrm>
            <a:off x="7058686" y="1764840"/>
            <a:ext cx="3784887" cy="701132"/>
          </a:xfrm>
          <a:prstGeom prst="rect">
            <a:avLst/>
          </a:prstGeom>
        </p:spPr>
        <p:txBody>
          <a:bodyPr>
            <a:prstTxWarp prst="textPlain"/>
          </a:bodyPr>
          <a:lstStyle/>
          <a:p>
            <a:pPr lvl="0" algn="ctr"/>
            <a:r>
              <a:rPr b="0" i="0">
                <a:ln>
                  <a:noFill/>
                </a:ln>
                <a:solidFill>
                  <a:schemeClr val="dk1"/>
                </a:solidFill>
                <a:latin typeface="Arial"/>
              </a:rPr>
              <a:t>⅓ de réduction</a:t>
            </a:r>
          </a:p>
        </p:txBody>
      </p:sp>
      <p:grpSp>
        <p:nvGrpSpPr>
          <p:cNvPr id="2566" name="Google Shape;2566;p62"/>
          <p:cNvGrpSpPr/>
          <p:nvPr/>
        </p:nvGrpSpPr>
        <p:grpSpPr>
          <a:xfrm>
            <a:off x="1693244" y="3236115"/>
            <a:ext cx="2522395" cy="1815841"/>
            <a:chOff x="9230660" y="941228"/>
            <a:chExt cx="2682508" cy="2097552"/>
          </a:xfrm>
        </p:grpSpPr>
        <p:sp>
          <p:nvSpPr>
            <p:cNvPr id="2567" name="Google Shape;2567;p62"/>
            <p:cNvSpPr txBox="1"/>
            <p:nvPr/>
          </p:nvSpPr>
          <p:spPr>
            <a:xfrm>
              <a:off x="9728659" y="941228"/>
              <a:ext cx="2184509" cy="20975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fr-FR" sz="1600" u="none" cap="none" strike="noStrike">
                  <a:solidFill>
                    <a:schemeClr val="lt2"/>
                  </a:solidFill>
                  <a:latin typeface="Arial"/>
                  <a:ea typeface="Arial"/>
                  <a:cs typeface="Arial"/>
                  <a:sym typeface="Arial"/>
                </a:rPr>
                <a:t>Empreinte carbone d’un(e) Suisse </a:t>
              </a:r>
              <a:br>
                <a:rPr b="0" i="0" lang="fr-FR" sz="1600" u="none" cap="none" strike="noStrike">
                  <a:solidFill>
                    <a:schemeClr val="lt2"/>
                  </a:solidFill>
                  <a:latin typeface="Arial"/>
                  <a:ea typeface="Arial"/>
                  <a:cs typeface="Arial"/>
                  <a:sym typeface="Arial"/>
                </a:rPr>
              </a:br>
              <a:r>
                <a:rPr b="0" i="0" lang="fr-FR" sz="1600" u="none" cap="none" strike="noStrike">
                  <a:solidFill>
                    <a:schemeClr val="lt2"/>
                  </a:solidFill>
                  <a:latin typeface="Arial"/>
                  <a:ea typeface="Arial"/>
                  <a:cs typeface="Arial"/>
                  <a:sym typeface="Arial"/>
                </a:rPr>
                <a:t>moyen(nne), en 2019 : </a:t>
              </a:r>
              <a:br>
                <a:rPr b="0" i="0" lang="fr-FR" sz="1600" u="none" cap="none" strike="noStrike">
                  <a:solidFill>
                    <a:schemeClr val="lt2"/>
                  </a:solidFill>
                  <a:latin typeface="Arial"/>
                  <a:ea typeface="Arial"/>
                  <a:cs typeface="Arial"/>
                  <a:sym typeface="Arial"/>
                </a:rPr>
              </a:br>
              <a:r>
                <a:rPr b="1" i="0" lang="fr-FR" sz="2800" u="none" cap="none" strike="noStrike">
                  <a:solidFill>
                    <a:schemeClr val="lt2"/>
                  </a:solidFill>
                  <a:latin typeface="Arial"/>
                  <a:ea typeface="Arial"/>
                  <a:cs typeface="Arial"/>
                  <a:sym typeface="Arial"/>
                </a:rPr>
                <a:t>12,6 t</a:t>
              </a:r>
              <a:r>
                <a:rPr b="1" i="0" lang="fr-FR" sz="2000" u="none" cap="none" strike="noStrike">
                  <a:solidFill>
                    <a:schemeClr val="lt2"/>
                  </a:solidFill>
                  <a:latin typeface="Arial"/>
                  <a:ea typeface="Arial"/>
                  <a:cs typeface="Arial"/>
                  <a:sym typeface="Arial"/>
                </a:rPr>
                <a:t> éq. CO</a:t>
              </a:r>
              <a:r>
                <a:rPr b="1" baseline="-25000" i="0" lang="fr-FR" sz="2000" u="none" cap="none" strike="noStrike">
                  <a:solidFill>
                    <a:schemeClr val="lt2"/>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pic>
          <p:nvPicPr>
            <p:cNvPr descr="Drapeau national suisse carré 130 x 130 cm" id="2568" name="Google Shape;2568;p62"/>
            <p:cNvPicPr preferRelativeResize="0"/>
            <p:nvPr/>
          </p:nvPicPr>
          <p:blipFill rotWithShape="1">
            <a:blip r:embed="rId6">
              <a:alphaModFix/>
            </a:blip>
            <a:srcRect b="0" l="0" r="0" t="0"/>
            <a:stretch/>
          </p:blipFill>
          <p:spPr>
            <a:xfrm>
              <a:off x="9230660" y="1517529"/>
              <a:ext cx="498000" cy="498000"/>
            </a:xfrm>
            <a:prstGeom prst="rect">
              <a:avLst/>
            </a:prstGeom>
            <a:noFill/>
            <a:ln>
              <a:noFill/>
            </a:ln>
          </p:spPr>
        </p:pic>
      </p:grpSp>
      <p:pic>
        <p:nvPicPr>
          <p:cNvPr descr="D:\Documents\Climat\Teach The Shift\pictos\logement.png" id="2569" name="Google Shape;2569;p62"/>
          <p:cNvPicPr preferRelativeResize="0"/>
          <p:nvPr/>
        </p:nvPicPr>
        <p:blipFill rotWithShape="1">
          <a:blip r:embed="rId7">
            <a:alphaModFix/>
          </a:blip>
          <a:srcRect b="0" l="0" r="0" t="0"/>
          <a:stretch/>
        </p:blipFill>
        <p:spPr>
          <a:xfrm>
            <a:off x="769954" y="4031228"/>
            <a:ext cx="696545" cy="529982"/>
          </a:xfrm>
          <a:prstGeom prst="rect">
            <a:avLst/>
          </a:prstGeom>
          <a:noFill/>
          <a:ln>
            <a:noFill/>
          </a:ln>
        </p:spPr>
      </p:pic>
      <p:pic>
        <p:nvPicPr>
          <p:cNvPr id="2570" name="Google Shape;2570;p62"/>
          <p:cNvPicPr preferRelativeResize="0"/>
          <p:nvPr/>
        </p:nvPicPr>
        <p:blipFill rotWithShape="1">
          <a:blip r:embed="rId8">
            <a:alphaModFix/>
          </a:blip>
          <a:srcRect b="0" l="0" r="0" t="0"/>
          <a:stretch/>
        </p:blipFill>
        <p:spPr>
          <a:xfrm rot="1151088">
            <a:off x="831008" y="3281294"/>
            <a:ext cx="539388" cy="483862"/>
          </a:xfrm>
          <a:prstGeom prst="rect">
            <a:avLst/>
          </a:prstGeom>
          <a:noFill/>
          <a:ln>
            <a:noFill/>
          </a:ln>
        </p:spPr>
      </p:pic>
      <p:pic>
        <p:nvPicPr>
          <p:cNvPr descr="D:\Documents\Climat\Teach The Shift\pictos\transports.png" id="2571" name="Google Shape;2571;p62"/>
          <p:cNvPicPr preferRelativeResize="0"/>
          <p:nvPr/>
        </p:nvPicPr>
        <p:blipFill rotWithShape="1">
          <a:blip r:embed="rId9">
            <a:alphaModFix/>
          </a:blip>
          <a:srcRect b="0" l="0" r="0" t="0"/>
          <a:stretch/>
        </p:blipFill>
        <p:spPr>
          <a:xfrm>
            <a:off x="1232172" y="2362904"/>
            <a:ext cx="704700" cy="572751"/>
          </a:xfrm>
          <a:prstGeom prst="rect">
            <a:avLst/>
          </a:prstGeom>
          <a:noFill/>
          <a:ln>
            <a:noFill/>
          </a:ln>
        </p:spPr>
      </p:pic>
      <p:pic>
        <p:nvPicPr>
          <p:cNvPr id="2572" name="Google Shape;2572;p62"/>
          <p:cNvPicPr preferRelativeResize="0"/>
          <p:nvPr/>
        </p:nvPicPr>
        <p:blipFill rotWithShape="1">
          <a:blip r:embed="rId10">
            <a:alphaModFix/>
          </a:blip>
          <a:srcRect b="0" l="0" r="0" t="0"/>
          <a:stretch/>
        </p:blipFill>
        <p:spPr>
          <a:xfrm>
            <a:off x="4419692" y="3912701"/>
            <a:ext cx="704700" cy="738252"/>
          </a:xfrm>
          <a:prstGeom prst="rect">
            <a:avLst/>
          </a:prstGeom>
          <a:noFill/>
          <a:ln>
            <a:noFill/>
          </a:ln>
        </p:spPr>
      </p:pic>
      <p:pic>
        <p:nvPicPr>
          <p:cNvPr id="2573" name="Google Shape;2573;p62"/>
          <p:cNvPicPr preferRelativeResize="0"/>
          <p:nvPr/>
        </p:nvPicPr>
        <p:blipFill rotWithShape="1">
          <a:blip r:embed="rId11">
            <a:alphaModFix/>
          </a:blip>
          <a:srcRect b="0" l="0" r="0" t="0"/>
          <a:stretch/>
        </p:blipFill>
        <p:spPr>
          <a:xfrm>
            <a:off x="2793031" y="5632196"/>
            <a:ext cx="710240" cy="434624"/>
          </a:xfrm>
          <a:prstGeom prst="rect">
            <a:avLst/>
          </a:prstGeom>
          <a:noFill/>
          <a:ln>
            <a:noFill/>
          </a:ln>
        </p:spPr>
      </p:pic>
      <p:pic>
        <p:nvPicPr>
          <p:cNvPr id="2574" name="Google Shape;2574;p62"/>
          <p:cNvPicPr preferRelativeResize="0"/>
          <p:nvPr/>
        </p:nvPicPr>
        <p:blipFill rotWithShape="1">
          <a:blip r:embed="rId12">
            <a:alphaModFix/>
          </a:blip>
          <a:srcRect b="0" l="0" r="0" t="0"/>
          <a:stretch/>
        </p:blipFill>
        <p:spPr>
          <a:xfrm>
            <a:off x="3194217" y="1807935"/>
            <a:ext cx="526430" cy="658037"/>
          </a:xfrm>
          <a:prstGeom prst="rect">
            <a:avLst/>
          </a:prstGeom>
          <a:noFill/>
          <a:ln>
            <a:noFill/>
          </a:ln>
        </p:spPr>
      </p:pic>
      <p:pic>
        <p:nvPicPr>
          <p:cNvPr descr="D:\Documents\Climat\Teach The Shift\pictos\construction.png" id="2575" name="Google Shape;2575;p62"/>
          <p:cNvPicPr preferRelativeResize="0"/>
          <p:nvPr/>
        </p:nvPicPr>
        <p:blipFill rotWithShape="1">
          <a:blip r:embed="rId13">
            <a:alphaModFix/>
          </a:blip>
          <a:srcRect b="0" l="0" r="0" t="0"/>
          <a:stretch/>
        </p:blipFill>
        <p:spPr>
          <a:xfrm>
            <a:off x="1240605" y="4867602"/>
            <a:ext cx="576773" cy="568099"/>
          </a:xfrm>
          <a:prstGeom prst="rect">
            <a:avLst/>
          </a:prstGeom>
          <a:noFill/>
          <a:ln>
            <a:noFill/>
          </a:ln>
        </p:spPr>
      </p:pic>
      <p:pic>
        <p:nvPicPr>
          <p:cNvPr id="2576" name="Google Shape;2576;p62"/>
          <p:cNvPicPr preferRelativeResize="0"/>
          <p:nvPr/>
        </p:nvPicPr>
        <p:blipFill rotWithShape="1">
          <a:blip r:embed="rId14">
            <a:alphaModFix/>
          </a:blip>
          <a:srcRect b="0" l="0" r="0" t="0"/>
          <a:stretch/>
        </p:blipFill>
        <p:spPr>
          <a:xfrm>
            <a:off x="1866599" y="5417481"/>
            <a:ext cx="418306" cy="430609"/>
          </a:xfrm>
          <a:prstGeom prst="rect">
            <a:avLst/>
          </a:prstGeom>
          <a:noFill/>
          <a:ln>
            <a:noFill/>
          </a:ln>
        </p:spPr>
      </p:pic>
      <p:pic>
        <p:nvPicPr>
          <p:cNvPr id="2577" name="Google Shape;2577;p62"/>
          <p:cNvPicPr preferRelativeResize="0"/>
          <p:nvPr/>
        </p:nvPicPr>
        <p:blipFill rotWithShape="1">
          <a:blip r:embed="rId15">
            <a:alphaModFix/>
          </a:blip>
          <a:srcRect b="0" l="0" r="0" t="0"/>
          <a:stretch/>
        </p:blipFill>
        <p:spPr>
          <a:xfrm>
            <a:off x="3919381" y="2246559"/>
            <a:ext cx="416292" cy="644746"/>
          </a:xfrm>
          <a:prstGeom prst="rect">
            <a:avLst/>
          </a:prstGeom>
          <a:noFill/>
          <a:ln>
            <a:noFill/>
          </a:ln>
        </p:spPr>
      </p:pic>
      <p:pic>
        <p:nvPicPr>
          <p:cNvPr id="2578" name="Google Shape;2578;p62"/>
          <p:cNvPicPr preferRelativeResize="0"/>
          <p:nvPr/>
        </p:nvPicPr>
        <p:blipFill rotWithShape="1">
          <a:blip r:embed="rId16">
            <a:alphaModFix/>
          </a:blip>
          <a:srcRect b="0" l="0" r="0" t="0"/>
          <a:stretch/>
        </p:blipFill>
        <p:spPr>
          <a:xfrm>
            <a:off x="3619366" y="5321660"/>
            <a:ext cx="526430" cy="526430"/>
          </a:xfrm>
          <a:prstGeom prst="rect">
            <a:avLst/>
          </a:prstGeom>
          <a:noFill/>
          <a:ln>
            <a:noFill/>
          </a:ln>
        </p:spPr>
      </p:pic>
      <p:pic>
        <p:nvPicPr>
          <p:cNvPr id="2579" name="Google Shape;2579;p62"/>
          <p:cNvPicPr preferRelativeResize="0"/>
          <p:nvPr/>
        </p:nvPicPr>
        <p:blipFill rotWithShape="1">
          <a:blip r:embed="rId17">
            <a:alphaModFix/>
          </a:blip>
          <a:srcRect b="0" l="0" r="0" t="0"/>
          <a:stretch/>
        </p:blipFill>
        <p:spPr>
          <a:xfrm>
            <a:off x="4158958" y="4965021"/>
            <a:ext cx="566977" cy="329213"/>
          </a:xfrm>
          <a:prstGeom prst="rect">
            <a:avLst/>
          </a:prstGeom>
          <a:noFill/>
          <a:ln>
            <a:noFill/>
          </a:ln>
        </p:spPr>
      </p:pic>
      <p:pic>
        <p:nvPicPr>
          <p:cNvPr descr="D:\Documents\Climat\Teach The Shift\pictos\construction.png" id="2580" name="Google Shape;2580;p62"/>
          <p:cNvPicPr preferRelativeResize="0"/>
          <p:nvPr/>
        </p:nvPicPr>
        <p:blipFill rotWithShape="1">
          <a:blip r:embed="rId13">
            <a:alphaModFix/>
          </a:blip>
          <a:srcRect b="0" l="0" r="0" t="0"/>
          <a:stretch/>
        </p:blipFill>
        <p:spPr>
          <a:xfrm>
            <a:off x="7903937" y="5476803"/>
            <a:ext cx="576773" cy="568099"/>
          </a:xfrm>
          <a:prstGeom prst="rect">
            <a:avLst/>
          </a:prstGeom>
          <a:noFill/>
          <a:ln>
            <a:noFill/>
          </a:ln>
        </p:spPr>
      </p:pic>
      <p:pic>
        <p:nvPicPr>
          <p:cNvPr descr="D:\Documents\Climat\Teach The Shift\pictos\logement.png" id="2581" name="Google Shape;2581;p62"/>
          <p:cNvPicPr preferRelativeResize="0"/>
          <p:nvPr/>
        </p:nvPicPr>
        <p:blipFill rotWithShape="1">
          <a:blip r:embed="rId7">
            <a:alphaModFix/>
          </a:blip>
          <a:srcRect b="0" l="0" r="0" t="0"/>
          <a:stretch/>
        </p:blipFill>
        <p:spPr>
          <a:xfrm>
            <a:off x="7224009" y="5032914"/>
            <a:ext cx="720000" cy="522639"/>
          </a:xfrm>
          <a:prstGeom prst="rect">
            <a:avLst/>
          </a:prstGeom>
          <a:noFill/>
          <a:ln>
            <a:noFill/>
          </a:ln>
        </p:spPr>
      </p:pic>
      <p:pic>
        <p:nvPicPr>
          <p:cNvPr descr="D:\Documents\Climat\Teach The Shift\pictos\transports.png" id="2582" name="Google Shape;2582;p62"/>
          <p:cNvPicPr preferRelativeResize="0"/>
          <p:nvPr/>
        </p:nvPicPr>
        <p:blipFill rotWithShape="1">
          <a:blip r:embed="rId9">
            <a:alphaModFix/>
          </a:blip>
          <a:srcRect b="0" l="0" r="0" t="0"/>
          <a:stretch/>
        </p:blipFill>
        <p:spPr>
          <a:xfrm>
            <a:off x="6721687" y="3857659"/>
            <a:ext cx="704700" cy="572751"/>
          </a:xfrm>
          <a:prstGeom prst="rect">
            <a:avLst/>
          </a:prstGeom>
          <a:noFill/>
          <a:ln>
            <a:noFill/>
          </a:ln>
        </p:spPr>
      </p:pic>
      <p:pic>
        <p:nvPicPr>
          <p:cNvPr id="2583" name="Google Shape;2583;p62"/>
          <p:cNvPicPr preferRelativeResize="0"/>
          <p:nvPr/>
        </p:nvPicPr>
        <p:blipFill rotWithShape="1">
          <a:blip r:embed="rId18">
            <a:alphaModFix/>
          </a:blip>
          <a:srcRect b="0" l="0" r="0" t="0"/>
          <a:stretch/>
        </p:blipFill>
        <p:spPr>
          <a:xfrm>
            <a:off x="6789689" y="4166132"/>
            <a:ext cx="525854" cy="334483"/>
          </a:xfrm>
          <a:prstGeom prst="rect">
            <a:avLst/>
          </a:prstGeom>
          <a:noFill/>
          <a:ln>
            <a:noFill/>
          </a:ln>
        </p:spPr>
      </p:pic>
      <p:pic>
        <p:nvPicPr>
          <p:cNvPr id="2584" name="Google Shape;2584;p62"/>
          <p:cNvPicPr preferRelativeResize="0"/>
          <p:nvPr/>
        </p:nvPicPr>
        <p:blipFill rotWithShape="1">
          <a:blip r:embed="rId14">
            <a:alphaModFix/>
          </a:blip>
          <a:srcRect b="0" l="0" r="0" t="0"/>
          <a:stretch/>
        </p:blipFill>
        <p:spPr>
          <a:xfrm>
            <a:off x="8596092" y="5765393"/>
            <a:ext cx="271523" cy="279509"/>
          </a:xfrm>
          <a:prstGeom prst="rect">
            <a:avLst/>
          </a:prstGeom>
          <a:noFill/>
          <a:ln>
            <a:noFill/>
          </a:ln>
        </p:spPr>
      </p:pic>
      <p:pic>
        <p:nvPicPr>
          <p:cNvPr id="2585" name="Google Shape;2585;p62"/>
          <p:cNvPicPr preferRelativeResize="0"/>
          <p:nvPr/>
        </p:nvPicPr>
        <p:blipFill rotWithShape="1">
          <a:blip r:embed="rId15">
            <a:alphaModFix/>
          </a:blip>
          <a:srcRect b="0" l="0" r="0" t="0"/>
          <a:stretch/>
        </p:blipFill>
        <p:spPr>
          <a:xfrm>
            <a:off x="10641731" y="3513494"/>
            <a:ext cx="347280" cy="537861"/>
          </a:xfrm>
          <a:prstGeom prst="rect">
            <a:avLst/>
          </a:prstGeom>
          <a:noFill/>
          <a:ln>
            <a:noFill/>
          </a:ln>
        </p:spPr>
      </p:pic>
      <p:pic>
        <p:nvPicPr>
          <p:cNvPr id="2586" name="Google Shape;2586;p62"/>
          <p:cNvPicPr preferRelativeResize="0"/>
          <p:nvPr/>
        </p:nvPicPr>
        <p:blipFill rotWithShape="1">
          <a:blip r:embed="rId5">
            <a:alphaModFix/>
          </a:blip>
          <a:srcRect b="0" l="0" r="0" t="0"/>
          <a:stretch/>
        </p:blipFill>
        <p:spPr>
          <a:xfrm>
            <a:off x="10474690" y="4166132"/>
            <a:ext cx="533050" cy="463344"/>
          </a:xfrm>
          <a:prstGeom prst="rect">
            <a:avLst/>
          </a:prstGeom>
          <a:noFill/>
          <a:ln>
            <a:noFill/>
          </a:ln>
        </p:spPr>
      </p:pic>
      <p:pic>
        <p:nvPicPr>
          <p:cNvPr id="2587" name="Google Shape;2587;p62"/>
          <p:cNvPicPr preferRelativeResize="0"/>
          <p:nvPr/>
        </p:nvPicPr>
        <p:blipFill rotWithShape="1">
          <a:blip r:embed="rId10">
            <a:alphaModFix/>
          </a:blip>
          <a:srcRect b="0" l="0" r="0" t="0"/>
          <a:stretch/>
        </p:blipFill>
        <p:spPr>
          <a:xfrm>
            <a:off x="9670635" y="5217655"/>
            <a:ext cx="648474" cy="658658"/>
          </a:xfrm>
          <a:prstGeom prst="rect">
            <a:avLst/>
          </a:prstGeom>
          <a:noFill/>
          <a:ln>
            <a:noFill/>
          </a:ln>
        </p:spPr>
      </p:pic>
      <p:pic>
        <p:nvPicPr>
          <p:cNvPr id="2588" name="Google Shape;2588;p62"/>
          <p:cNvPicPr preferRelativeResize="0"/>
          <p:nvPr/>
        </p:nvPicPr>
        <p:blipFill rotWithShape="1">
          <a:blip r:embed="rId11">
            <a:alphaModFix/>
          </a:blip>
          <a:srcRect b="0" l="0" r="0" t="0"/>
          <a:stretch/>
        </p:blipFill>
        <p:spPr>
          <a:xfrm>
            <a:off x="8951130" y="5827895"/>
            <a:ext cx="526430" cy="322143"/>
          </a:xfrm>
          <a:prstGeom prst="rect">
            <a:avLst/>
          </a:prstGeom>
          <a:noFill/>
          <a:ln>
            <a:noFill/>
          </a:ln>
        </p:spPr>
      </p:pic>
      <p:pic>
        <p:nvPicPr>
          <p:cNvPr id="2589" name="Google Shape;2589;p62"/>
          <p:cNvPicPr preferRelativeResize="0"/>
          <p:nvPr/>
        </p:nvPicPr>
        <p:blipFill rotWithShape="1">
          <a:blip r:embed="rId16">
            <a:alphaModFix/>
          </a:blip>
          <a:srcRect b="0" l="0" r="0" t="0"/>
          <a:stretch/>
        </p:blipFill>
        <p:spPr>
          <a:xfrm>
            <a:off x="9276876" y="5509472"/>
            <a:ext cx="364168" cy="364168"/>
          </a:xfrm>
          <a:prstGeom prst="rect">
            <a:avLst/>
          </a:prstGeom>
          <a:noFill/>
          <a:ln>
            <a:noFill/>
          </a:ln>
        </p:spPr>
      </p:pic>
      <p:pic>
        <p:nvPicPr>
          <p:cNvPr id="2590" name="Google Shape;2590;p62"/>
          <p:cNvPicPr preferRelativeResize="0"/>
          <p:nvPr/>
        </p:nvPicPr>
        <p:blipFill rotWithShape="1">
          <a:blip r:embed="rId12">
            <a:alphaModFix/>
          </a:blip>
          <a:srcRect b="0" l="0" r="0" t="0"/>
          <a:stretch/>
        </p:blipFill>
        <p:spPr>
          <a:xfrm>
            <a:off x="10416978" y="2756235"/>
            <a:ext cx="526430" cy="658037"/>
          </a:xfrm>
          <a:prstGeom prst="rect">
            <a:avLst/>
          </a:prstGeom>
          <a:noFill/>
          <a:ln>
            <a:noFill/>
          </a:ln>
        </p:spPr>
      </p:pic>
      <p:pic>
        <p:nvPicPr>
          <p:cNvPr id="2591" name="Google Shape;2591;p62"/>
          <p:cNvPicPr preferRelativeResize="0"/>
          <p:nvPr/>
        </p:nvPicPr>
        <p:blipFill rotWithShape="1">
          <a:blip r:embed="rId17">
            <a:alphaModFix/>
          </a:blip>
          <a:srcRect b="0" l="0" r="0" t="0"/>
          <a:stretch/>
        </p:blipFill>
        <p:spPr>
          <a:xfrm>
            <a:off x="10166897" y="4776754"/>
            <a:ext cx="648474" cy="376534"/>
          </a:xfrm>
          <a:prstGeom prst="rect">
            <a:avLst/>
          </a:prstGeom>
          <a:noFill/>
          <a:ln>
            <a:noFill/>
          </a:ln>
        </p:spPr>
      </p:pic>
      <p:sp>
        <p:nvSpPr>
          <p:cNvPr id="2592" name="Google Shape;2592;p62"/>
          <p:cNvSpPr txBox="1"/>
          <p:nvPr/>
        </p:nvSpPr>
        <p:spPr>
          <a:xfrm>
            <a:off x="7872445" y="3811865"/>
            <a:ext cx="2345211" cy="4924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fr-FR" sz="2600" u="none" cap="none" strike="noStrike">
                <a:solidFill>
                  <a:schemeClr val="lt2"/>
                </a:solidFill>
                <a:latin typeface="Arial"/>
                <a:ea typeface="Arial"/>
                <a:cs typeface="Arial"/>
                <a:sym typeface="Arial"/>
              </a:rPr>
              <a:t>9,2 t éq. CO</a:t>
            </a:r>
            <a:r>
              <a:rPr b="1" baseline="-25000" i="0" lang="fr-FR" sz="2600" u="none" cap="none" strike="noStrike">
                <a:solidFill>
                  <a:schemeClr val="lt2"/>
                </a:solidFill>
                <a:latin typeface="Arial"/>
                <a:ea typeface="Arial"/>
                <a:cs typeface="Arial"/>
                <a:sym typeface="Arial"/>
              </a:rPr>
              <a:t>2</a:t>
            </a:r>
            <a:endParaRPr b="0" i="0" sz="2600" u="none" cap="none" strike="noStrike">
              <a:solidFill>
                <a:srgbClr val="000000"/>
              </a:solidFill>
              <a:latin typeface="Arial"/>
              <a:ea typeface="Arial"/>
              <a:cs typeface="Arial"/>
              <a:sym typeface="Arial"/>
            </a:endParaRPr>
          </a:p>
        </p:txBody>
      </p:sp>
      <p:pic>
        <p:nvPicPr>
          <p:cNvPr id="2593" name="Google Shape;2593;p62"/>
          <p:cNvPicPr preferRelativeResize="0"/>
          <p:nvPr/>
        </p:nvPicPr>
        <p:blipFill rotWithShape="1">
          <a:blip r:embed="rId19">
            <a:alphaModFix/>
          </a:blip>
          <a:srcRect b="0" l="0" r="0" t="0"/>
          <a:stretch/>
        </p:blipFill>
        <p:spPr>
          <a:xfrm>
            <a:off x="8574249" y="3364793"/>
            <a:ext cx="527288" cy="4938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9"/>
                                        </p:tgtEl>
                                        <p:attrNameLst>
                                          <p:attrName>style.visibility</p:attrName>
                                        </p:attrNameLst>
                                      </p:cBhvr>
                                      <p:to>
                                        <p:strVal val="visible"/>
                                      </p:to>
                                    </p:set>
                                    <p:animEffect filter="fade" transition="in">
                                      <p:cBhvr>
                                        <p:cTn dur="500"/>
                                        <p:tgtEl>
                                          <p:spTgt spid="2559"/>
                                        </p:tgtEl>
                                      </p:cBhvr>
                                    </p:animEffect>
                                  </p:childTnLst>
                                </p:cTn>
                              </p:par>
                              <p:par>
                                <p:cTn fill="hold" nodeType="withEffect" presetClass="entr" presetID="10" presetSubtype="0">
                                  <p:stCondLst>
                                    <p:cond delay="0"/>
                                  </p:stCondLst>
                                  <p:childTnLst>
                                    <p:set>
                                      <p:cBhvr>
                                        <p:cTn dur="1" fill="hold">
                                          <p:stCondLst>
                                            <p:cond delay="0"/>
                                          </p:stCondLst>
                                        </p:cTn>
                                        <p:tgtEl>
                                          <p:spTgt spid="2564"/>
                                        </p:tgtEl>
                                        <p:attrNameLst>
                                          <p:attrName>style.visibility</p:attrName>
                                        </p:attrNameLst>
                                      </p:cBhvr>
                                      <p:to>
                                        <p:strVal val="visible"/>
                                      </p:to>
                                    </p:set>
                                    <p:animEffect filter="fade" transition="in">
                                      <p:cBhvr>
                                        <p:cTn dur="500"/>
                                        <p:tgtEl>
                                          <p:spTgt spid="2564"/>
                                        </p:tgtEl>
                                      </p:cBhvr>
                                    </p:animEffect>
                                  </p:childTnLst>
                                </p:cTn>
                              </p:par>
                              <p:par>
                                <p:cTn fill="hold" nodeType="withEffect" presetClass="entr" presetID="10" presetSubtype="0">
                                  <p:stCondLst>
                                    <p:cond delay="0"/>
                                  </p:stCondLst>
                                  <p:childTnLst>
                                    <p:set>
                                      <p:cBhvr>
                                        <p:cTn dur="1" fill="hold">
                                          <p:stCondLst>
                                            <p:cond delay="0"/>
                                          </p:stCondLst>
                                        </p:cTn>
                                        <p:tgtEl>
                                          <p:spTgt spid="2566"/>
                                        </p:tgtEl>
                                        <p:attrNameLst>
                                          <p:attrName>style.visibility</p:attrName>
                                        </p:attrNameLst>
                                      </p:cBhvr>
                                      <p:to>
                                        <p:strVal val="visible"/>
                                      </p:to>
                                    </p:set>
                                    <p:animEffect filter="fade" transition="in">
                                      <p:cBhvr>
                                        <p:cTn dur="500"/>
                                        <p:tgtEl>
                                          <p:spTgt spid="2566"/>
                                        </p:tgtEl>
                                      </p:cBhvr>
                                    </p:animEffect>
                                  </p:childTnLst>
                                </p:cTn>
                              </p:par>
                              <p:par>
                                <p:cTn fill="hold" nodeType="withEffect" presetClass="entr" presetID="10" presetSubtype="0">
                                  <p:stCondLst>
                                    <p:cond delay="0"/>
                                  </p:stCondLst>
                                  <p:childTnLst>
                                    <p:set>
                                      <p:cBhvr>
                                        <p:cTn dur="1" fill="hold">
                                          <p:stCondLst>
                                            <p:cond delay="0"/>
                                          </p:stCondLst>
                                        </p:cTn>
                                        <p:tgtEl>
                                          <p:spTgt spid="2569"/>
                                        </p:tgtEl>
                                        <p:attrNameLst>
                                          <p:attrName>style.visibility</p:attrName>
                                        </p:attrNameLst>
                                      </p:cBhvr>
                                      <p:to>
                                        <p:strVal val="visible"/>
                                      </p:to>
                                    </p:set>
                                    <p:animEffect filter="fade" transition="in">
                                      <p:cBhvr>
                                        <p:cTn dur="500"/>
                                        <p:tgtEl>
                                          <p:spTgt spid="2569"/>
                                        </p:tgtEl>
                                      </p:cBhvr>
                                    </p:animEffect>
                                  </p:childTnLst>
                                </p:cTn>
                              </p:par>
                              <p:par>
                                <p:cTn fill="hold" nodeType="withEffect" presetClass="entr" presetID="10" presetSubtype="0">
                                  <p:stCondLst>
                                    <p:cond delay="0"/>
                                  </p:stCondLst>
                                  <p:childTnLst>
                                    <p:set>
                                      <p:cBhvr>
                                        <p:cTn dur="1" fill="hold">
                                          <p:stCondLst>
                                            <p:cond delay="0"/>
                                          </p:stCondLst>
                                        </p:cTn>
                                        <p:tgtEl>
                                          <p:spTgt spid="2570"/>
                                        </p:tgtEl>
                                        <p:attrNameLst>
                                          <p:attrName>style.visibility</p:attrName>
                                        </p:attrNameLst>
                                      </p:cBhvr>
                                      <p:to>
                                        <p:strVal val="visible"/>
                                      </p:to>
                                    </p:set>
                                    <p:animEffect filter="fade" transition="in">
                                      <p:cBhvr>
                                        <p:cTn dur="500"/>
                                        <p:tgtEl>
                                          <p:spTgt spid="2570"/>
                                        </p:tgtEl>
                                      </p:cBhvr>
                                    </p:animEffect>
                                  </p:childTnLst>
                                </p:cTn>
                              </p:par>
                              <p:par>
                                <p:cTn fill="hold" nodeType="withEffect" presetClass="entr" presetID="10" presetSubtype="0">
                                  <p:stCondLst>
                                    <p:cond delay="0"/>
                                  </p:stCondLst>
                                  <p:childTnLst>
                                    <p:set>
                                      <p:cBhvr>
                                        <p:cTn dur="1" fill="hold">
                                          <p:stCondLst>
                                            <p:cond delay="0"/>
                                          </p:stCondLst>
                                        </p:cTn>
                                        <p:tgtEl>
                                          <p:spTgt spid="2571"/>
                                        </p:tgtEl>
                                        <p:attrNameLst>
                                          <p:attrName>style.visibility</p:attrName>
                                        </p:attrNameLst>
                                      </p:cBhvr>
                                      <p:to>
                                        <p:strVal val="visible"/>
                                      </p:to>
                                    </p:set>
                                    <p:animEffect filter="fade" transition="in">
                                      <p:cBhvr>
                                        <p:cTn dur="500"/>
                                        <p:tgtEl>
                                          <p:spTgt spid="2571"/>
                                        </p:tgtEl>
                                      </p:cBhvr>
                                    </p:animEffect>
                                  </p:childTnLst>
                                </p:cTn>
                              </p:par>
                              <p:par>
                                <p:cTn fill="hold" nodeType="withEffect" presetClass="entr" presetID="10" presetSubtype="0">
                                  <p:stCondLst>
                                    <p:cond delay="0"/>
                                  </p:stCondLst>
                                  <p:childTnLst>
                                    <p:set>
                                      <p:cBhvr>
                                        <p:cTn dur="1" fill="hold">
                                          <p:stCondLst>
                                            <p:cond delay="0"/>
                                          </p:stCondLst>
                                        </p:cTn>
                                        <p:tgtEl>
                                          <p:spTgt spid="2572"/>
                                        </p:tgtEl>
                                        <p:attrNameLst>
                                          <p:attrName>style.visibility</p:attrName>
                                        </p:attrNameLst>
                                      </p:cBhvr>
                                      <p:to>
                                        <p:strVal val="visible"/>
                                      </p:to>
                                    </p:set>
                                    <p:animEffect filter="fade" transition="in">
                                      <p:cBhvr>
                                        <p:cTn dur="500"/>
                                        <p:tgtEl>
                                          <p:spTgt spid="2572"/>
                                        </p:tgtEl>
                                      </p:cBhvr>
                                    </p:animEffect>
                                  </p:childTnLst>
                                </p:cTn>
                              </p:par>
                              <p:par>
                                <p:cTn fill="hold" nodeType="withEffect" presetClass="entr" presetID="10" presetSubtype="0">
                                  <p:stCondLst>
                                    <p:cond delay="0"/>
                                  </p:stCondLst>
                                  <p:childTnLst>
                                    <p:set>
                                      <p:cBhvr>
                                        <p:cTn dur="1" fill="hold">
                                          <p:stCondLst>
                                            <p:cond delay="0"/>
                                          </p:stCondLst>
                                        </p:cTn>
                                        <p:tgtEl>
                                          <p:spTgt spid="2573"/>
                                        </p:tgtEl>
                                        <p:attrNameLst>
                                          <p:attrName>style.visibility</p:attrName>
                                        </p:attrNameLst>
                                      </p:cBhvr>
                                      <p:to>
                                        <p:strVal val="visible"/>
                                      </p:to>
                                    </p:set>
                                    <p:animEffect filter="fade" transition="in">
                                      <p:cBhvr>
                                        <p:cTn dur="500"/>
                                        <p:tgtEl>
                                          <p:spTgt spid="2573"/>
                                        </p:tgtEl>
                                      </p:cBhvr>
                                    </p:animEffect>
                                  </p:childTnLst>
                                </p:cTn>
                              </p:par>
                              <p:par>
                                <p:cTn fill="hold" nodeType="withEffect" presetClass="entr" presetID="10" presetSubtype="0">
                                  <p:stCondLst>
                                    <p:cond delay="0"/>
                                  </p:stCondLst>
                                  <p:childTnLst>
                                    <p:set>
                                      <p:cBhvr>
                                        <p:cTn dur="1" fill="hold">
                                          <p:stCondLst>
                                            <p:cond delay="0"/>
                                          </p:stCondLst>
                                        </p:cTn>
                                        <p:tgtEl>
                                          <p:spTgt spid="2574"/>
                                        </p:tgtEl>
                                        <p:attrNameLst>
                                          <p:attrName>style.visibility</p:attrName>
                                        </p:attrNameLst>
                                      </p:cBhvr>
                                      <p:to>
                                        <p:strVal val="visible"/>
                                      </p:to>
                                    </p:set>
                                    <p:animEffect filter="fade" transition="in">
                                      <p:cBhvr>
                                        <p:cTn dur="500"/>
                                        <p:tgtEl>
                                          <p:spTgt spid="2574"/>
                                        </p:tgtEl>
                                      </p:cBhvr>
                                    </p:animEffect>
                                  </p:childTnLst>
                                </p:cTn>
                              </p:par>
                              <p:par>
                                <p:cTn fill="hold" nodeType="withEffect" presetClass="entr" presetID="10" presetSubtype="0">
                                  <p:stCondLst>
                                    <p:cond delay="0"/>
                                  </p:stCondLst>
                                  <p:childTnLst>
                                    <p:set>
                                      <p:cBhvr>
                                        <p:cTn dur="1" fill="hold">
                                          <p:stCondLst>
                                            <p:cond delay="0"/>
                                          </p:stCondLst>
                                        </p:cTn>
                                        <p:tgtEl>
                                          <p:spTgt spid="2575"/>
                                        </p:tgtEl>
                                        <p:attrNameLst>
                                          <p:attrName>style.visibility</p:attrName>
                                        </p:attrNameLst>
                                      </p:cBhvr>
                                      <p:to>
                                        <p:strVal val="visible"/>
                                      </p:to>
                                    </p:set>
                                    <p:animEffect filter="fade" transition="in">
                                      <p:cBhvr>
                                        <p:cTn dur="500"/>
                                        <p:tgtEl>
                                          <p:spTgt spid="2575"/>
                                        </p:tgtEl>
                                      </p:cBhvr>
                                    </p:animEffect>
                                  </p:childTnLst>
                                </p:cTn>
                              </p:par>
                              <p:par>
                                <p:cTn fill="hold" nodeType="withEffect" presetClass="entr" presetID="10" presetSubtype="0">
                                  <p:stCondLst>
                                    <p:cond delay="0"/>
                                  </p:stCondLst>
                                  <p:childTnLst>
                                    <p:set>
                                      <p:cBhvr>
                                        <p:cTn dur="1" fill="hold">
                                          <p:stCondLst>
                                            <p:cond delay="0"/>
                                          </p:stCondLst>
                                        </p:cTn>
                                        <p:tgtEl>
                                          <p:spTgt spid="2576"/>
                                        </p:tgtEl>
                                        <p:attrNameLst>
                                          <p:attrName>style.visibility</p:attrName>
                                        </p:attrNameLst>
                                      </p:cBhvr>
                                      <p:to>
                                        <p:strVal val="visible"/>
                                      </p:to>
                                    </p:set>
                                    <p:animEffect filter="fade" transition="in">
                                      <p:cBhvr>
                                        <p:cTn dur="500"/>
                                        <p:tgtEl>
                                          <p:spTgt spid="2576"/>
                                        </p:tgtEl>
                                      </p:cBhvr>
                                    </p:animEffect>
                                  </p:childTnLst>
                                </p:cTn>
                              </p:par>
                              <p:par>
                                <p:cTn fill="hold" nodeType="withEffect" presetClass="entr" presetID="10" presetSubtype="0">
                                  <p:stCondLst>
                                    <p:cond delay="0"/>
                                  </p:stCondLst>
                                  <p:childTnLst>
                                    <p:set>
                                      <p:cBhvr>
                                        <p:cTn dur="1" fill="hold">
                                          <p:stCondLst>
                                            <p:cond delay="0"/>
                                          </p:stCondLst>
                                        </p:cTn>
                                        <p:tgtEl>
                                          <p:spTgt spid="2577"/>
                                        </p:tgtEl>
                                        <p:attrNameLst>
                                          <p:attrName>style.visibility</p:attrName>
                                        </p:attrNameLst>
                                      </p:cBhvr>
                                      <p:to>
                                        <p:strVal val="visible"/>
                                      </p:to>
                                    </p:set>
                                    <p:animEffect filter="fade" transition="in">
                                      <p:cBhvr>
                                        <p:cTn dur="500"/>
                                        <p:tgtEl>
                                          <p:spTgt spid="2577"/>
                                        </p:tgtEl>
                                      </p:cBhvr>
                                    </p:animEffect>
                                  </p:childTnLst>
                                </p:cTn>
                              </p:par>
                              <p:par>
                                <p:cTn fill="hold" nodeType="withEffect" presetClass="entr" presetID="10" presetSubtype="0">
                                  <p:stCondLst>
                                    <p:cond delay="0"/>
                                  </p:stCondLst>
                                  <p:childTnLst>
                                    <p:set>
                                      <p:cBhvr>
                                        <p:cTn dur="1" fill="hold">
                                          <p:stCondLst>
                                            <p:cond delay="0"/>
                                          </p:stCondLst>
                                        </p:cTn>
                                        <p:tgtEl>
                                          <p:spTgt spid="2578"/>
                                        </p:tgtEl>
                                        <p:attrNameLst>
                                          <p:attrName>style.visibility</p:attrName>
                                        </p:attrNameLst>
                                      </p:cBhvr>
                                      <p:to>
                                        <p:strVal val="visible"/>
                                      </p:to>
                                    </p:set>
                                    <p:animEffect filter="fade" transition="in">
                                      <p:cBhvr>
                                        <p:cTn dur="500"/>
                                        <p:tgtEl>
                                          <p:spTgt spid="2578"/>
                                        </p:tgtEl>
                                      </p:cBhvr>
                                    </p:animEffect>
                                  </p:childTnLst>
                                </p:cTn>
                              </p:par>
                              <p:par>
                                <p:cTn fill="hold" nodeType="withEffect" presetClass="entr" presetID="10" presetSubtype="0">
                                  <p:stCondLst>
                                    <p:cond delay="0"/>
                                  </p:stCondLst>
                                  <p:childTnLst>
                                    <p:set>
                                      <p:cBhvr>
                                        <p:cTn dur="1" fill="hold">
                                          <p:stCondLst>
                                            <p:cond delay="0"/>
                                          </p:stCondLst>
                                        </p:cTn>
                                        <p:tgtEl>
                                          <p:spTgt spid="2579"/>
                                        </p:tgtEl>
                                        <p:attrNameLst>
                                          <p:attrName>style.visibility</p:attrName>
                                        </p:attrNameLst>
                                      </p:cBhvr>
                                      <p:to>
                                        <p:strVal val="visible"/>
                                      </p:to>
                                    </p:set>
                                    <p:animEffect filter="fade" transition="in">
                                      <p:cBhvr>
                                        <p:cTn dur="500"/>
                                        <p:tgtEl>
                                          <p:spTgt spid="2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0"/>
                                        </p:tgtEl>
                                        <p:attrNameLst>
                                          <p:attrName>style.visibility</p:attrName>
                                        </p:attrNameLst>
                                      </p:cBhvr>
                                      <p:to>
                                        <p:strVal val="visible"/>
                                      </p:to>
                                    </p:set>
                                    <p:animEffect filter="fade" transition="in">
                                      <p:cBhvr>
                                        <p:cTn dur="500"/>
                                        <p:tgtEl>
                                          <p:spTgt spid="2560"/>
                                        </p:tgtEl>
                                      </p:cBhvr>
                                    </p:animEffect>
                                  </p:childTnLst>
                                </p:cTn>
                              </p:par>
                              <p:par>
                                <p:cTn fill="hold" nodeType="withEffect" presetClass="entr" presetID="10" presetSubtype="0">
                                  <p:stCondLst>
                                    <p:cond delay="0"/>
                                  </p:stCondLst>
                                  <p:childTnLst>
                                    <p:set>
                                      <p:cBhvr>
                                        <p:cTn dur="1" fill="hold">
                                          <p:stCondLst>
                                            <p:cond delay="0"/>
                                          </p:stCondLst>
                                        </p:cTn>
                                        <p:tgtEl>
                                          <p:spTgt spid="2580"/>
                                        </p:tgtEl>
                                        <p:attrNameLst>
                                          <p:attrName>style.visibility</p:attrName>
                                        </p:attrNameLst>
                                      </p:cBhvr>
                                      <p:to>
                                        <p:strVal val="visible"/>
                                      </p:to>
                                    </p:set>
                                    <p:animEffect filter="fade" transition="in">
                                      <p:cBhvr>
                                        <p:cTn dur="500"/>
                                        <p:tgtEl>
                                          <p:spTgt spid="2580"/>
                                        </p:tgtEl>
                                      </p:cBhvr>
                                    </p:animEffect>
                                  </p:childTnLst>
                                </p:cTn>
                              </p:par>
                              <p:par>
                                <p:cTn fill="hold" nodeType="withEffect" presetClass="entr" presetID="10" presetSubtype="0">
                                  <p:stCondLst>
                                    <p:cond delay="0"/>
                                  </p:stCondLst>
                                  <p:childTnLst>
                                    <p:set>
                                      <p:cBhvr>
                                        <p:cTn dur="1" fill="hold">
                                          <p:stCondLst>
                                            <p:cond delay="0"/>
                                          </p:stCondLst>
                                        </p:cTn>
                                        <p:tgtEl>
                                          <p:spTgt spid="2581"/>
                                        </p:tgtEl>
                                        <p:attrNameLst>
                                          <p:attrName>style.visibility</p:attrName>
                                        </p:attrNameLst>
                                      </p:cBhvr>
                                      <p:to>
                                        <p:strVal val="visible"/>
                                      </p:to>
                                    </p:set>
                                    <p:animEffect filter="fade" transition="in">
                                      <p:cBhvr>
                                        <p:cTn dur="500"/>
                                        <p:tgtEl>
                                          <p:spTgt spid="2581"/>
                                        </p:tgtEl>
                                      </p:cBhvr>
                                    </p:animEffect>
                                  </p:childTnLst>
                                </p:cTn>
                              </p:par>
                              <p:par>
                                <p:cTn fill="hold" nodeType="withEffect" presetClass="entr" presetID="10" presetSubtype="0">
                                  <p:stCondLst>
                                    <p:cond delay="0"/>
                                  </p:stCondLst>
                                  <p:childTnLst>
                                    <p:set>
                                      <p:cBhvr>
                                        <p:cTn dur="1" fill="hold">
                                          <p:stCondLst>
                                            <p:cond delay="0"/>
                                          </p:stCondLst>
                                        </p:cTn>
                                        <p:tgtEl>
                                          <p:spTgt spid="2582"/>
                                        </p:tgtEl>
                                        <p:attrNameLst>
                                          <p:attrName>style.visibility</p:attrName>
                                        </p:attrNameLst>
                                      </p:cBhvr>
                                      <p:to>
                                        <p:strVal val="visible"/>
                                      </p:to>
                                    </p:set>
                                    <p:animEffect filter="fade" transition="in">
                                      <p:cBhvr>
                                        <p:cTn dur="500"/>
                                        <p:tgtEl>
                                          <p:spTgt spid="2582"/>
                                        </p:tgtEl>
                                      </p:cBhvr>
                                    </p:animEffect>
                                  </p:childTnLst>
                                </p:cTn>
                              </p:par>
                              <p:par>
                                <p:cTn fill="hold" nodeType="withEffect" presetClass="entr" presetID="10" presetSubtype="0">
                                  <p:stCondLst>
                                    <p:cond delay="0"/>
                                  </p:stCondLst>
                                  <p:childTnLst>
                                    <p:set>
                                      <p:cBhvr>
                                        <p:cTn dur="1" fill="hold">
                                          <p:stCondLst>
                                            <p:cond delay="0"/>
                                          </p:stCondLst>
                                        </p:cTn>
                                        <p:tgtEl>
                                          <p:spTgt spid="2583"/>
                                        </p:tgtEl>
                                        <p:attrNameLst>
                                          <p:attrName>style.visibility</p:attrName>
                                        </p:attrNameLst>
                                      </p:cBhvr>
                                      <p:to>
                                        <p:strVal val="visible"/>
                                      </p:to>
                                    </p:set>
                                    <p:animEffect filter="fade" transition="in">
                                      <p:cBhvr>
                                        <p:cTn dur="500"/>
                                        <p:tgtEl>
                                          <p:spTgt spid="2583"/>
                                        </p:tgtEl>
                                      </p:cBhvr>
                                    </p:animEffect>
                                  </p:childTnLst>
                                </p:cTn>
                              </p:par>
                              <p:par>
                                <p:cTn fill="hold" nodeType="withEffect" presetClass="entr" presetID="10" presetSubtype="0">
                                  <p:stCondLst>
                                    <p:cond delay="0"/>
                                  </p:stCondLst>
                                  <p:childTnLst>
                                    <p:set>
                                      <p:cBhvr>
                                        <p:cTn dur="1" fill="hold">
                                          <p:stCondLst>
                                            <p:cond delay="0"/>
                                          </p:stCondLst>
                                        </p:cTn>
                                        <p:tgtEl>
                                          <p:spTgt spid="2584"/>
                                        </p:tgtEl>
                                        <p:attrNameLst>
                                          <p:attrName>style.visibility</p:attrName>
                                        </p:attrNameLst>
                                      </p:cBhvr>
                                      <p:to>
                                        <p:strVal val="visible"/>
                                      </p:to>
                                    </p:set>
                                    <p:animEffect filter="fade" transition="in">
                                      <p:cBhvr>
                                        <p:cTn dur="500"/>
                                        <p:tgtEl>
                                          <p:spTgt spid="2584"/>
                                        </p:tgtEl>
                                      </p:cBhvr>
                                    </p:animEffect>
                                  </p:childTnLst>
                                </p:cTn>
                              </p:par>
                              <p:par>
                                <p:cTn fill="hold" nodeType="withEffect" presetClass="entr" presetID="10" presetSubtype="0">
                                  <p:stCondLst>
                                    <p:cond delay="0"/>
                                  </p:stCondLst>
                                  <p:childTnLst>
                                    <p:set>
                                      <p:cBhvr>
                                        <p:cTn dur="1" fill="hold">
                                          <p:stCondLst>
                                            <p:cond delay="0"/>
                                          </p:stCondLst>
                                        </p:cTn>
                                        <p:tgtEl>
                                          <p:spTgt spid="2585"/>
                                        </p:tgtEl>
                                        <p:attrNameLst>
                                          <p:attrName>style.visibility</p:attrName>
                                        </p:attrNameLst>
                                      </p:cBhvr>
                                      <p:to>
                                        <p:strVal val="visible"/>
                                      </p:to>
                                    </p:set>
                                    <p:animEffect filter="fade" transition="in">
                                      <p:cBhvr>
                                        <p:cTn dur="500"/>
                                        <p:tgtEl>
                                          <p:spTgt spid="2585"/>
                                        </p:tgtEl>
                                      </p:cBhvr>
                                    </p:animEffect>
                                  </p:childTnLst>
                                </p:cTn>
                              </p:par>
                              <p:par>
                                <p:cTn fill="hold" nodeType="withEffect" presetClass="entr" presetID="10" presetSubtype="0">
                                  <p:stCondLst>
                                    <p:cond delay="0"/>
                                  </p:stCondLst>
                                  <p:childTnLst>
                                    <p:set>
                                      <p:cBhvr>
                                        <p:cTn dur="1" fill="hold">
                                          <p:stCondLst>
                                            <p:cond delay="0"/>
                                          </p:stCondLst>
                                        </p:cTn>
                                        <p:tgtEl>
                                          <p:spTgt spid="2586"/>
                                        </p:tgtEl>
                                        <p:attrNameLst>
                                          <p:attrName>style.visibility</p:attrName>
                                        </p:attrNameLst>
                                      </p:cBhvr>
                                      <p:to>
                                        <p:strVal val="visible"/>
                                      </p:to>
                                    </p:set>
                                    <p:animEffect filter="fade" transition="in">
                                      <p:cBhvr>
                                        <p:cTn dur="500"/>
                                        <p:tgtEl>
                                          <p:spTgt spid="2586"/>
                                        </p:tgtEl>
                                      </p:cBhvr>
                                    </p:animEffect>
                                  </p:childTnLst>
                                </p:cTn>
                              </p:par>
                              <p:par>
                                <p:cTn fill="hold" nodeType="withEffect" presetClass="entr" presetID="10" presetSubtype="0">
                                  <p:stCondLst>
                                    <p:cond delay="0"/>
                                  </p:stCondLst>
                                  <p:childTnLst>
                                    <p:set>
                                      <p:cBhvr>
                                        <p:cTn dur="1" fill="hold">
                                          <p:stCondLst>
                                            <p:cond delay="0"/>
                                          </p:stCondLst>
                                        </p:cTn>
                                        <p:tgtEl>
                                          <p:spTgt spid="2587"/>
                                        </p:tgtEl>
                                        <p:attrNameLst>
                                          <p:attrName>style.visibility</p:attrName>
                                        </p:attrNameLst>
                                      </p:cBhvr>
                                      <p:to>
                                        <p:strVal val="visible"/>
                                      </p:to>
                                    </p:set>
                                    <p:animEffect filter="fade" transition="in">
                                      <p:cBhvr>
                                        <p:cTn dur="500"/>
                                        <p:tgtEl>
                                          <p:spTgt spid="2587"/>
                                        </p:tgtEl>
                                      </p:cBhvr>
                                    </p:animEffect>
                                  </p:childTnLst>
                                </p:cTn>
                              </p:par>
                              <p:par>
                                <p:cTn fill="hold" nodeType="withEffect" presetClass="entr" presetID="10" presetSubtype="0">
                                  <p:stCondLst>
                                    <p:cond delay="0"/>
                                  </p:stCondLst>
                                  <p:childTnLst>
                                    <p:set>
                                      <p:cBhvr>
                                        <p:cTn dur="1" fill="hold">
                                          <p:stCondLst>
                                            <p:cond delay="0"/>
                                          </p:stCondLst>
                                        </p:cTn>
                                        <p:tgtEl>
                                          <p:spTgt spid="2588"/>
                                        </p:tgtEl>
                                        <p:attrNameLst>
                                          <p:attrName>style.visibility</p:attrName>
                                        </p:attrNameLst>
                                      </p:cBhvr>
                                      <p:to>
                                        <p:strVal val="visible"/>
                                      </p:to>
                                    </p:set>
                                    <p:animEffect filter="fade" transition="in">
                                      <p:cBhvr>
                                        <p:cTn dur="500"/>
                                        <p:tgtEl>
                                          <p:spTgt spid="2588"/>
                                        </p:tgtEl>
                                      </p:cBhvr>
                                    </p:animEffect>
                                  </p:childTnLst>
                                </p:cTn>
                              </p:par>
                              <p:par>
                                <p:cTn fill="hold" nodeType="withEffect" presetClass="entr" presetID="10" presetSubtype="0">
                                  <p:stCondLst>
                                    <p:cond delay="0"/>
                                  </p:stCondLst>
                                  <p:childTnLst>
                                    <p:set>
                                      <p:cBhvr>
                                        <p:cTn dur="1" fill="hold">
                                          <p:stCondLst>
                                            <p:cond delay="0"/>
                                          </p:stCondLst>
                                        </p:cTn>
                                        <p:tgtEl>
                                          <p:spTgt spid="2589"/>
                                        </p:tgtEl>
                                        <p:attrNameLst>
                                          <p:attrName>style.visibility</p:attrName>
                                        </p:attrNameLst>
                                      </p:cBhvr>
                                      <p:to>
                                        <p:strVal val="visible"/>
                                      </p:to>
                                    </p:set>
                                    <p:animEffect filter="fade" transition="in">
                                      <p:cBhvr>
                                        <p:cTn dur="500"/>
                                        <p:tgtEl>
                                          <p:spTgt spid="2589"/>
                                        </p:tgtEl>
                                      </p:cBhvr>
                                    </p:animEffect>
                                  </p:childTnLst>
                                </p:cTn>
                              </p:par>
                              <p:par>
                                <p:cTn fill="hold" nodeType="withEffect" presetClass="entr" presetID="10" presetSubtype="0">
                                  <p:stCondLst>
                                    <p:cond delay="0"/>
                                  </p:stCondLst>
                                  <p:childTnLst>
                                    <p:set>
                                      <p:cBhvr>
                                        <p:cTn dur="1" fill="hold">
                                          <p:stCondLst>
                                            <p:cond delay="0"/>
                                          </p:stCondLst>
                                        </p:cTn>
                                        <p:tgtEl>
                                          <p:spTgt spid="2590"/>
                                        </p:tgtEl>
                                        <p:attrNameLst>
                                          <p:attrName>style.visibility</p:attrName>
                                        </p:attrNameLst>
                                      </p:cBhvr>
                                      <p:to>
                                        <p:strVal val="visible"/>
                                      </p:to>
                                    </p:set>
                                    <p:animEffect filter="fade" transition="in">
                                      <p:cBhvr>
                                        <p:cTn dur="500"/>
                                        <p:tgtEl>
                                          <p:spTgt spid="2590"/>
                                        </p:tgtEl>
                                      </p:cBhvr>
                                    </p:animEffect>
                                  </p:childTnLst>
                                </p:cTn>
                              </p:par>
                              <p:par>
                                <p:cTn fill="hold" nodeType="withEffect" presetClass="entr" presetID="10" presetSubtype="0">
                                  <p:stCondLst>
                                    <p:cond delay="0"/>
                                  </p:stCondLst>
                                  <p:childTnLst>
                                    <p:set>
                                      <p:cBhvr>
                                        <p:cTn dur="1" fill="hold">
                                          <p:stCondLst>
                                            <p:cond delay="0"/>
                                          </p:stCondLst>
                                        </p:cTn>
                                        <p:tgtEl>
                                          <p:spTgt spid="2591"/>
                                        </p:tgtEl>
                                        <p:attrNameLst>
                                          <p:attrName>style.visibility</p:attrName>
                                        </p:attrNameLst>
                                      </p:cBhvr>
                                      <p:to>
                                        <p:strVal val="visible"/>
                                      </p:to>
                                    </p:set>
                                    <p:animEffect filter="fade" transition="in">
                                      <p:cBhvr>
                                        <p:cTn dur="500"/>
                                        <p:tgtEl>
                                          <p:spTgt spid="2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65"/>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592"/>
                                        </p:tgtEl>
                                        <p:attrNameLst>
                                          <p:attrName>style.visibility</p:attrName>
                                        </p:attrNameLst>
                                      </p:cBhvr>
                                      <p:to>
                                        <p:strVal val="visible"/>
                                      </p:to>
                                    </p:set>
                                    <p:animEffect filter="fade" transition="in">
                                      <p:cBhvr>
                                        <p:cTn dur="500"/>
                                        <p:tgtEl>
                                          <p:spTgt spid="2592"/>
                                        </p:tgtEl>
                                      </p:cBhvr>
                                    </p:animEffect>
                                  </p:childTnLst>
                                </p:cTn>
                              </p:par>
                              <p:par>
                                <p:cTn fill="hold" nodeType="withEffect" presetClass="entr" presetID="10" presetSubtype="0">
                                  <p:stCondLst>
                                    <p:cond delay="0"/>
                                  </p:stCondLst>
                                  <p:childTnLst>
                                    <p:set>
                                      <p:cBhvr>
                                        <p:cTn dur="1" fill="hold">
                                          <p:stCondLst>
                                            <p:cond delay="0"/>
                                          </p:stCondLst>
                                        </p:cTn>
                                        <p:tgtEl>
                                          <p:spTgt spid="2593"/>
                                        </p:tgtEl>
                                        <p:attrNameLst>
                                          <p:attrName>style.visibility</p:attrName>
                                        </p:attrNameLst>
                                      </p:cBhvr>
                                      <p:to>
                                        <p:strVal val="visible"/>
                                      </p:to>
                                    </p:set>
                                    <p:animEffect filter="fade" transition="in">
                                      <p:cBhvr>
                                        <p:cTn dur="500"/>
                                        <p:tgtEl>
                                          <p:spTgt spid="2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8" name="Shape 2598"/>
        <p:cNvGrpSpPr/>
        <p:nvPr/>
      </p:nvGrpSpPr>
      <p:grpSpPr>
        <a:xfrm>
          <a:off x="0" y="0"/>
          <a:ext cx="0" cy="0"/>
          <a:chOff x="0" y="0"/>
          <a:chExt cx="0" cy="0"/>
        </a:xfrm>
      </p:grpSpPr>
      <p:pic>
        <p:nvPicPr>
          <p:cNvPr descr="A picture containing text, wheel, vector graphics, gear&#10;&#10;Description automatically generated" id="2599" name="Google Shape;2599;p63"/>
          <p:cNvPicPr preferRelativeResize="0"/>
          <p:nvPr/>
        </p:nvPicPr>
        <p:blipFill rotWithShape="1">
          <a:blip r:embed="rId3">
            <a:alphaModFix/>
          </a:blip>
          <a:srcRect b="0" l="0" r="0" t="0"/>
          <a:stretch/>
        </p:blipFill>
        <p:spPr>
          <a:xfrm>
            <a:off x="2739007" y="864706"/>
            <a:ext cx="8061031" cy="5278056"/>
          </a:xfrm>
          <a:prstGeom prst="rect">
            <a:avLst/>
          </a:prstGeom>
          <a:noFill/>
          <a:ln>
            <a:noFill/>
          </a:ln>
        </p:spPr>
      </p:pic>
      <p:pic>
        <p:nvPicPr>
          <p:cNvPr descr="Factory with solid fill" id="2600" name="Google Shape;2600;p63"/>
          <p:cNvPicPr preferRelativeResize="0"/>
          <p:nvPr/>
        </p:nvPicPr>
        <p:blipFill rotWithShape="1">
          <a:blip r:embed="rId4">
            <a:alphaModFix/>
          </a:blip>
          <a:srcRect b="0" l="0" r="0" t="0"/>
          <a:stretch/>
        </p:blipFill>
        <p:spPr>
          <a:xfrm>
            <a:off x="8504631" y="3100526"/>
            <a:ext cx="1371600" cy="1371600"/>
          </a:xfrm>
          <a:prstGeom prst="rect">
            <a:avLst/>
          </a:prstGeom>
          <a:noFill/>
          <a:ln>
            <a:noFill/>
          </a:ln>
        </p:spPr>
      </p:pic>
      <p:sp>
        <p:nvSpPr>
          <p:cNvPr id="2601" name="Google Shape;2601;p63"/>
          <p:cNvSpPr txBox="1"/>
          <p:nvPr>
            <p:ph idx="1" type="body"/>
          </p:nvPr>
        </p:nvSpPr>
        <p:spPr>
          <a:xfrm>
            <a:off x="695325" y="406371"/>
            <a:ext cx="6512299"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Hey ! Je pèse dans le game en fait !</a:t>
            </a:r>
            <a:endParaRPr/>
          </a:p>
        </p:txBody>
      </p:sp>
      <p:sp>
        <p:nvSpPr>
          <p:cNvPr id="2602" name="Google Shape;2602;p6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603" name="Google Shape;2603;p6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descr="Trois engrenages simples. engrenages logo. engrenages mécaniques. affiches  murales • posters polygonale, crémaillère, transmission | myloview.fr" id="2604" name="Google Shape;2604;p63"/>
          <p:cNvSpPr/>
          <p:nvPr/>
        </p:nvSpPr>
        <p:spPr>
          <a:xfrm>
            <a:off x="-2769079" y="329385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Shopping cart with solid fill" id="2605" name="Google Shape;2605;p63"/>
          <p:cNvPicPr preferRelativeResize="0"/>
          <p:nvPr/>
        </p:nvPicPr>
        <p:blipFill rotWithShape="1">
          <a:blip r:embed="rId5">
            <a:alphaModFix/>
          </a:blip>
          <a:srcRect b="0" l="0" r="0" t="0"/>
          <a:stretch/>
        </p:blipFill>
        <p:spPr>
          <a:xfrm>
            <a:off x="8091609" y="1328982"/>
            <a:ext cx="640080" cy="640080"/>
          </a:xfrm>
          <a:prstGeom prst="rect">
            <a:avLst/>
          </a:prstGeom>
          <a:noFill/>
          <a:ln>
            <a:noFill/>
          </a:ln>
        </p:spPr>
      </p:pic>
      <p:pic>
        <p:nvPicPr>
          <p:cNvPr descr="Bank with solid fill" id="2606" name="Google Shape;2606;p63"/>
          <p:cNvPicPr preferRelativeResize="0"/>
          <p:nvPr/>
        </p:nvPicPr>
        <p:blipFill rotWithShape="1">
          <a:blip r:embed="rId6">
            <a:alphaModFix/>
          </a:blip>
          <a:srcRect b="0" l="0" r="0" t="0"/>
          <a:stretch/>
        </p:blipFill>
        <p:spPr>
          <a:xfrm>
            <a:off x="3635505" y="3768841"/>
            <a:ext cx="1371600" cy="1371600"/>
          </a:xfrm>
          <a:prstGeom prst="rect">
            <a:avLst/>
          </a:prstGeom>
          <a:noFill/>
          <a:ln>
            <a:noFill/>
          </a:ln>
        </p:spPr>
      </p:pic>
      <p:pic>
        <p:nvPicPr>
          <p:cNvPr descr="Group success with solid fill" id="2607" name="Google Shape;2607;p63"/>
          <p:cNvPicPr preferRelativeResize="0"/>
          <p:nvPr/>
        </p:nvPicPr>
        <p:blipFill rotWithShape="1">
          <a:blip r:embed="rId7">
            <a:alphaModFix/>
          </a:blip>
          <a:srcRect b="0" l="0" r="0" t="0"/>
          <a:stretch/>
        </p:blipFill>
        <p:spPr>
          <a:xfrm>
            <a:off x="5723401" y="1714068"/>
            <a:ext cx="1645920" cy="1645920"/>
          </a:xfrm>
          <a:prstGeom prst="rect">
            <a:avLst/>
          </a:prstGeom>
          <a:noFill/>
          <a:ln>
            <a:noFill/>
          </a:ln>
        </p:spPr>
      </p:pic>
      <p:pic>
        <p:nvPicPr>
          <p:cNvPr descr="Election Vote Icon Symbol Vector On Stock Vector (Royalty Free) 1329090908" id="2608" name="Google Shape;2608;p63"/>
          <p:cNvPicPr preferRelativeResize="0"/>
          <p:nvPr/>
        </p:nvPicPr>
        <p:blipFill rotWithShape="1">
          <a:blip r:embed="rId8">
            <a:alphaModFix/>
          </a:blip>
          <a:srcRect b="29620" l="13137" r="13137" t="19539"/>
          <a:stretch/>
        </p:blipFill>
        <p:spPr>
          <a:xfrm>
            <a:off x="4076365" y="1614520"/>
            <a:ext cx="861952" cy="640080"/>
          </a:xfrm>
          <a:prstGeom prst="rect">
            <a:avLst/>
          </a:prstGeom>
          <a:noFill/>
          <a:ln>
            <a:noFill/>
          </a:ln>
        </p:spPr>
      </p:pic>
      <p:sp>
        <p:nvSpPr>
          <p:cNvPr id="2609" name="Google Shape;2609;p63"/>
          <p:cNvSpPr/>
          <p:nvPr/>
        </p:nvSpPr>
        <p:spPr>
          <a:xfrm rot="898331">
            <a:off x="8458758" y="1906550"/>
            <a:ext cx="2834944" cy="737214"/>
          </a:xfrm>
          <a:prstGeom prst="curvedDownArrow">
            <a:avLst>
              <a:gd fmla="val 46634" name="adj1"/>
              <a:gd fmla="val 92239" name="adj2"/>
              <a:gd fmla="val 25000" name="adj3"/>
            </a:avLst>
          </a:prstGeom>
          <a:gradFill>
            <a:gsLst>
              <a:gs pos="0">
                <a:srgbClr val="4BD2AF"/>
              </a:gs>
              <a:gs pos="100000">
                <a:schemeClr val="accent4"/>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10" name="Google Shape;2610;p63"/>
          <p:cNvSpPr/>
          <p:nvPr/>
        </p:nvSpPr>
        <p:spPr>
          <a:xfrm flipH="1" rot="-1750995">
            <a:off x="1966886" y="2606850"/>
            <a:ext cx="2834944" cy="737214"/>
          </a:xfrm>
          <a:prstGeom prst="curvedDownArrow">
            <a:avLst>
              <a:gd fmla="val 45370" name="adj1"/>
              <a:gd fmla="val 92239" name="adj2"/>
              <a:gd fmla="val 25000" name="adj3"/>
            </a:avLst>
          </a:prstGeom>
          <a:gradFill>
            <a:gsLst>
              <a:gs pos="0">
                <a:srgbClr val="4BD2AF"/>
              </a:gs>
              <a:gs pos="100000">
                <a:schemeClr val="accent4"/>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8"/>
                                        </p:tgtEl>
                                        <p:attrNameLst>
                                          <p:attrName>style.visibility</p:attrName>
                                        </p:attrNameLst>
                                      </p:cBhvr>
                                      <p:to>
                                        <p:strVal val="visible"/>
                                      </p:to>
                                    </p:set>
                                    <p:animEffect filter="fade" transition="in">
                                      <p:cBhvr>
                                        <p:cTn dur="500"/>
                                        <p:tgtEl>
                                          <p:spTgt spid="2608"/>
                                        </p:tgtEl>
                                      </p:cBhvr>
                                    </p:animEffect>
                                  </p:childTnLst>
                                </p:cTn>
                              </p:par>
                              <p:par>
                                <p:cTn fill="hold" nodeType="withEffect" presetClass="entr" presetID="10" presetSubtype="0">
                                  <p:stCondLst>
                                    <p:cond delay="250"/>
                                  </p:stCondLst>
                                  <p:childTnLst>
                                    <p:set>
                                      <p:cBhvr>
                                        <p:cTn dur="1" fill="hold">
                                          <p:stCondLst>
                                            <p:cond delay="0"/>
                                          </p:stCondLst>
                                        </p:cTn>
                                        <p:tgtEl>
                                          <p:spTgt spid="2610"/>
                                        </p:tgtEl>
                                        <p:attrNameLst>
                                          <p:attrName>style.visibility</p:attrName>
                                        </p:attrNameLst>
                                      </p:cBhvr>
                                      <p:to>
                                        <p:strVal val="visible"/>
                                      </p:to>
                                    </p:set>
                                    <p:animEffect filter="fade" transition="in">
                                      <p:cBhvr>
                                        <p:cTn dur="500"/>
                                        <p:tgtEl>
                                          <p:spTgt spid="2610"/>
                                        </p:tgtEl>
                                      </p:cBhvr>
                                    </p:animEffect>
                                  </p:childTnLst>
                                </p:cTn>
                              </p:par>
                            </p:childTnLst>
                          </p:cTn>
                        </p:par>
                        <p:par>
                          <p:cTn fill="hold">
                            <p:stCondLst>
                              <p:cond delay="500"/>
                            </p:stCondLst>
                            <p:childTnLst>
                              <p:par>
                                <p:cTn fill="hold" nodeType="afterEffect" presetClass="entr" presetID="10" presetSubtype="0">
                                  <p:stCondLst>
                                    <p:cond delay="250"/>
                                  </p:stCondLst>
                                  <p:childTnLst>
                                    <p:set>
                                      <p:cBhvr>
                                        <p:cTn dur="1" fill="hold">
                                          <p:stCondLst>
                                            <p:cond delay="0"/>
                                          </p:stCondLst>
                                        </p:cTn>
                                        <p:tgtEl>
                                          <p:spTgt spid="2605"/>
                                        </p:tgtEl>
                                        <p:attrNameLst>
                                          <p:attrName>style.visibility</p:attrName>
                                        </p:attrNameLst>
                                      </p:cBhvr>
                                      <p:to>
                                        <p:strVal val="visible"/>
                                      </p:to>
                                    </p:set>
                                    <p:animEffect filter="fade" transition="in">
                                      <p:cBhvr>
                                        <p:cTn dur="500"/>
                                        <p:tgtEl>
                                          <p:spTgt spid="2605"/>
                                        </p:tgtEl>
                                      </p:cBhvr>
                                    </p:animEffect>
                                  </p:childTnLst>
                                </p:cTn>
                              </p:par>
                              <p:par>
                                <p:cTn fill="hold" nodeType="withEffect" presetClass="entr" presetID="10" presetSubtype="0">
                                  <p:stCondLst>
                                    <p:cond delay="500"/>
                                  </p:stCondLst>
                                  <p:childTnLst>
                                    <p:set>
                                      <p:cBhvr>
                                        <p:cTn dur="1" fill="hold">
                                          <p:stCondLst>
                                            <p:cond delay="0"/>
                                          </p:stCondLst>
                                        </p:cTn>
                                        <p:tgtEl>
                                          <p:spTgt spid="2609"/>
                                        </p:tgtEl>
                                        <p:attrNameLst>
                                          <p:attrName>style.visibility</p:attrName>
                                        </p:attrNameLst>
                                      </p:cBhvr>
                                      <p:to>
                                        <p:strVal val="visible"/>
                                      </p:to>
                                    </p:set>
                                    <p:animEffect filter="fade" transition="in">
                                      <p:cBhvr>
                                        <p:cTn dur="500"/>
                                        <p:tgtEl>
                                          <p:spTgt spid="2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15" name="Shape 2615"/>
        <p:cNvGrpSpPr/>
        <p:nvPr/>
      </p:nvGrpSpPr>
      <p:grpSpPr>
        <a:xfrm>
          <a:off x="0" y="0"/>
          <a:ext cx="0" cy="0"/>
          <a:chOff x="0" y="0"/>
          <a:chExt cx="0" cy="0"/>
        </a:xfrm>
      </p:grpSpPr>
      <p:pic>
        <p:nvPicPr>
          <p:cNvPr id="2616" name="Google Shape;2616;p188"/>
          <p:cNvPicPr preferRelativeResize="0"/>
          <p:nvPr/>
        </p:nvPicPr>
        <p:blipFill rotWithShape="1">
          <a:blip r:embed="rId3">
            <a:alphaModFix/>
          </a:blip>
          <a:srcRect b="0" l="0" r="0" t="0"/>
          <a:stretch/>
        </p:blipFill>
        <p:spPr>
          <a:xfrm>
            <a:off x="6487497" y="3819957"/>
            <a:ext cx="2349621" cy="2368672"/>
          </a:xfrm>
          <a:prstGeom prst="rect">
            <a:avLst/>
          </a:prstGeom>
          <a:noFill/>
          <a:ln>
            <a:noFill/>
          </a:ln>
        </p:spPr>
      </p:pic>
      <p:pic>
        <p:nvPicPr>
          <p:cNvPr id="2617" name="Google Shape;2617;p188"/>
          <p:cNvPicPr preferRelativeResize="0"/>
          <p:nvPr/>
        </p:nvPicPr>
        <p:blipFill rotWithShape="1">
          <a:blip r:embed="rId4">
            <a:alphaModFix/>
          </a:blip>
          <a:srcRect b="0" l="0" r="0" t="0"/>
          <a:stretch/>
        </p:blipFill>
        <p:spPr>
          <a:xfrm>
            <a:off x="9750889" y="301773"/>
            <a:ext cx="2368672" cy="2362321"/>
          </a:xfrm>
          <a:prstGeom prst="rect">
            <a:avLst/>
          </a:prstGeom>
          <a:noFill/>
          <a:ln>
            <a:noFill/>
          </a:ln>
        </p:spPr>
      </p:pic>
      <p:sp>
        <p:nvSpPr>
          <p:cNvPr id="2618" name="Google Shape;2618;p18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pic>
        <p:nvPicPr>
          <p:cNvPr id="2619" name="Google Shape;2619;p188"/>
          <p:cNvPicPr preferRelativeResize="0"/>
          <p:nvPr/>
        </p:nvPicPr>
        <p:blipFill rotWithShape="1">
          <a:blip r:embed="rId5">
            <a:alphaModFix/>
          </a:blip>
          <a:srcRect b="0" l="0" r="0" t="0"/>
          <a:stretch/>
        </p:blipFill>
        <p:spPr>
          <a:xfrm>
            <a:off x="-12326" y="2893135"/>
            <a:ext cx="2368672" cy="2362321"/>
          </a:xfrm>
          <a:prstGeom prst="rect">
            <a:avLst/>
          </a:prstGeom>
          <a:noFill/>
          <a:ln>
            <a:noFill/>
          </a:ln>
        </p:spPr>
      </p:pic>
      <p:pic>
        <p:nvPicPr>
          <p:cNvPr id="2620" name="Google Shape;2620;p188"/>
          <p:cNvPicPr preferRelativeResize="0"/>
          <p:nvPr/>
        </p:nvPicPr>
        <p:blipFill rotWithShape="1">
          <a:blip r:embed="rId6">
            <a:alphaModFix/>
          </a:blip>
          <a:srcRect b="0" l="1132" r="1064" t="0"/>
          <a:stretch/>
        </p:blipFill>
        <p:spPr>
          <a:xfrm>
            <a:off x="1742375" y="2260120"/>
            <a:ext cx="2743200" cy="2812211"/>
          </a:xfrm>
          <a:prstGeom prst="rect">
            <a:avLst/>
          </a:prstGeom>
          <a:noFill/>
          <a:ln>
            <a:noFill/>
          </a:ln>
        </p:spPr>
      </p:pic>
      <p:pic>
        <p:nvPicPr>
          <p:cNvPr id="2621" name="Google Shape;2621;p188"/>
          <p:cNvPicPr preferRelativeResize="0"/>
          <p:nvPr/>
        </p:nvPicPr>
        <p:blipFill rotWithShape="1">
          <a:blip r:embed="rId7">
            <a:alphaModFix/>
          </a:blip>
          <a:srcRect b="0" l="0" r="0" t="0"/>
          <a:stretch/>
        </p:blipFill>
        <p:spPr>
          <a:xfrm>
            <a:off x="7522262" y="107308"/>
            <a:ext cx="2349621" cy="2368672"/>
          </a:xfrm>
          <a:prstGeom prst="rect">
            <a:avLst/>
          </a:prstGeom>
          <a:noFill/>
          <a:ln>
            <a:noFill/>
          </a:ln>
        </p:spPr>
      </p:pic>
      <p:pic>
        <p:nvPicPr>
          <p:cNvPr id="2622" name="Google Shape;2622;p188"/>
          <p:cNvPicPr preferRelativeResize="0"/>
          <p:nvPr/>
        </p:nvPicPr>
        <p:blipFill rotWithShape="1">
          <a:blip r:embed="rId8">
            <a:alphaModFix/>
          </a:blip>
          <a:srcRect b="0" l="0" r="0" t="0"/>
          <a:stretch/>
        </p:blipFill>
        <p:spPr>
          <a:xfrm>
            <a:off x="5255533" y="369791"/>
            <a:ext cx="2387723" cy="2387723"/>
          </a:xfrm>
          <a:prstGeom prst="rect">
            <a:avLst/>
          </a:prstGeom>
          <a:noFill/>
          <a:ln>
            <a:noFill/>
          </a:ln>
        </p:spPr>
      </p:pic>
      <p:pic>
        <p:nvPicPr>
          <p:cNvPr id="2623" name="Google Shape;2623;p188"/>
          <p:cNvPicPr preferRelativeResize="0"/>
          <p:nvPr/>
        </p:nvPicPr>
        <p:blipFill rotWithShape="1">
          <a:blip r:embed="rId9">
            <a:alphaModFix/>
          </a:blip>
          <a:srcRect b="0" l="0" r="0" t="0"/>
          <a:stretch/>
        </p:blipFill>
        <p:spPr>
          <a:xfrm>
            <a:off x="8957940" y="1563652"/>
            <a:ext cx="2902099" cy="4883401"/>
          </a:xfrm>
          <a:prstGeom prst="rect">
            <a:avLst/>
          </a:prstGeom>
          <a:noFill/>
          <a:ln>
            <a:noFill/>
          </a:ln>
        </p:spPr>
      </p:pic>
      <p:pic>
        <p:nvPicPr>
          <p:cNvPr id="2624" name="Google Shape;2624;p188"/>
          <p:cNvPicPr preferRelativeResize="0"/>
          <p:nvPr/>
        </p:nvPicPr>
        <p:blipFill rotWithShape="1">
          <a:blip r:embed="rId10">
            <a:alphaModFix/>
          </a:blip>
          <a:srcRect b="0" l="0" r="0" t="0"/>
          <a:stretch/>
        </p:blipFill>
        <p:spPr>
          <a:xfrm>
            <a:off x="86020" y="147546"/>
            <a:ext cx="2368672" cy="2362321"/>
          </a:xfrm>
          <a:prstGeom prst="rect">
            <a:avLst/>
          </a:prstGeom>
          <a:noFill/>
          <a:ln>
            <a:noFill/>
          </a:ln>
        </p:spPr>
      </p:pic>
      <p:pic>
        <p:nvPicPr>
          <p:cNvPr id="2625" name="Google Shape;2625;p188"/>
          <p:cNvPicPr preferRelativeResize="0"/>
          <p:nvPr/>
        </p:nvPicPr>
        <p:blipFill rotWithShape="1">
          <a:blip r:embed="rId11">
            <a:alphaModFix/>
          </a:blip>
          <a:srcRect b="0" l="0" r="0" t="0"/>
          <a:stretch/>
        </p:blipFill>
        <p:spPr>
          <a:xfrm>
            <a:off x="709418" y="4305178"/>
            <a:ext cx="2381372" cy="2368672"/>
          </a:xfrm>
          <a:prstGeom prst="rect">
            <a:avLst/>
          </a:prstGeom>
          <a:noFill/>
          <a:ln>
            <a:noFill/>
          </a:ln>
        </p:spPr>
      </p:pic>
      <p:pic>
        <p:nvPicPr>
          <p:cNvPr id="2626" name="Google Shape;2626;p188"/>
          <p:cNvPicPr preferRelativeResize="0"/>
          <p:nvPr/>
        </p:nvPicPr>
        <p:blipFill rotWithShape="1">
          <a:blip r:embed="rId12">
            <a:alphaModFix/>
          </a:blip>
          <a:srcRect b="0" l="0" r="0" t="0"/>
          <a:stretch/>
        </p:blipFill>
        <p:spPr>
          <a:xfrm>
            <a:off x="3206341" y="3804082"/>
            <a:ext cx="2381372" cy="2400423"/>
          </a:xfrm>
          <a:prstGeom prst="rect">
            <a:avLst/>
          </a:prstGeom>
          <a:noFill/>
          <a:ln>
            <a:noFill/>
          </a:ln>
        </p:spPr>
      </p:pic>
      <p:pic>
        <p:nvPicPr>
          <p:cNvPr id="2627" name="Google Shape;2627;p188"/>
          <p:cNvPicPr preferRelativeResize="0"/>
          <p:nvPr/>
        </p:nvPicPr>
        <p:blipFill rotWithShape="1">
          <a:blip r:embed="rId13">
            <a:alphaModFix/>
          </a:blip>
          <a:srcRect b="0" l="0" r="0" t="0"/>
          <a:stretch/>
        </p:blipFill>
        <p:spPr>
          <a:xfrm>
            <a:off x="2694533" y="-9197"/>
            <a:ext cx="2368672" cy="2368672"/>
          </a:xfrm>
          <a:prstGeom prst="rect">
            <a:avLst/>
          </a:prstGeom>
          <a:noFill/>
          <a:ln>
            <a:noFill/>
          </a:ln>
        </p:spPr>
      </p:pic>
      <p:pic>
        <p:nvPicPr>
          <p:cNvPr id="2628" name="Google Shape;2628;p188"/>
          <p:cNvPicPr preferRelativeResize="0"/>
          <p:nvPr/>
        </p:nvPicPr>
        <p:blipFill rotWithShape="1">
          <a:blip r:embed="rId14">
            <a:alphaModFix/>
          </a:blip>
          <a:srcRect b="0" l="0" r="0" t="0"/>
          <a:stretch/>
        </p:blipFill>
        <p:spPr>
          <a:xfrm>
            <a:off x="4397027" y="1672107"/>
            <a:ext cx="2597093" cy="2576371"/>
          </a:xfrm>
          <a:prstGeom prst="rect">
            <a:avLst/>
          </a:prstGeom>
          <a:noFill/>
          <a:ln>
            <a:noFill/>
          </a:ln>
        </p:spPr>
      </p:pic>
      <p:pic>
        <p:nvPicPr>
          <p:cNvPr id="2629" name="Google Shape;2629;p188"/>
          <p:cNvPicPr preferRelativeResize="0"/>
          <p:nvPr/>
        </p:nvPicPr>
        <p:blipFill rotWithShape="1">
          <a:blip r:embed="rId15">
            <a:alphaModFix/>
          </a:blip>
          <a:srcRect b="0" l="0" r="0" t="0"/>
          <a:stretch/>
        </p:blipFill>
        <p:spPr>
          <a:xfrm>
            <a:off x="6449395" y="1308936"/>
            <a:ext cx="2387723" cy="2368672"/>
          </a:xfrm>
          <a:prstGeom prst="rect">
            <a:avLst/>
          </a:prstGeom>
          <a:noFill/>
          <a:ln>
            <a:noFill/>
          </a:ln>
        </p:spPr>
      </p:pic>
      <p:sp>
        <p:nvSpPr>
          <p:cNvPr id="2630" name="Google Shape;2630;p188"/>
          <p:cNvSpPr/>
          <p:nvPr/>
        </p:nvSpPr>
        <p:spPr>
          <a:xfrm>
            <a:off x="9046369" y="5699760"/>
            <a:ext cx="1971040" cy="294640"/>
          </a:xfrm>
          <a:prstGeom prst="roundRect">
            <a:avLst>
              <a:gd fmla="val 16667" name="adj"/>
            </a:avLst>
          </a:prstGeom>
          <a:solidFill>
            <a:schemeClr val="lt1"/>
          </a:solidFill>
          <a:ln cap="flat" cmpd="sng" w="25400">
            <a:solidFill>
              <a:schemeClr val="dk1"/>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5D5D5D"/>
                </a:solidFill>
                <a:latin typeface="Arial"/>
                <a:ea typeface="Arial"/>
                <a:cs typeface="Arial"/>
                <a:sym typeface="Arial"/>
              </a:rPr>
              <a:t>Jean-Pierre Goux</a:t>
            </a:r>
            <a:endParaRPr b="0" i="0" sz="1400" u="none" cap="none" strike="noStrike">
              <a:solidFill>
                <a:srgbClr val="000000"/>
              </a:solidFill>
              <a:latin typeface="Arial"/>
              <a:ea typeface="Arial"/>
              <a:cs typeface="Arial"/>
              <a:sym typeface="Arial"/>
            </a:endParaRPr>
          </a:p>
        </p:txBody>
      </p:sp>
      <p:pic>
        <p:nvPicPr>
          <p:cNvPr id="2631" name="Google Shape;2631;p188"/>
          <p:cNvPicPr preferRelativeResize="0"/>
          <p:nvPr/>
        </p:nvPicPr>
        <p:blipFill rotWithShape="1">
          <a:blip r:embed="rId16">
            <a:alphaModFix/>
          </a:blip>
          <a:srcRect b="0" l="0" r="0" t="0"/>
          <a:stretch/>
        </p:blipFill>
        <p:spPr>
          <a:xfrm>
            <a:off x="5644867" y="4803714"/>
            <a:ext cx="2368672" cy="2381372"/>
          </a:xfrm>
          <a:prstGeom prst="rect">
            <a:avLst/>
          </a:prstGeom>
          <a:noFill/>
          <a:ln>
            <a:noFill/>
          </a:ln>
        </p:spPr>
      </p:pic>
      <p:pic>
        <p:nvPicPr>
          <p:cNvPr id="2632" name="Google Shape;2632;p188"/>
          <p:cNvPicPr preferRelativeResize="0"/>
          <p:nvPr/>
        </p:nvPicPr>
        <p:blipFill rotWithShape="1">
          <a:blip r:embed="rId17">
            <a:alphaModFix/>
          </a:blip>
          <a:srcRect b="0" l="0" r="0" t="0"/>
          <a:stretch/>
        </p:blipFill>
        <p:spPr>
          <a:xfrm>
            <a:off x="2104075" y="5438582"/>
            <a:ext cx="2362321" cy="2368672"/>
          </a:xfrm>
          <a:prstGeom prst="rect">
            <a:avLst/>
          </a:prstGeom>
          <a:noFill/>
          <a:ln>
            <a:noFill/>
          </a:ln>
        </p:spPr>
      </p:pic>
      <p:pic>
        <p:nvPicPr>
          <p:cNvPr id="2633" name="Google Shape;2633;p188"/>
          <p:cNvPicPr preferRelativeResize="0"/>
          <p:nvPr/>
        </p:nvPicPr>
        <p:blipFill rotWithShape="1">
          <a:blip r:embed="rId18">
            <a:alphaModFix/>
          </a:blip>
          <a:srcRect b="0" l="0" r="0" t="0"/>
          <a:stretch/>
        </p:blipFill>
        <p:spPr>
          <a:xfrm>
            <a:off x="-844572" y="7523900"/>
            <a:ext cx="10716455" cy="52206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9"/>
                                        </p:tgtEl>
                                        <p:attrNameLst>
                                          <p:attrName>style.visibility</p:attrName>
                                        </p:attrNameLst>
                                      </p:cBhvr>
                                      <p:to>
                                        <p:strVal val="visible"/>
                                      </p:to>
                                    </p:set>
                                  </p:childTnLst>
                                </p:cTn>
                              </p:par>
                              <p:par>
                                <p:cTn fill="hold" nodeType="withEffect" presetClass="entr" presetID="1" presetSubtype="0">
                                  <p:stCondLst>
                                    <p:cond delay="250"/>
                                  </p:stCondLst>
                                  <p:childTnLst>
                                    <p:set>
                                      <p:cBhvr>
                                        <p:cTn dur="1" fill="hold">
                                          <p:stCondLst>
                                            <p:cond delay="0"/>
                                          </p:stCondLst>
                                        </p:cTn>
                                        <p:tgtEl>
                                          <p:spTgt spid="2622"/>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250"/>
                                  </p:stCondLst>
                                  <p:childTnLst>
                                    <p:set>
                                      <p:cBhvr>
                                        <p:cTn dur="1" fill="hold">
                                          <p:stCondLst>
                                            <p:cond delay="0"/>
                                          </p:stCondLst>
                                        </p:cTn>
                                        <p:tgtEl>
                                          <p:spTgt spid="2621"/>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250"/>
                                  </p:stCondLst>
                                  <p:childTnLst>
                                    <p:set>
                                      <p:cBhvr>
                                        <p:cTn dur="1" fill="hold">
                                          <p:stCondLst>
                                            <p:cond delay="0"/>
                                          </p:stCondLst>
                                        </p:cTn>
                                        <p:tgtEl>
                                          <p:spTgt spid="2617"/>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250"/>
                                  </p:stCondLst>
                                  <p:childTnLst>
                                    <p:set>
                                      <p:cBhvr>
                                        <p:cTn dur="1" fill="hold">
                                          <p:stCondLst>
                                            <p:cond delay="0"/>
                                          </p:stCondLst>
                                        </p:cTn>
                                        <p:tgtEl>
                                          <p:spTgt spid="2620"/>
                                        </p:tgtEl>
                                        <p:attrNameLst>
                                          <p:attrName>style.visibility</p:attrName>
                                        </p:attrNameLst>
                                      </p:cBhvr>
                                      <p:to>
                                        <p:strVal val="visible"/>
                                      </p:to>
                                    </p:set>
                                  </p:childTnLst>
                                </p:cTn>
                              </p:par>
                            </p:childTnLst>
                          </p:cTn>
                        </p:par>
                        <p:par>
                          <p:cTn fill="hold">
                            <p:stCondLst>
                              <p:cond delay="4"/>
                            </p:stCondLst>
                            <p:childTnLst>
                              <p:par>
                                <p:cTn fill="hold" nodeType="afterEffect" presetClass="entr" presetID="1" presetSubtype="0">
                                  <p:stCondLst>
                                    <p:cond delay="250"/>
                                  </p:stCondLst>
                                  <p:childTnLst>
                                    <p:set>
                                      <p:cBhvr>
                                        <p:cTn dur="1" fill="hold">
                                          <p:stCondLst>
                                            <p:cond delay="0"/>
                                          </p:stCondLst>
                                        </p:cTn>
                                        <p:tgtEl>
                                          <p:spTgt spid="2631"/>
                                        </p:tgtEl>
                                        <p:attrNameLst>
                                          <p:attrName>style.visibility</p:attrName>
                                        </p:attrNameLst>
                                      </p:cBhvr>
                                      <p:to>
                                        <p:strVal val="visible"/>
                                      </p:to>
                                    </p:set>
                                  </p:childTnLst>
                                </p:cTn>
                              </p:par>
                            </p:childTnLst>
                          </p:cTn>
                        </p:par>
                        <p:par>
                          <p:cTn fill="hold">
                            <p:stCondLst>
                              <p:cond delay="5"/>
                            </p:stCondLst>
                            <p:childTnLst>
                              <p:par>
                                <p:cTn fill="hold" nodeType="afterEffect" presetClass="entr" presetID="1" presetSubtype="0">
                                  <p:stCondLst>
                                    <p:cond delay="250"/>
                                  </p:stCondLst>
                                  <p:childTnLst>
                                    <p:set>
                                      <p:cBhvr>
                                        <p:cTn dur="1" fill="hold">
                                          <p:stCondLst>
                                            <p:cond delay="0"/>
                                          </p:stCondLst>
                                        </p:cTn>
                                        <p:tgtEl>
                                          <p:spTgt spid="2616"/>
                                        </p:tgtEl>
                                        <p:attrNameLst>
                                          <p:attrName>style.visibility</p:attrName>
                                        </p:attrNameLst>
                                      </p:cBhvr>
                                      <p:to>
                                        <p:strVal val="visible"/>
                                      </p:to>
                                    </p:set>
                                  </p:childTnLst>
                                </p:cTn>
                              </p:par>
                            </p:childTnLst>
                          </p:cTn>
                        </p:par>
                        <p:par>
                          <p:cTn fill="hold">
                            <p:stCondLst>
                              <p:cond delay="6"/>
                            </p:stCondLst>
                            <p:childTnLst>
                              <p:par>
                                <p:cTn fill="hold" nodeType="afterEffect" presetClass="entr" presetID="1" presetSubtype="0">
                                  <p:stCondLst>
                                    <p:cond delay="250"/>
                                  </p:stCondLst>
                                  <p:childTnLst>
                                    <p:set>
                                      <p:cBhvr>
                                        <p:cTn dur="1" fill="hold">
                                          <p:stCondLst>
                                            <p:cond delay="0"/>
                                          </p:stCondLst>
                                        </p:cTn>
                                        <p:tgtEl>
                                          <p:spTgt spid="2627"/>
                                        </p:tgtEl>
                                        <p:attrNameLst>
                                          <p:attrName>style.visibility</p:attrName>
                                        </p:attrNameLst>
                                      </p:cBhvr>
                                      <p:to>
                                        <p:strVal val="visible"/>
                                      </p:to>
                                    </p:set>
                                  </p:childTnLst>
                                </p:cTn>
                              </p:par>
                            </p:childTnLst>
                          </p:cTn>
                        </p:par>
                        <p:par>
                          <p:cTn fill="hold">
                            <p:stCondLst>
                              <p:cond delay="7"/>
                            </p:stCondLst>
                            <p:childTnLst>
                              <p:par>
                                <p:cTn fill="hold" nodeType="afterEffect" presetClass="entr" presetID="1" presetSubtype="0">
                                  <p:stCondLst>
                                    <p:cond delay="250"/>
                                  </p:stCondLst>
                                  <p:childTnLst>
                                    <p:set>
                                      <p:cBhvr>
                                        <p:cTn dur="1" fill="hold">
                                          <p:stCondLst>
                                            <p:cond delay="0"/>
                                          </p:stCondLst>
                                        </p:cTn>
                                        <p:tgtEl>
                                          <p:spTgt spid="2623"/>
                                        </p:tgtEl>
                                        <p:attrNameLst>
                                          <p:attrName>style.visibility</p:attrName>
                                        </p:attrNameLst>
                                      </p:cBhvr>
                                      <p:to>
                                        <p:strVal val="visible"/>
                                      </p:to>
                                    </p:set>
                                  </p:childTnLst>
                                </p:cTn>
                              </p:par>
                            </p:childTnLst>
                          </p:cTn>
                        </p:par>
                        <p:par>
                          <p:cTn fill="hold">
                            <p:stCondLst>
                              <p:cond delay="8"/>
                            </p:stCondLst>
                            <p:childTnLst>
                              <p:par>
                                <p:cTn fill="hold" nodeType="afterEffect" presetClass="entr" presetID="1" presetSubtype="0">
                                  <p:stCondLst>
                                    <p:cond delay="0"/>
                                  </p:stCondLst>
                                  <p:childTnLst>
                                    <p:set>
                                      <p:cBhvr>
                                        <p:cTn dur="1" fill="hold">
                                          <p:stCondLst>
                                            <p:cond delay="0"/>
                                          </p:stCondLst>
                                        </p:cTn>
                                        <p:tgtEl>
                                          <p:spTgt spid="2630"/>
                                        </p:tgtEl>
                                        <p:attrNameLst>
                                          <p:attrName>style.visibility</p:attrName>
                                        </p:attrNameLst>
                                      </p:cBhvr>
                                      <p:to>
                                        <p:strVal val="visible"/>
                                      </p:to>
                                    </p:set>
                                  </p:childTnLst>
                                </p:cTn>
                              </p:par>
                            </p:childTnLst>
                          </p:cTn>
                        </p:par>
                        <p:par>
                          <p:cTn fill="hold">
                            <p:stCondLst>
                              <p:cond delay="9"/>
                            </p:stCondLst>
                            <p:childTnLst>
                              <p:par>
                                <p:cTn fill="hold" nodeType="afterEffect" presetClass="entr" presetID="1" presetSubtype="0">
                                  <p:stCondLst>
                                    <p:cond delay="250"/>
                                  </p:stCondLst>
                                  <p:childTnLst>
                                    <p:set>
                                      <p:cBhvr>
                                        <p:cTn dur="1" fill="hold">
                                          <p:stCondLst>
                                            <p:cond delay="0"/>
                                          </p:stCondLst>
                                        </p:cTn>
                                        <p:tgtEl>
                                          <p:spTgt spid="2626"/>
                                        </p:tgtEl>
                                        <p:attrNameLst>
                                          <p:attrName>style.visibility</p:attrName>
                                        </p:attrNameLst>
                                      </p:cBhvr>
                                      <p:to>
                                        <p:strVal val="visible"/>
                                      </p:to>
                                    </p:set>
                                  </p:childTnLst>
                                </p:cTn>
                              </p:par>
                            </p:childTnLst>
                          </p:cTn>
                        </p:par>
                        <p:par>
                          <p:cTn fill="hold">
                            <p:stCondLst>
                              <p:cond delay="10"/>
                            </p:stCondLst>
                            <p:childTnLst>
                              <p:par>
                                <p:cTn fill="hold" nodeType="afterEffect" presetClass="entr" presetID="1" presetSubtype="0">
                                  <p:stCondLst>
                                    <p:cond delay="250"/>
                                  </p:stCondLst>
                                  <p:childTnLst>
                                    <p:set>
                                      <p:cBhvr>
                                        <p:cTn dur="1" fill="hold">
                                          <p:stCondLst>
                                            <p:cond delay="0"/>
                                          </p:stCondLst>
                                        </p:cTn>
                                        <p:tgtEl>
                                          <p:spTgt spid="2625"/>
                                        </p:tgtEl>
                                        <p:attrNameLst>
                                          <p:attrName>style.visibility</p:attrName>
                                        </p:attrNameLst>
                                      </p:cBhvr>
                                      <p:to>
                                        <p:strVal val="visible"/>
                                      </p:to>
                                    </p:set>
                                  </p:childTnLst>
                                </p:cTn>
                              </p:par>
                            </p:childTnLst>
                          </p:cTn>
                        </p:par>
                        <p:par>
                          <p:cTn fill="hold">
                            <p:stCondLst>
                              <p:cond delay="11"/>
                            </p:stCondLst>
                            <p:childTnLst>
                              <p:par>
                                <p:cTn fill="hold" nodeType="afterEffect" presetClass="entr" presetID="1" presetSubtype="0">
                                  <p:stCondLst>
                                    <p:cond delay="250"/>
                                  </p:stCondLst>
                                  <p:childTnLst>
                                    <p:set>
                                      <p:cBhvr>
                                        <p:cTn dur="1" fill="hold">
                                          <p:stCondLst>
                                            <p:cond delay="0"/>
                                          </p:stCondLst>
                                        </p:cTn>
                                        <p:tgtEl>
                                          <p:spTgt spid="2632"/>
                                        </p:tgtEl>
                                        <p:attrNameLst>
                                          <p:attrName>style.visibility</p:attrName>
                                        </p:attrNameLst>
                                      </p:cBhvr>
                                      <p:to>
                                        <p:strVal val="visible"/>
                                      </p:to>
                                    </p:set>
                                  </p:childTnLst>
                                </p:cTn>
                              </p:par>
                            </p:childTnLst>
                          </p:cTn>
                        </p:par>
                        <p:par>
                          <p:cTn fill="hold">
                            <p:stCondLst>
                              <p:cond delay="12"/>
                            </p:stCondLst>
                            <p:childTnLst>
                              <p:par>
                                <p:cTn fill="hold" nodeType="afterEffect" presetClass="entr" presetID="1" presetSubtype="0">
                                  <p:stCondLst>
                                    <p:cond delay="250"/>
                                  </p:stCondLst>
                                  <p:childTnLst>
                                    <p:set>
                                      <p:cBhvr>
                                        <p:cTn dur="1" fill="hold">
                                          <p:stCondLst>
                                            <p:cond delay="0"/>
                                          </p:stCondLst>
                                        </p:cTn>
                                        <p:tgtEl>
                                          <p:spTgt spid="2628"/>
                                        </p:tgtEl>
                                        <p:attrNameLst>
                                          <p:attrName>style.visibility</p:attrName>
                                        </p:attrNameLst>
                                      </p:cBhvr>
                                      <p:to>
                                        <p:strVal val="visible"/>
                                      </p:to>
                                    </p:set>
                                  </p:childTnLst>
                                </p:cTn>
                              </p:par>
                            </p:childTnLst>
                          </p:cTn>
                        </p:par>
                        <p:par>
                          <p:cTn fill="hold">
                            <p:stCondLst>
                              <p:cond delay="13"/>
                            </p:stCondLst>
                            <p:childTnLst>
                              <p:par>
                                <p:cTn fill="hold" nodeType="afterEffect" presetClass="entr" presetID="1" presetSubtype="0">
                                  <p:stCondLst>
                                    <p:cond delay="250"/>
                                  </p:stCondLst>
                                  <p:childTnLst>
                                    <p:set>
                                      <p:cBhvr>
                                        <p:cTn dur="1" fill="hold">
                                          <p:stCondLst>
                                            <p:cond delay="0"/>
                                          </p:stCondLst>
                                        </p:cTn>
                                        <p:tgtEl>
                                          <p:spTgt spid="2629"/>
                                        </p:tgtEl>
                                        <p:attrNameLst>
                                          <p:attrName>style.visibility</p:attrName>
                                        </p:attrNameLst>
                                      </p:cBhvr>
                                      <p:to>
                                        <p:strVal val="visible"/>
                                      </p:to>
                                    </p:set>
                                  </p:childTnLst>
                                </p:cTn>
                              </p:par>
                            </p:childTnLst>
                          </p:cTn>
                        </p:par>
                        <p:par>
                          <p:cTn fill="hold">
                            <p:stCondLst>
                              <p:cond delay="14"/>
                            </p:stCondLst>
                            <p:childTnLst>
                              <p:par>
                                <p:cTn fill="hold" nodeType="afterEffect" presetClass="entr" presetID="1" presetSubtype="0">
                                  <p:stCondLst>
                                    <p:cond delay="250"/>
                                  </p:stCondLst>
                                  <p:childTnLst>
                                    <p:set>
                                      <p:cBhvr>
                                        <p:cTn dur="1" fill="hold">
                                          <p:stCondLst>
                                            <p:cond delay="0"/>
                                          </p:stCondLst>
                                        </p:cTn>
                                        <p:tgtEl>
                                          <p:spTgt spid="262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633"/>
                                        </p:tgtEl>
                                        <p:attrNameLst>
                                          <p:attrName>style.visibility</p:attrName>
                                        </p:attrNameLst>
                                      </p:cBhvr>
                                      <p:to>
                                        <p:strVal val="visible"/>
                                      </p:to>
                                    </p:set>
                                    <p:animEffect filter="fade" transition="in">
                                      <p:cBhvr>
                                        <p:cTn dur="500"/>
                                        <p:tgtEl>
                                          <p:spTgt spid="2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38" name="Shape 2638"/>
        <p:cNvGrpSpPr/>
        <p:nvPr/>
      </p:nvGrpSpPr>
      <p:grpSpPr>
        <a:xfrm>
          <a:off x="0" y="0"/>
          <a:ext cx="0" cy="0"/>
          <a:chOff x="0" y="0"/>
          <a:chExt cx="0" cy="0"/>
        </a:xfrm>
      </p:grpSpPr>
      <p:sp>
        <p:nvSpPr>
          <p:cNvPr id="2639" name="Google Shape;2639;p64"/>
          <p:cNvSpPr txBox="1"/>
          <p:nvPr>
            <p:ph idx="1" type="body"/>
          </p:nvPr>
        </p:nvSpPr>
        <p:spPr>
          <a:xfrm>
            <a:off x="586462" y="406371"/>
            <a:ext cx="6019054" cy="823098"/>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Si on veut décarboner le pays tout entier, </a:t>
            </a:r>
            <a:r>
              <a:rPr lang="fr-FR">
                <a:solidFill>
                  <a:srgbClr val="C00000"/>
                </a:solidFill>
              </a:rPr>
              <a:t>il nous faut un plan(.fr)</a:t>
            </a:r>
            <a:endParaRPr/>
          </a:p>
        </p:txBody>
      </p:sp>
      <p:sp>
        <p:nvSpPr>
          <p:cNvPr id="2640" name="Google Shape;2640;p6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641" name="Google Shape;2641;p6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descr="https://theshiftproject.org/wp-content/uploads/2021/04/Couv-Administration-212x300.jpg" id="2642" name="Google Shape;2642;p64"/>
          <p:cNvPicPr preferRelativeResize="0"/>
          <p:nvPr/>
        </p:nvPicPr>
        <p:blipFill rotWithShape="1">
          <a:blip r:embed="rId3">
            <a:alphaModFix/>
          </a:blip>
          <a:srcRect b="0" l="0" r="0" t="0"/>
          <a:stretch/>
        </p:blipFill>
        <p:spPr>
          <a:xfrm>
            <a:off x="7618037" y="539475"/>
            <a:ext cx="2035079" cy="2880000"/>
          </a:xfrm>
          <a:prstGeom prst="roundRect">
            <a:avLst>
              <a:gd fmla="val 16667" name="adj"/>
            </a:avLst>
          </a:prstGeom>
          <a:noFill/>
          <a:ln>
            <a:noFill/>
          </a:ln>
        </p:spPr>
      </p:pic>
      <p:pic>
        <p:nvPicPr>
          <p:cNvPr descr="https://theshiftproject.org/wp-content/uploads/2021/06/Couverture-nvlle-charte-JNG-211x300.jpg" id="2643" name="Google Shape;2643;p64"/>
          <p:cNvPicPr preferRelativeResize="0"/>
          <p:nvPr/>
        </p:nvPicPr>
        <p:blipFill rotWithShape="1">
          <a:blip r:embed="rId4">
            <a:alphaModFix/>
          </a:blip>
          <a:srcRect b="0" l="0" r="0" t="0"/>
          <a:stretch/>
        </p:blipFill>
        <p:spPr>
          <a:xfrm>
            <a:off x="10014159" y="539475"/>
            <a:ext cx="2025600" cy="2880000"/>
          </a:xfrm>
          <a:prstGeom prst="roundRect">
            <a:avLst>
              <a:gd fmla="val 16667" name="adj"/>
            </a:avLst>
          </a:prstGeom>
          <a:noFill/>
          <a:ln>
            <a:noFill/>
          </a:ln>
        </p:spPr>
      </p:pic>
      <p:pic>
        <p:nvPicPr>
          <p:cNvPr descr="https://theshiftproject.org/wp-content/uploads/2021/10/Couv-RF-Logement-232x300.jpg" id="2644" name="Google Shape;2644;p64"/>
          <p:cNvPicPr preferRelativeResize="0"/>
          <p:nvPr/>
        </p:nvPicPr>
        <p:blipFill rotWithShape="1">
          <a:blip r:embed="rId5">
            <a:alphaModFix/>
          </a:blip>
          <a:srcRect b="0" l="0" r="0" t="0"/>
          <a:stretch/>
        </p:blipFill>
        <p:spPr>
          <a:xfrm>
            <a:off x="7618576" y="3419475"/>
            <a:ext cx="2034000" cy="2630172"/>
          </a:xfrm>
          <a:prstGeom prst="roundRect">
            <a:avLst>
              <a:gd fmla="val 16667" name="adj"/>
            </a:avLst>
          </a:prstGeom>
          <a:noFill/>
          <a:ln>
            <a:noFill/>
          </a:ln>
        </p:spPr>
      </p:pic>
      <p:pic>
        <p:nvPicPr>
          <p:cNvPr descr="https://theshiftproject.org/wp-content/uploads/2021/05/Couverture-1-212x300.jpg" id="2645" name="Google Shape;2645;p64"/>
          <p:cNvPicPr preferRelativeResize="0"/>
          <p:nvPr/>
        </p:nvPicPr>
        <p:blipFill rotWithShape="1">
          <a:blip r:embed="rId6">
            <a:alphaModFix/>
          </a:blip>
          <a:srcRect b="0" l="0" r="0" t="0"/>
          <a:stretch/>
        </p:blipFill>
        <p:spPr>
          <a:xfrm>
            <a:off x="10010203" y="3419475"/>
            <a:ext cx="2033513" cy="2880000"/>
          </a:xfrm>
          <a:prstGeom prst="roundRect">
            <a:avLst>
              <a:gd fmla="val 16667" name="adj"/>
            </a:avLst>
          </a:prstGeom>
          <a:noFill/>
          <a:ln>
            <a:noFill/>
          </a:ln>
        </p:spPr>
      </p:pic>
      <p:pic>
        <p:nvPicPr>
          <p:cNvPr descr="Une image contenant texte, signe, équipement électronique&#10;&#10;Description générée automatiquement" id="2646" name="Google Shape;2646;p64"/>
          <p:cNvPicPr preferRelativeResize="0"/>
          <p:nvPr/>
        </p:nvPicPr>
        <p:blipFill rotWithShape="1">
          <a:blip r:embed="rId7">
            <a:alphaModFix/>
          </a:blip>
          <a:srcRect b="0" l="0" r="0" t="0"/>
          <a:stretch/>
        </p:blipFill>
        <p:spPr>
          <a:xfrm>
            <a:off x="586462" y="1633492"/>
            <a:ext cx="2384052" cy="2384052"/>
          </a:xfrm>
          <a:prstGeom prst="rect">
            <a:avLst/>
          </a:prstGeom>
          <a:noFill/>
          <a:ln>
            <a:noFill/>
          </a:ln>
        </p:spPr>
      </p:pic>
      <p:pic>
        <p:nvPicPr>
          <p:cNvPr id="2647" name="Google Shape;2647;p64"/>
          <p:cNvPicPr preferRelativeResize="0"/>
          <p:nvPr/>
        </p:nvPicPr>
        <p:blipFill rotWithShape="1">
          <a:blip r:embed="rId8">
            <a:alphaModFix/>
          </a:blip>
          <a:srcRect b="0" l="0" r="0" t="0"/>
          <a:stretch/>
        </p:blipFill>
        <p:spPr>
          <a:xfrm>
            <a:off x="4044646" y="1229469"/>
            <a:ext cx="3392869" cy="5140197"/>
          </a:xfrm>
          <a:prstGeom prst="rect">
            <a:avLst/>
          </a:prstGeom>
          <a:noFill/>
          <a:ln cap="flat" cmpd="sng" w="9525">
            <a:solidFill>
              <a:srgbClr val="A5A5A5"/>
            </a:solidFill>
            <a:prstDash val="solid"/>
            <a:round/>
            <a:headEnd len="sm" w="sm" type="none"/>
            <a:tailEnd len="sm" w="sm" type="none"/>
          </a:ln>
        </p:spPr>
      </p:pic>
      <p:pic>
        <p:nvPicPr>
          <p:cNvPr id="2648" name="Google Shape;2648;p64"/>
          <p:cNvPicPr preferRelativeResize="0"/>
          <p:nvPr/>
        </p:nvPicPr>
        <p:blipFill rotWithShape="1">
          <a:blip r:embed="rId9">
            <a:alphaModFix/>
          </a:blip>
          <a:srcRect b="0" l="0" r="0" t="0"/>
          <a:stretch/>
        </p:blipFill>
        <p:spPr>
          <a:xfrm>
            <a:off x="1647890" y="4351376"/>
            <a:ext cx="1948099" cy="1948099"/>
          </a:xfrm>
          <a:prstGeom prst="rect">
            <a:avLst/>
          </a:prstGeom>
          <a:noFill/>
          <a:ln cap="flat" cmpd="sng" w="28575">
            <a:solidFill>
              <a:srgbClr val="BFBFBF"/>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gtEl>
                                        <p:attrNameLst>
                                          <p:attrName>style.visibility</p:attrName>
                                        </p:attrNameLst>
                                      </p:cBhvr>
                                      <p:to>
                                        <p:strVal val="visible"/>
                                      </p:to>
                                    </p:set>
                                    <p:animEffect filter="fade" transition="in">
                                      <p:cBhvr>
                                        <p:cTn dur="1250"/>
                                        <p:tgtEl>
                                          <p:spTgt spid="2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7"/>
                                        </p:tgtEl>
                                        <p:attrNameLst>
                                          <p:attrName>style.visibility</p:attrName>
                                        </p:attrNameLst>
                                      </p:cBhvr>
                                      <p:to>
                                        <p:strVal val="visible"/>
                                      </p:to>
                                    </p:set>
                                    <p:animEffect filter="fade" transition="in">
                                      <p:cBhvr>
                                        <p:cTn dur="500"/>
                                        <p:tgtEl>
                                          <p:spTgt spid="26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42"/>
                                        </p:tgtEl>
                                        <p:attrNameLst>
                                          <p:attrName>style.visibility</p:attrName>
                                        </p:attrNameLst>
                                      </p:cBhvr>
                                      <p:to>
                                        <p:strVal val="visible"/>
                                      </p:to>
                                    </p:set>
                                    <p:animEffect filter="fade" transition="in">
                                      <p:cBhvr>
                                        <p:cTn dur="500"/>
                                        <p:tgtEl>
                                          <p:spTgt spid="264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43"/>
                                        </p:tgtEl>
                                        <p:attrNameLst>
                                          <p:attrName>style.visibility</p:attrName>
                                        </p:attrNameLst>
                                      </p:cBhvr>
                                      <p:to>
                                        <p:strVal val="visible"/>
                                      </p:to>
                                    </p:set>
                                    <p:animEffect filter="fade" transition="in">
                                      <p:cBhvr>
                                        <p:cTn dur="500"/>
                                        <p:tgtEl>
                                          <p:spTgt spid="2643"/>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644"/>
                                        </p:tgtEl>
                                        <p:attrNameLst>
                                          <p:attrName>style.visibility</p:attrName>
                                        </p:attrNameLst>
                                      </p:cBhvr>
                                      <p:to>
                                        <p:strVal val="visible"/>
                                      </p:to>
                                    </p:set>
                                    <p:animEffect filter="fade" transition="in">
                                      <p:cBhvr>
                                        <p:cTn dur="500"/>
                                        <p:tgtEl>
                                          <p:spTgt spid="264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45"/>
                                        </p:tgtEl>
                                        <p:attrNameLst>
                                          <p:attrName>style.visibility</p:attrName>
                                        </p:attrNameLst>
                                      </p:cBhvr>
                                      <p:to>
                                        <p:strVal val="visible"/>
                                      </p:to>
                                    </p:set>
                                    <p:animEffect filter="fade" transition="in">
                                      <p:cBhvr>
                                        <p:cTn dur="500"/>
                                        <p:tgtEl>
                                          <p:spTgt spid="264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648"/>
                                        </p:tgtEl>
                                        <p:attrNameLst>
                                          <p:attrName>style.visibility</p:attrName>
                                        </p:attrNameLst>
                                      </p:cBhvr>
                                      <p:to>
                                        <p:strVal val="visible"/>
                                      </p:to>
                                    </p:set>
                                    <p:animEffect filter="fade" transition="in">
                                      <p:cBhvr>
                                        <p:cTn dur="500"/>
                                        <p:tgtEl>
                                          <p:spTgt spid="2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53" name="Shape 2653"/>
        <p:cNvGrpSpPr/>
        <p:nvPr/>
      </p:nvGrpSpPr>
      <p:grpSpPr>
        <a:xfrm>
          <a:off x="0" y="0"/>
          <a:ext cx="0" cy="0"/>
          <a:chOff x="0" y="0"/>
          <a:chExt cx="0" cy="0"/>
        </a:xfrm>
      </p:grpSpPr>
      <p:sp>
        <p:nvSpPr>
          <p:cNvPr id="2654" name="Google Shape;2654;p6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655" name="Google Shape;2655;p65"/>
          <p:cNvSpPr txBox="1"/>
          <p:nvPr>
            <p:ph idx="1" type="body"/>
          </p:nvPr>
        </p:nvSpPr>
        <p:spPr>
          <a:xfrm>
            <a:off x="695325" y="360651"/>
            <a:ext cx="8201787" cy="458334"/>
          </a:xfrm>
          <a:prstGeom prst="rect">
            <a:avLst/>
          </a:prstGeom>
          <a:noFill/>
          <a:ln>
            <a:noFill/>
          </a:ln>
        </p:spPr>
        <p:txBody>
          <a:bodyPr anchorCtr="0" anchor="t" bIns="0" lIns="0" spcFirstLastPara="1" rIns="0" wrap="square" tIns="0">
            <a:noAutofit/>
          </a:bodyPr>
          <a:lstStyle/>
          <a:p>
            <a:pPr indent="0" lvl="1" marL="0" rtl="0" algn="l">
              <a:lnSpc>
                <a:spcPct val="100000"/>
              </a:lnSpc>
              <a:spcBef>
                <a:spcPts val="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rPr lang="fr-FR"/>
              <a:t>Le chemin est long…</a:t>
            </a:r>
            <a:endParaRPr/>
          </a:p>
          <a:p>
            <a:pPr indent="0" lvl="1" marL="0" rtl="0" algn="l">
              <a:lnSpc>
                <a:spcPct val="100000"/>
              </a:lnSpc>
              <a:spcBef>
                <a:spcPts val="1200"/>
              </a:spcBef>
              <a:spcAft>
                <a:spcPts val="0"/>
              </a:spcAft>
              <a:buClr>
                <a:schemeClr val="lt2"/>
              </a:buClr>
              <a:buSzPts val="2400"/>
              <a:buNone/>
            </a:pPr>
            <a:r>
              <a:rPr lang="fr-FR"/>
              <a:t>mais la balade en vaut la peine !</a:t>
            </a:r>
            <a:endParaRPr/>
          </a:p>
        </p:txBody>
      </p:sp>
      <p:pic>
        <p:nvPicPr>
          <p:cNvPr descr="Une image contenant neige, extérieur, nature&#10;&#10;Description générée automatiquement" id="2656" name="Google Shape;2656;p65"/>
          <p:cNvPicPr preferRelativeResize="0"/>
          <p:nvPr/>
        </p:nvPicPr>
        <p:blipFill rotWithShape="1">
          <a:blip r:embed="rId3">
            <a:alphaModFix/>
          </a:blip>
          <a:srcRect b="0" l="0" r="0" t="3855"/>
          <a:stretch/>
        </p:blipFill>
        <p:spPr>
          <a:xfrm>
            <a:off x="6792000" y="0"/>
            <a:ext cx="5400000" cy="6489700"/>
          </a:xfrm>
          <a:prstGeom prst="rect">
            <a:avLst/>
          </a:prstGeom>
          <a:noFill/>
          <a:ln>
            <a:noFill/>
          </a:ln>
        </p:spPr>
      </p:pic>
      <p:sp>
        <p:nvSpPr>
          <p:cNvPr id="2657" name="Google Shape;2657;p6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62" name="Shape 2662"/>
        <p:cNvGrpSpPr/>
        <p:nvPr/>
      </p:nvGrpSpPr>
      <p:grpSpPr>
        <a:xfrm>
          <a:off x="0" y="0"/>
          <a:ext cx="0" cy="0"/>
          <a:chOff x="0" y="0"/>
          <a:chExt cx="0" cy="0"/>
        </a:xfrm>
      </p:grpSpPr>
      <p:sp>
        <p:nvSpPr>
          <p:cNvPr id="2663" name="Google Shape;2663;p6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664" name="Google Shape;2664;p66"/>
          <p:cNvSpPr txBox="1"/>
          <p:nvPr>
            <p:ph idx="1" type="body"/>
          </p:nvPr>
        </p:nvSpPr>
        <p:spPr>
          <a:xfrm>
            <a:off x="695325" y="360651"/>
            <a:ext cx="8201787" cy="458334"/>
          </a:xfrm>
          <a:prstGeom prst="rect">
            <a:avLst/>
          </a:prstGeom>
          <a:noFill/>
          <a:ln>
            <a:noFill/>
          </a:ln>
        </p:spPr>
        <p:txBody>
          <a:bodyPr anchorCtr="0" anchor="t" bIns="0" lIns="0" spcFirstLastPara="1" rIns="0" wrap="square" tIns="0">
            <a:noAutofit/>
          </a:bodyPr>
          <a:lstStyle/>
          <a:p>
            <a:pPr indent="0" lvl="1" marL="0" rtl="0" algn="l">
              <a:lnSpc>
                <a:spcPct val="100000"/>
              </a:lnSpc>
              <a:spcBef>
                <a:spcPts val="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rPr lang="fr-FR"/>
              <a:t>Le chemin est long…</a:t>
            </a:r>
            <a:endParaRPr/>
          </a:p>
          <a:p>
            <a:pPr indent="0" lvl="1" marL="0" rtl="0" algn="l">
              <a:lnSpc>
                <a:spcPct val="100000"/>
              </a:lnSpc>
              <a:spcBef>
                <a:spcPts val="1200"/>
              </a:spcBef>
              <a:spcAft>
                <a:spcPts val="0"/>
              </a:spcAft>
              <a:buClr>
                <a:schemeClr val="lt2"/>
              </a:buClr>
              <a:buSzPts val="2400"/>
              <a:buNone/>
            </a:pPr>
            <a:r>
              <a:rPr lang="fr-FR"/>
              <a:t>mais la balade en vaut la peine !</a:t>
            </a:r>
            <a:endParaRPr/>
          </a:p>
        </p:txBody>
      </p:sp>
      <p:pic>
        <p:nvPicPr>
          <p:cNvPr descr="Une image contenant extérieur, ciel, montagne, nature&#10;&#10;Description générée automatiquement" id="2665" name="Google Shape;2665;p66"/>
          <p:cNvPicPr preferRelativeResize="0"/>
          <p:nvPr/>
        </p:nvPicPr>
        <p:blipFill rotWithShape="1">
          <a:blip r:embed="rId3">
            <a:alphaModFix/>
          </a:blip>
          <a:srcRect b="0" l="15795" r="30808" t="3703"/>
          <a:stretch/>
        </p:blipFill>
        <p:spPr>
          <a:xfrm>
            <a:off x="6792000" y="0"/>
            <a:ext cx="5400000" cy="6489700"/>
          </a:xfrm>
          <a:prstGeom prst="rect">
            <a:avLst/>
          </a:prstGeom>
          <a:noFill/>
          <a:ln>
            <a:noFill/>
          </a:ln>
        </p:spPr>
      </p:pic>
      <p:sp>
        <p:nvSpPr>
          <p:cNvPr id="2666" name="Google Shape;2666;p66"/>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8"/>
          <p:cNvSpPr txBox="1"/>
          <p:nvPr>
            <p:ph idx="1" type="body"/>
          </p:nvPr>
        </p:nvSpPr>
        <p:spPr>
          <a:xfrm>
            <a:off x="695325" y="2725738"/>
            <a:ext cx="3960813" cy="3403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None/>
            </a:pPr>
            <a:r>
              <a:rPr lang="fr-FR"/>
              <a:t>Le climat,</a:t>
            </a:r>
            <a:endParaRPr/>
          </a:p>
          <a:p>
            <a:pPr indent="0" lvl="0" marL="0" rtl="0" algn="l">
              <a:lnSpc>
                <a:spcPct val="90000"/>
              </a:lnSpc>
              <a:spcBef>
                <a:spcPts val="0"/>
              </a:spcBef>
              <a:spcAft>
                <a:spcPts val="0"/>
              </a:spcAft>
              <a:buClr>
                <a:schemeClr val="lt1"/>
              </a:buClr>
              <a:buSzPts val="4000"/>
              <a:buNone/>
            </a:pPr>
            <a:r>
              <a:rPr lang="fr-FR"/>
              <a:t>et moi,</a:t>
            </a:r>
            <a:endParaRPr/>
          </a:p>
          <a:p>
            <a:pPr indent="0" lvl="0" marL="0" rtl="0" algn="l">
              <a:lnSpc>
                <a:spcPct val="90000"/>
              </a:lnSpc>
              <a:spcBef>
                <a:spcPts val="0"/>
              </a:spcBef>
              <a:spcAft>
                <a:spcPts val="0"/>
              </a:spcAft>
              <a:buClr>
                <a:schemeClr val="lt1"/>
              </a:buClr>
              <a:buSzPts val="4000"/>
              <a:buNone/>
            </a:pPr>
            <a:r>
              <a:rPr lang="fr-FR"/>
              <a:t>et moi,</a:t>
            </a:r>
            <a:endParaRPr/>
          </a:p>
          <a:p>
            <a:pPr indent="0" lvl="0" marL="0" rtl="0" algn="l">
              <a:lnSpc>
                <a:spcPct val="90000"/>
              </a:lnSpc>
              <a:spcBef>
                <a:spcPts val="0"/>
              </a:spcBef>
              <a:spcAft>
                <a:spcPts val="0"/>
              </a:spcAft>
              <a:buClr>
                <a:schemeClr val="lt1"/>
              </a:buClr>
              <a:buSzPts val="4000"/>
              <a:buNone/>
            </a:pPr>
            <a:r>
              <a:rPr lang="fr-FR"/>
              <a:t>et moi…</a:t>
            </a:r>
            <a:endParaRPr/>
          </a:p>
          <a:p>
            <a:pPr indent="0" lvl="1" marL="0" rtl="0" algn="l">
              <a:lnSpc>
                <a:spcPct val="90000"/>
              </a:lnSpc>
              <a:spcBef>
                <a:spcPts val="0"/>
              </a:spcBef>
              <a:spcAft>
                <a:spcPts val="0"/>
              </a:spcAft>
              <a:buClr>
                <a:schemeClr val="accent1"/>
              </a:buClr>
              <a:buSzPts val="1800"/>
              <a:buNone/>
            </a:pPr>
            <a:r>
              <a:rPr lang="fr-FR"/>
              <a:t>J’y pense et puis j’oublie…</a:t>
            </a:r>
            <a:endParaRPr/>
          </a:p>
          <a:p>
            <a:pPr indent="0" lvl="2" marL="0" rtl="0" algn="l">
              <a:lnSpc>
                <a:spcPct val="100000"/>
              </a:lnSpc>
              <a:spcBef>
                <a:spcPts val="600"/>
              </a:spcBef>
              <a:spcAft>
                <a:spcPts val="0"/>
              </a:spcAft>
              <a:buClr>
                <a:schemeClr val="lt1"/>
              </a:buClr>
              <a:buSzPts val="1200"/>
              <a:buNone/>
            </a:pPr>
            <a:r>
              <a:t/>
            </a:r>
            <a:endParaRPr/>
          </a:p>
          <a:p>
            <a:pPr indent="0" lvl="2" marL="0" rtl="0" algn="l">
              <a:lnSpc>
                <a:spcPct val="100000"/>
              </a:lnSpc>
              <a:spcBef>
                <a:spcPts val="0"/>
              </a:spcBef>
              <a:spcAft>
                <a:spcPts val="0"/>
              </a:spcAft>
              <a:buClr>
                <a:schemeClr val="lt1"/>
              </a:buClr>
              <a:buSzPts val="1200"/>
              <a:buNone/>
            </a:pPr>
            <a:r>
              <a:rPr lang="fr-FR"/>
              <a:t>TheShifters.ch 2025 GP</a:t>
            </a:r>
            <a:endParaRPr/>
          </a:p>
        </p:txBody>
      </p:sp>
      <p:pic>
        <p:nvPicPr>
          <p:cNvPr descr="Une image contenant nature&#10;&#10;Description générée automatiquement" id="471" name="Google Shape;471;p8"/>
          <p:cNvPicPr preferRelativeResize="0"/>
          <p:nvPr/>
        </p:nvPicPr>
        <p:blipFill rotWithShape="1">
          <a:blip r:embed="rId3">
            <a:alphaModFix/>
          </a:blip>
          <a:srcRect b="22570" l="-1" r="805" t="0"/>
          <a:stretch/>
        </p:blipFill>
        <p:spPr>
          <a:xfrm>
            <a:off x="5360526" y="5939"/>
            <a:ext cx="6831473" cy="6858000"/>
          </a:xfrm>
          <a:prstGeom prst="rect">
            <a:avLst/>
          </a:prstGeom>
          <a:noFill/>
          <a:ln>
            <a:noFill/>
          </a:ln>
        </p:spPr>
      </p:pic>
      <p:pic>
        <p:nvPicPr>
          <p:cNvPr descr="Une image contenant extérieur&#10;&#10;Description générée automatiquement" id="472" name="Google Shape;472;p8"/>
          <p:cNvPicPr preferRelativeResize="0"/>
          <p:nvPr/>
        </p:nvPicPr>
        <p:blipFill rotWithShape="1">
          <a:blip r:embed="rId4">
            <a:alphaModFix/>
          </a:blip>
          <a:srcRect b="0" l="0" r="33590" t="0"/>
          <a:stretch/>
        </p:blipFill>
        <p:spPr>
          <a:xfrm>
            <a:off x="5360526" y="5939"/>
            <a:ext cx="6831474" cy="6858000"/>
          </a:xfrm>
          <a:prstGeom prst="rect">
            <a:avLst/>
          </a:prstGeom>
          <a:noFill/>
          <a:ln>
            <a:noFill/>
          </a:ln>
        </p:spPr>
      </p:pic>
      <p:pic>
        <p:nvPicPr>
          <p:cNvPr id="473" name="Google Shape;473;p8"/>
          <p:cNvPicPr preferRelativeResize="0"/>
          <p:nvPr/>
        </p:nvPicPr>
        <p:blipFill rotWithShape="1">
          <a:blip r:embed="rId5">
            <a:alphaModFix/>
          </a:blip>
          <a:srcRect b="0" l="0" r="0" t="0"/>
          <a:stretch/>
        </p:blipFill>
        <p:spPr>
          <a:xfrm>
            <a:off x="1914481" y="728662"/>
            <a:ext cx="1133520" cy="71415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1" name="Shape 2671"/>
        <p:cNvGrpSpPr/>
        <p:nvPr/>
      </p:nvGrpSpPr>
      <p:grpSpPr>
        <a:xfrm>
          <a:off x="0" y="0"/>
          <a:ext cx="0" cy="0"/>
          <a:chOff x="0" y="0"/>
          <a:chExt cx="0" cy="0"/>
        </a:xfrm>
      </p:grpSpPr>
      <p:sp>
        <p:nvSpPr>
          <p:cNvPr id="2672" name="Google Shape;2672;p67"/>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673" name="Google Shape;2673;p67"/>
          <p:cNvSpPr txBox="1"/>
          <p:nvPr>
            <p:ph idx="1" type="body"/>
          </p:nvPr>
        </p:nvSpPr>
        <p:spPr>
          <a:xfrm>
            <a:off x="695325" y="360651"/>
            <a:ext cx="8201787" cy="458334"/>
          </a:xfrm>
          <a:prstGeom prst="rect">
            <a:avLst/>
          </a:prstGeom>
          <a:noFill/>
          <a:ln>
            <a:noFill/>
          </a:ln>
        </p:spPr>
        <p:txBody>
          <a:bodyPr anchorCtr="0" anchor="t" bIns="0" lIns="0" spcFirstLastPara="1" rIns="0" wrap="square" tIns="0">
            <a:noAutofit/>
          </a:bodyPr>
          <a:lstStyle/>
          <a:p>
            <a:pPr indent="0" lvl="1" marL="0" rtl="0" algn="l">
              <a:lnSpc>
                <a:spcPct val="100000"/>
              </a:lnSpc>
              <a:spcBef>
                <a:spcPts val="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t/>
            </a:r>
            <a:endParaRPr/>
          </a:p>
          <a:p>
            <a:pPr indent="0" lvl="1" marL="0" rtl="0" algn="l">
              <a:lnSpc>
                <a:spcPct val="100000"/>
              </a:lnSpc>
              <a:spcBef>
                <a:spcPts val="1200"/>
              </a:spcBef>
              <a:spcAft>
                <a:spcPts val="0"/>
              </a:spcAft>
              <a:buClr>
                <a:schemeClr val="lt2"/>
              </a:buClr>
              <a:buSzPts val="2400"/>
              <a:buNone/>
            </a:pPr>
            <a:r>
              <a:rPr lang="fr-FR"/>
              <a:t>Le chemin est long…</a:t>
            </a:r>
            <a:endParaRPr/>
          </a:p>
          <a:p>
            <a:pPr indent="0" lvl="1" marL="0" rtl="0" algn="l">
              <a:lnSpc>
                <a:spcPct val="100000"/>
              </a:lnSpc>
              <a:spcBef>
                <a:spcPts val="1200"/>
              </a:spcBef>
              <a:spcAft>
                <a:spcPts val="0"/>
              </a:spcAft>
              <a:buClr>
                <a:schemeClr val="lt2"/>
              </a:buClr>
              <a:buSzPts val="2400"/>
              <a:buNone/>
            </a:pPr>
            <a:r>
              <a:rPr lang="fr-FR"/>
              <a:t>mais la balade en vaut la peine !</a:t>
            </a:r>
            <a:endParaRPr/>
          </a:p>
        </p:txBody>
      </p:sp>
      <p:pic>
        <p:nvPicPr>
          <p:cNvPr descr="Une image contenant extérieur, ciel, crépuscule, soleil&#10;&#10;Description générée automatiquement" id="2674" name="Google Shape;2674;p67"/>
          <p:cNvPicPr preferRelativeResize="0"/>
          <p:nvPr/>
        </p:nvPicPr>
        <p:blipFill rotWithShape="1">
          <a:blip r:embed="rId3">
            <a:alphaModFix/>
          </a:blip>
          <a:srcRect b="0" l="23614" r="28647" t="6458"/>
          <a:stretch/>
        </p:blipFill>
        <p:spPr>
          <a:xfrm>
            <a:off x="6792000" y="0"/>
            <a:ext cx="5400000" cy="6489700"/>
          </a:xfrm>
          <a:prstGeom prst="rect">
            <a:avLst/>
          </a:prstGeom>
          <a:noFill/>
          <a:ln>
            <a:noFill/>
          </a:ln>
        </p:spPr>
      </p:pic>
      <p:sp>
        <p:nvSpPr>
          <p:cNvPr id="2675" name="Google Shape;2675;p67"/>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0" name="Shape 2680"/>
        <p:cNvGrpSpPr/>
        <p:nvPr/>
      </p:nvGrpSpPr>
      <p:grpSpPr>
        <a:xfrm>
          <a:off x="0" y="0"/>
          <a:ext cx="0" cy="0"/>
          <a:chOff x="0" y="0"/>
          <a:chExt cx="0" cy="0"/>
        </a:xfrm>
      </p:grpSpPr>
      <p:sp>
        <p:nvSpPr>
          <p:cNvPr id="2681" name="Google Shape;2681;p68"/>
          <p:cNvSpPr/>
          <p:nvPr/>
        </p:nvSpPr>
        <p:spPr>
          <a:xfrm>
            <a:off x="0" y="0"/>
            <a:ext cx="12192000" cy="64897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82" name="Google Shape;2682;p68"/>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683" name="Google Shape;2683;p68"/>
          <p:cNvSpPr txBox="1"/>
          <p:nvPr>
            <p:ph idx="1" type="body"/>
          </p:nvPr>
        </p:nvSpPr>
        <p:spPr>
          <a:xfrm>
            <a:off x="695325" y="360651"/>
            <a:ext cx="10801350" cy="458334"/>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lt1"/>
              </a:buClr>
              <a:buSzPts val="4000"/>
              <a:buNone/>
            </a:pPr>
            <a:r>
              <a:rPr lang="fr-FR" sz="4000">
                <a:solidFill>
                  <a:schemeClr val="lt1"/>
                </a:solidFill>
              </a:rPr>
              <a:t>Merci !</a:t>
            </a:r>
            <a:endParaRPr/>
          </a:p>
        </p:txBody>
      </p:sp>
      <p:sp>
        <p:nvSpPr>
          <p:cNvPr id="2684" name="Google Shape;2684;p68"/>
          <p:cNvSpPr txBox="1"/>
          <p:nvPr/>
        </p:nvSpPr>
        <p:spPr>
          <a:xfrm>
            <a:off x="8532627" y="5609013"/>
            <a:ext cx="2412221" cy="30773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fr-FR" sz="1400" u="sng" cap="none" strike="noStrike">
                <a:solidFill>
                  <a:schemeClr val="accent1"/>
                </a:solidFill>
                <a:latin typeface="Arial"/>
                <a:ea typeface="Arial"/>
                <a:cs typeface="Arial"/>
                <a:sym typeface="Arial"/>
                <a:hlinkClick r:id="rId3">
                  <a:extLst>
                    <a:ext uri="{A12FA001-AC4F-418D-AE19-62706E023703}">
                      <ahyp:hlinkClr val="tx"/>
                    </a:ext>
                  </a:extLst>
                </a:hlinkClick>
              </a:rPr>
              <a:t>http://join.TheShifters.ch</a:t>
            </a:r>
            <a:endParaRPr b="1" i="0" sz="1400" u="none" cap="none" strike="noStrike">
              <a:solidFill>
                <a:schemeClr val="accent1"/>
              </a:solidFill>
              <a:latin typeface="Arial"/>
              <a:ea typeface="Arial"/>
              <a:cs typeface="Arial"/>
              <a:sym typeface="Arial"/>
            </a:endParaRPr>
          </a:p>
        </p:txBody>
      </p:sp>
      <p:sp>
        <p:nvSpPr>
          <p:cNvPr id="2685" name="Google Shape;2685;p68"/>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686" name="Google Shape;2686;p68"/>
          <p:cNvSpPr txBox="1"/>
          <p:nvPr/>
        </p:nvSpPr>
        <p:spPr>
          <a:xfrm>
            <a:off x="1084052" y="1208551"/>
            <a:ext cx="3929920" cy="954107"/>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chemeClr val="accent1"/>
              </a:buClr>
              <a:buSzPts val="2800"/>
              <a:buFont typeface="Arial"/>
              <a:buNone/>
            </a:pPr>
            <a:r>
              <a:rPr b="1" i="0" lang="fr-FR" sz="2800" u="none" cap="none" strike="noStrike">
                <a:solidFill>
                  <a:schemeClr val="accent1"/>
                </a:solidFill>
                <a:latin typeface="Arial"/>
                <a:ea typeface="Arial"/>
                <a:cs typeface="Arial"/>
                <a:sym typeface="Arial"/>
              </a:rPr>
              <a:t>Donnez votre opinion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2800"/>
              <a:buFont typeface="Arial"/>
              <a:buNone/>
            </a:pPr>
            <a:r>
              <a:rPr b="1" i="0" lang="fr-FR" sz="2800" u="none" cap="none" strike="noStrike">
                <a:solidFill>
                  <a:schemeClr val="accent1"/>
                </a:solidFill>
                <a:latin typeface="Arial"/>
                <a:ea typeface="Arial"/>
                <a:cs typeface="Arial"/>
                <a:sym typeface="Arial"/>
              </a:rPr>
              <a:t>sur nos conférences : </a:t>
            </a:r>
            <a:endParaRPr b="1" i="0" sz="2800" u="none" cap="none" strike="noStrike">
              <a:solidFill>
                <a:schemeClr val="accent1"/>
              </a:solidFill>
              <a:latin typeface="Arial"/>
              <a:ea typeface="Arial"/>
              <a:cs typeface="Arial"/>
              <a:sym typeface="Arial"/>
            </a:endParaRPr>
          </a:p>
        </p:txBody>
      </p:sp>
      <p:sp>
        <p:nvSpPr>
          <p:cNvPr id="2687" name="Google Shape;2687;p68"/>
          <p:cNvSpPr txBox="1"/>
          <p:nvPr/>
        </p:nvSpPr>
        <p:spPr>
          <a:xfrm>
            <a:off x="858542" y="5519198"/>
            <a:ext cx="4380941" cy="52322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accent1"/>
              </a:buClr>
              <a:buSzPts val="2800"/>
              <a:buFont typeface="Arial"/>
              <a:buNone/>
            </a:pPr>
            <a:r>
              <a:rPr b="1" i="0" lang="fr-FR" sz="2800" u="none" cap="none" strike="noStrike">
                <a:solidFill>
                  <a:schemeClr val="accent1"/>
                </a:solidFill>
                <a:latin typeface="Arial"/>
                <a:ea typeface="Arial"/>
                <a:cs typeface="Arial"/>
                <a:sym typeface="Arial"/>
              </a:rPr>
              <a:t>Votre avis est important !</a:t>
            </a:r>
            <a:endParaRPr b="1" i="0" sz="2800" u="none" cap="none" strike="noStrike">
              <a:solidFill>
                <a:schemeClr val="accent1"/>
              </a:solidFill>
              <a:latin typeface="Arial"/>
              <a:ea typeface="Arial"/>
              <a:cs typeface="Arial"/>
              <a:sym typeface="Arial"/>
            </a:endParaRPr>
          </a:p>
        </p:txBody>
      </p:sp>
      <p:pic>
        <p:nvPicPr>
          <p:cNvPr id="2688" name="Google Shape;2688;p68"/>
          <p:cNvPicPr preferRelativeResize="0"/>
          <p:nvPr/>
        </p:nvPicPr>
        <p:blipFill rotWithShape="1">
          <a:blip r:embed="rId4">
            <a:alphaModFix/>
          </a:blip>
          <a:srcRect b="0" l="0" r="0" t="0"/>
          <a:stretch/>
        </p:blipFill>
        <p:spPr>
          <a:xfrm>
            <a:off x="1485095" y="2317955"/>
            <a:ext cx="3127837" cy="3127837"/>
          </a:xfrm>
          <a:prstGeom prst="rect">
            <a:avLst/>
          </a:prstGeom>
          <a:noFill/>
          <a:ln>
            <a:noFill/>
          </a:ln>
        </p:spPr>
      </p:pic>
      <p:sp>
        <p:nvSpPr>
          <p:cNvPr id="2689" name="Google Shape;2689;p68"/>
          <p:cNvSpPr txBox="1"/>
          <p:nvPr/>
        </p:nvSpPr>
        <p:spPr>
          <a:xfrm>
            <a:off x="7861174" y="1518283"/>
            <a:ext cx="3755129" cy="52318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chemeClr val="accent1"/>
              </a:buClr>
              <a:buSzPts val="2800"/>
              <a:buFont typeface="Arial"/>
              <a:buNone/>
            </a:pPr>
            <a:r>
              <a:rPr b="1" i="0" lang="fr-FR" sz="2800" u="none" cap="none" strike="noStrike">
                <a:solidFill>
                  <a:schemeClr val="accent1"/>
                </a:solidFill>
                <a:latin typeface="Arial"/>
                <a:ea typeface="Arial"/>
                <a:cs typeface="Arial"/>
                <a:sym typeface="Arial"/>
              </a:rPr>
              <a:t>Pour nous rejoindre :</a:t>
            </a:r>
            <a:endParaRPr b="1" i="0" sz="2800" u="none" cap="none" strike="noStrike">
              <a:solidFill>
                <a:schemeClr val="accent1"/>
              </a:solidFill>
              <a:latin typeface="Arial"/>
              <a:ea typeface="Arial"/>
              <a:cs typeface="Arial"/>
              <a:sym typeface="Arial"/>
            </a:endParaRPr>
          </a:p>
        </p:txBody>
      </p:sp>
      <p:grpSp>
        <p:nvGrpSpPr>
          <p:cNvPr id="2690" name="Google Shape;2690;p68"/>
          <p:cNvGrpSpPr/>
          <p:nvPr/>
        </p:nvGrpSpPr>
        <p:grpSpPr>
          <a:xfrm>
            <a:off x="8125916" y="2210250"/>
            <a:ext cx="3225644" cy="3218695"/>
            <a:chOff x="8134233" y="2109541"/>
            <a:chExt cx="3315401" cy="3336251"/>
          </a:xfrm>
        </p:grpSpPr>
        <p:sp>
          <p:nvSpPr>
            <p:cNvPr id="2691" name="Google Shape;2691;p68"/>
            <p:cNvSpPr/>
            <p:nvPr/>
          </p:nvSpPr>
          <p:spPr>
            <a:xfrm>
              <a:off x="8134233" y="2109541"/>
              <a:ext cx="3315401" cy="333625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692" name="Google Shape;2692;p68"/>
            <p:cNvPicPr preferRelativeResize="0"/>
            <p:nvPr/>
          </p:nvPicPr>
          <p:blipFill rotWithShape="1">
            <a:blip r:embed="rId5">
              <a:alphaModFix/>
            </a:blip>
            <a:srcRect b="0" l="0" r="0" t="0"/>
            <a:stretch/>
          </p:blipFill>
          <p:spPr>
            <a:xfrm>
              <a:off x="8238584" y="2238703"/>
              <a:ext cx="3089603" cy="3089603"/>
            </a:xfrm>
            <a:prstGeom prst="rect">
              <a:avLst/>
            </a:prstGeom>
            <a:solidFill>
              <a:schemeClr val="dk1"/>
            </a:solidFill>
            <a:ln>
              <a:noFill/>
            </a:ln>
          </p:spPr>
        </p:pic>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83">
                                            <p:txEl>
                                              <p:pRg end="0" st="0"/>
                                            </p:txEl>
                                          </p:spTgt>
                                        </p:tgtEl>
                                        <p:attrNameLst>
                                          <p:attrName>style.visibility</p:attrName>
                                        </p:attrNameLst>
                                      </p:cBhvr>
                                      <p:to>
                                        <p:strVal val="visible"/>
                                      </p:to>
                                    </p:set>
                                    <p:animEffect filter="fade" transition="in">
                                      <p:cBhvr>
                                        <p:cTn dur="500"/>
                                        <p:tgtEl>
                                          <p:spTgt spid="268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2684"/>
                                        </p:tgtEl>
                                        <p:attrNameLst>
                                          <p:attrName>style.visibility</p:attrName>
                                        </p:attrNameLst>
                                      </p:cBhvr>
                                      <p:to>
                                        <p:strVal val="visible"/>
                                      </p:to>
                                    </p:set>
                                    <p:animEffect filter="fade" transition="in">
                                      <p:cBhvr>
                                        <p:cTn dur="500"/>
                                        <p:tgtEl>
                                          <p:spTgt spid="2684"/>
                                        </p:tgtEl>
                                      </p:cBhvr>
                                    </p:animEffect>
                                  </p:childTnLst>
                                </p:cTn>
                              </p:par>
                              <p:par>
                                <p:cTn fill="hold" nodeType="withEffect" presetClass="entr" presetID="10" presetSubtype="0">
                                  <p:stCondLst>
                                    <p:cond delay="0"/>
                                  </p:stCondLst>
                                  <p:childTnLst>
                                    <p:set>
                                      <p:cBhvr>
                                        <p:cTn dur="1" fill="hold">
                                          <p:stCondLst>
                                            <p:cond delay="0"/>
                                          </p:stCondLst>
                                        </p:cTn>
                                        <p:tgtEl>
                                          <p:spTgt spid="2689"/>
                                        </p:tgtEl>
                                        <p:attrNameLst>
                                          <p:attrName>style.visibility</p:attrName>
                                        </p:attrNameLst>
                                      </p:cBhvr>
                                      <p:to>
                                        <p:strVal val="visible"/>
                                      </p:to>
                                    </p:set>
                                    <p:animEffect filter="fade" transition="in">
                                      <p:cBhvr>
                                        <p:cTn dur="500"/>
                                        <p:tgtEl>
                                          <p:spTgt spid="2689"/>
                                        </p:tgtEl>
                                      </p:cBhvr>
                                    </p:animEffect>
                                  </p:childTnLst>
                                </p:cTn>
                              </p:par>
                              <p:par>
                                <p:cTn fill="hold" nodeType="withEffect" presetClass="entr" presetID="10" presetSubtype="0">
                                  <p:stCondLst>
                                    <p:cond delay="0"/>
                                  </p:stCondLst>
                                  <p:childTnLst>
                                    <p:set>
                                      <p:cBhvr>
                                        <p:cTn dur="1" fill="hold">
                                          <p:stCondLst>
                                            <p:cond delay="0"/>
                                          </p:stCondLst>
                                        </p:cTn>
                                        <p:tgtEl>
                                          <p:spTgt spid="2686"/>
                                        </p:tgtEl>
                                        <p:attrNameLst>
                                          <p:attrName>style.visibility</p:attrName>
                                        </p:attrNameLst>
                                      </p:cBhvr>
                                      <p:to>
                                        <p:strVal val="visible"/>
                                      </p:to>
                                    </p:set>
                                    <p:animEffect filter="fade" transition="in">
                                      <p:cBhvr>
                                        <p:cTn dur="500"/>
                                        <p:tgtEl>
                                          <p:spTgt spid="2686"/>
                                        </p:tgtEl>
                                      </p:cBhvr>
                                    </p:animEffect>
                                  </p:childTnLst>
                                </p:cTn>
                              </p:par>
                              <p:par>
                                <p:cTn fill="hold" nodeType="withEffect" presetClass="entr" presetID="10" presetSubtype="0">
                                  <p:stCondLst>
                                    <p:cond delay="0"/>
                                  </p:stCondLst>
                                  <p:childTnLst>
                                    <p:set>
                                      <p:cBhvr>
                                        <p:cTn dur="1" fill="hold">
                                          <p:stCondLst>
                                            <p:cond delay="0"/>
                                          </p:stCondLst>
                                        </p:cTn>
                                        <p:tgtEl>
                                          <p:spTgt spid="2688"/>
                                        </p:tgtEl>
                                        <p:attrNameLst>
                                          <p:attrName>style.visibility</p:attrName>
                                        </p:attrNameLst>
                                      </p:cBhvr>
                                      <p:to>
                                        <p:strVal val="visible"/>
                                      </p:to>
                                    </p:set>
                                    <p:animEffect filter="fade" transition="in">
                                      <p:cBhvr>
                                        <p:cTn dur="500"/>
                                        <p:tgtEl>
                                          <p:spTgt spid="2688"/>
                                        </p:tgtEl>
                                      </p:cBhvr>
                                    </p:animEffect>
                                  </p:childTnLst>
                                </p:cTn>
                              </p:par>
                              <p:par>
                                <p:cTn fill="hold" nodeType="withEffect" presetClass="entr" presetID="10" presetSubtype="0">
                                  <p:stCondLst>
                                    <p:cond delay="0"/>
                                  </p:stCondLst>
                                  <p:childTnLst>
                                    <p:set>
                                      <p:cBhvr>
                                        <p:cTn dur="1" fill="hold">
                                          <p:stCondLst>
                                            <p:cond delay="0"/>
                                          </p:stCondLst>
                                        </p:cTn>
                                        <p:tgtEl>
                                          <p:spTgt spid="2687"/>
                                        </p:tgtEl>
                                        <p:attrNameLst>
                                          <p:attrName>style.visibility</p:attrName>
                                        </p:attrNameLst>
                                      </p:cBhvr>
                                      <p:to>
                                        <p:strVal val="visible"/>
                                      </p:to>
                                    </p:set>
                                    <p:animEffect filter="fade" transition="in">
                                      <p:cBhvr>
                                        <p:cTn dur="500"/>
                                        <p:tgtEl>
                                          <p:spTgt spid="2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97" name="Shape 2697"/>
        <p:cNvGrpSpPr/>
        <p:nvPr/>
      </p:nvGrpSpPr>
      <p:grpSpPr>
        <a:xfrm>
          <a:off x="0" y="0"/>
          <a:ext cx="0" cy="0"/>
          <a:chOff x="0" y="0"/>
          <a:chExt cx="0" cy="0"/>
        </a:xfrm>
      </p:grpSpPr>
      <p:sp>
        <p:nvSpPr>
          <p:cNvPr id="2698" name="Google Shape;2698;p69"/>
          <p:cNvSpPr txBox="1"/>
          <p:nvPr>
            <p:ph idx="1" type="body"/>
          </p:nvPr>
        </p:nvSpPr>
        <p:spPr>
          <a:xfrm>
            <a:off x="695325" y="2725738"/>
            <a:ext cx="3960813" cy="34036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None/>
            </a:pPr>
            <a:r>
              <a:rPr lang="fr-FR"/>
              <a:t>Planches optionnelles</a:t>
            </a:r>
            <a:endParaRPr/>
          </a:p>
          <a:p>
            <a:pPr indent="0" lvl="1" marL="0" rtl="0" algn="l">
              <a:lnSpc>
                <a:spcPct val="90000"/>
              </a:lnSpc>
              <a:spcBef>
                <a:spcPts val="0"/>
              </a:spcBef>
              <a:spcAft>
                <a:spcPts val="0"/>
              </a:spcAft>
              <a:buClr>
                <a:schemeClr val="accent1"/>
              </a:buClr>
              <a:buSzPts val="1800"/>
              <a:buNone/>
            </a:pPr>
            <a:r>
              <a:rPr lang="fr-FR"/>
              <a:t>Des planches toutes prêtes pour adapter la présentation à votre auditoire…</a:t>
            </a:r>
            <a:endParaRPr/>
          </a:p>
          <a:p>
            <a:pPr indent="0" lvl="2" marL="0" rtl="0" algn="l">
              <a:lnSpc>
                <a:spcPct val="100000"/>
              </a:lnSpc>
              <a:spcBef>
                <a:spcPts val="600"/>
              </a:spcBef>
              <a:spcAft>
                <a:spcPts val="0"/>
              </a:spcAft>
              <a:buClr>
                <a:schemeClr val="lt1"/>
              </a:buClr>
              <a:buSzPts val="1200"/>
              <a:buNone/>
            </a:pPr>
            <a:r>
              <a:t/>
            </a:r>
            <a:endParaRPr/>
          </a:p>
        </p:txBody>
      </p:sp>
      <p:pic>
        <p:nvPicPr>
          <p:cNvPr descr="Une image contenant nature&#10;&#10;Description générée automatiquement" id="2699" name="Google Shape;2699;p69"/>
          <p:cNvPicPr preferRelativeResize="0"/>
          <p:nvPr/>
        </p:nvPicPr>
        <p:blipFill rotWithShape="1">
          <a:blip r:embed="rId3">
            <a:alphaModFix/>
          </a:blip>
          <a:srcRect b="22570" l="-1" r="805" t="0"/>
          <a:stretch/>
        </p:blipFill>
        <p:spPr>
          <a:xfrm>
            <a:off x="5360526" y="5939"/>
            <a:ext cx="6831473" cy="6858000"/>
          </a:xfrm>
          <a:prstGeom prst="rect">
            <a:avLst/>
          </a:prstGeom>
          <a:noFill/>
          <a:ln>
            <a:noFill/>
          </a:ln>
        </p:spPr>
      </p:pic>
      <p:pic>
        <p:nvPicPr>
          <p:cNvPr descr="Une image contenant extérieur&#10;&#10;Description générée automatiquement" id="2700" name="Google Shape;2700;p69"/>
          <p:cNvPicPr preferRelativeResize="0"/>
          <p:nvPr/>
        </p:nvPicPr>
        <p:blipFill rotWithShape="1">
          <a:blip r:embed="rId4">
            <a:alphaModFix/>
          </a:blip>
          <a:srcRect b="0" l="0" r="33590" t="0"/>
          <a:stretch/>
        </p:blipFill>
        <p:spPr>
          <a:xfrm>
            <a:off x="5360526" y="5939"/>
            <a:ext cx="6831474"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04" name="Shape 2704"/>
        <p:cNvGrpSpPr/>
        <p:nvPr/>
      </p:nvGrpSpPr>
      <p:grpSpPr>
        <a:xfrm>
          <a:off x="0" y="0"/>
          <a:ext cx="0" cy="0"/>
          <a:chOff x="0" y="0"/>
          <a:chExt cx="0" cy="0"/>
        </a:xfrm>
      </p:grpSpPr>
      <p:sp>
        <p:nvSpPr>
          <p:cNvPr id="2705" name="Google Shape;2705;p70"/>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706" name="Google Shape;2706;p70"/>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707" name="Google Shape;2707;p70"/>
          <p:cNvSpPr txBox="1"/>
          <p:nvPr>
            <p:ph idx="1" type="body"/>
          </p:nvPr>
        </p:nvSpPr>
        <p:spPr>
          <a:xfrm>
            <a:off x="695325" y="406370"/>
            <a:ext cx="9046368" cy="69815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i="1" lang="fr-FR"/>
              <a:t>Planches optionnelles :</a:t>
            </a:r>
            <a:r>
              <a:rPr lang="fr-FR"/>
              <a:t> Sommaire</a:t>
            </a:r>
            <a:endParaRPr sz="2000"/>
          </a:p>
        </p:txBody>
      </p:sp>
      <p:sp>
        <p:nvSpPr>
          <p:cNvPr id="2708" name="Google Shape;2708;p70"/>
          <p:cNvSpPr txBox="1"/>
          <p:nvPr/>
        </p:nvSpPr>
        <p:spPr>
          <a:xfrm>
            <a:off x="695326" y="980661"/>
            <a:ext cx="10801349" cy="5509039"/>
          </a:xfrm>
          <a:prstGeom prst="rect">
            <a:avLst/>
          </a:prstGeom>
          <a:noFill/>
          <a:ln>
            <a:noFill/>
          </a:ln>
        </p:spPr>
        <p:txBody>
          <a:bodyPr anchorCtr="0" anchor="t" bIns="45700" lIns="91425" spcFirstLastPara="1" rIns="91425" wrap="square" tIns="45700">
            <a:normAutofit/>
          </a:bodyPr>
          <a:lstStyle/>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Accroche : </a:t>
            </a:r>
            <a:r>
              <a:rPr b="0" i="0" lang="fr-FR" sz="1200" u="none" cap="none" strike="noStrike">
                <a:solidFill>
                  <a:schemeClr val="dk1"/>
                </a:solidFill>
                <a:latin typeface="Arial"/>
                <a:ea typeface="Arial"/>
                <a:cs typeface="Arial"/>
                <a:sym typeface="Arial"/>
              </a:rPr>
              <a:t>à insérer immédiatement après la planche initiale d’accueil – choisir l’une des trois slides</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Météo vs. climat : </a:t>
            </a:r>
            <a:r>
              <a:rPr b="0" i="0" lang="fr-FR" sz="1200" u="none" cap="none" strike="noStrike">
                <a:solidFill>
                  <a:schemeClr val="dk1"/>
                </a:solidFill>
                <a:latin typeface="Arial"/>
                <a:ea typeface="Arial"/>
                <a:cs typeface="Arial"/>
                <a:sym typeface="Arial"/>
              </a:rPr>
              <a:t>à insérer entre « Quelques degrés de plus en moyenne, ça fait quoi ? » et la planche demandant au public d’imaginer un monde à −5°C </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Zoom sur la composition de l’atmosphère : </a:t>
            </a:r>
            <a:r>
              <a:rPr b="0" i="0" lang="fr-FR" sz="1200" u="none" cap="none" strike="noStrike">
                <a:solidFill>
                  <a:schemeClr val="dk1"/>
                </a:solidFill>
                <a:latin typeface="Arial"/>
                <a:ea typeface="Arial"/>
                <a:cs typeface="Arial"/>
                <a:sym typeface="Arial"/>
              </a:rPr>
              <a:t>à insérer après la planche qui se termine par un « FAUX ». Attention à bien aussi remplacer la dernière planche « effet de serre » par la celle du package optionnel</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a:t>
            </a:r>
            <a:r>
              <a:rPr b="0" i="0" lang="fr-FR" sz="1400" u="none" cap="none" strike="noStrike">
                <a:solidFill>
                  <a:schemeClr val="lt2"/>
                </a:solidFill>
                <a:latin typeface="Arial"/>
                <a:ea typeface="Arial"/>
                <a:cs typeface="Arial"/>
                <a:sym typeface="Arial"/>
              </a:rPr>
              <a:t> à la slide « effet de serre » : </a:t>
            </a:r>
            <a:r>
              <a:rPr b="0" i="0" lang="fr-FR" sz="1200" u="none" cap="none" strike="noStrike">
                <a:solidFill>
                  <a:schemeClr val="dk1"/>
                </a:solidFill>
                <a:latin typeface="Arial"/>
                <a:ea typeface="Arial"/>
                <a:cs typeface="Arial"/>
                <a:sym typeface="Arial"/>
              </a:rPr>
              <a:t>à insérer après la planche qui se termine par un « FAUX ». Remplace la planche effet de serre de la présentation principale et permet d’expliciter très brièvement les 3 grands GES d’origine humaine</a:t>
            </a:r>
            <a:endParaRPr b="0" i="0" sz="1200" u="none" cap="none" strike="noStrike">
              <a:solidFill>
                <a:schemeClr val="dk1"/>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Longue vie à la consommation (médiane) :</a:t>
            </a:r>
            <a:r>
              <a:rPr b="0" i="0" lang="fr-FR" sz="1200" u="none" cap="none" strike="noStrike">
                <a:solidFill>
                  <a:schemeClr val="lt2"/>
                </a:solidFill>
                <a:latin typeface="Arial"/>
                <a:ea typeface="Arial"/>
                <a:cs typeface="Arial"/>
                <a:sym typeface="Arial"/>
              </a:rPr>
              <a:t> </a:t>
            </a:r>
            <a:r>
              <a:rPr b="0" i="0" lang="fr-FR" sz="1200" u="none" cap="none" strike="noStrike">
                <a:solidFill>
                  <a:schemeClr val="dk1"/>
                </a:solidFill>
                <a:latin typeface="Arial"/>
                <a:ea typeface="Arial"/>
                <a:cs typeface="Arial"/>
                <a:sym typeface="Arial"/>
              </a:rPr>
              <a:t>à insérer entre les deux planches « Longue vie à la consommation » présente dans la présentation principale. Cela illustre que l’essentiel du cumul d’émissions date de ces dernières décennies, et que blâmer les générations précédentes serait vain.</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Longue vie à la consommation (sextiles) :</a:t>
            </a:r>
            <a:r>
              <a:rPr b="0" i="0" lang="fr-FR" sz="1200" u="none" cap="none" strike="noStrike">
                <a:solidFill>
                  <a:schemeClr val="lt2"/>
                </a:solidFill>
                <a:latin typeface="Arial"/>
                <a:ea typeface="Arial"/>
                <a:cs typeface="Arial"/>
                <a:sym typeface="Arial"/>
              </a:rPr>
              <a:t> </a:t>
            </a:r>
            <a:r>
              <a:rPr b="0" i="0" lang="fr-FR" sz="1200" u="none" cap="none" strike="noStrike">
                <a:solidFill>
                  <a:schemeClr val="dk1"/>
                </a:solidFill>
                <a:latin typeface="Arial"/>
                <a:ea typeface="Arial"/>
                <a:cs typeface="Arial"/>
                <a:sym typeface="Arial"/>
              </a:rPr>
              <a:t>à insérer entre les deux planches « Longue vie à la consommation » présente dans la présentation principale (après « Longue vie à la consommation (médiane) »). Cela permet d’illustrer l’accélération des émissions sur ces 100 dernières années.</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 1 </a:t>
            </a:r>
            <a:r>
              <a:rPr b="0" i="0" lang="fr-FR" sz="1400" u="none" cap="none" strike="noStrike">
                <a:solidFill>
                  <a:schemeClr val="lt2"/>
                </a:solidFill>
                <a:latin typeface="Arial"/>
                <a:ea typeface="Arial"/>
                <a:cs typeface="Arial"/>
                <a:sym typeface="Arial"/>
              </a:rPr>
              <a:t>sur le fabuleux destin de mon téléphone : </a:t>
            </a:r>
            <a:r>
              <a:rPr b="0" i="0" lang="fr-FR" sz="1200" u="none" cap="none" strike="noStrike">
                <a:solidFill>
                  <a:schemeClr val="dk1"/>
                </a:solidFill>
                <a:latin typeface="Arial"/>
                <a:ea typeface="Arial"/>
                <a:cs typeface="Arial"/>
                <a:sym typeface="Arial"/>
              </a:rPr>
              <a:t>Version de la planche dans laquelle les petits nuages de CO</a:t>
            </a:r>
            <a:r>
              <a:rPr b="0" baseline="-25000" i="0" lang="fr-FR" sz="1200" u="none" cap="none" strike="noStrike">
                <a:solidFill>
                  <a:schemeClr val="dk1"/>
                </a:solidFill>
                <a:latin typeface="Arial"/>
                <a:ea typeface="Arial"/>
                <a:cs typeface="Arial"/>
                <a:sym typeface="Arial"/>
              </a:rPr>
              <a:t>2</a:t>
            </a:r>
            <a:r>
              <a:rPr b="0" i="0" lang="fr-FR" sz="1200" u="none" cap="none" strike="noStrike">
                <a:solidFill>
                  <a:schemeClr val="dk1"/>
                </a:solidFill>
                <a:latin typeface="Arial"/>
                <a:ea typeface="Arial"/>
                <a:cs typeface="Arial"/>
                <a:sym typeface="Arial"/>
              </a:rPr>
              <a:t> s’affichent à chaque étape du cycle de vie, plutôt que tous en même temps, une fois toutes les étapes du cycle de vie expliquées.</a:t>
            </a:r>
            <a:endParaRPr b="0" i="0" sz="1200" u="none" cap="none" strike="noStrike">
              <a:solidFill>
                <a:schemeClr val="dk1"/>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 2 </a:t>
            </a:r>
            <a:r>
              <a:rPr b="0" i="0" lang="fr-FR" sz="1400" u="none" cap="none" strike="noStrike">
                <a:solidFill>
                  <a:schemeClr val="lt2"/>
                </a:solidFill>
                <a:latin typeface="Arial"/>
                <a:ea typeface="Arial"/>
                <a:cs typeface="Arial"/>
                <a:sym typeface="Arial"/>
              </a:rPr>
              <a:t>sur le fabuleux destin de mon téléphone : </a:t>
            </a:r>
            <a:r>
              <a:rPr b="0" i="0" lang="fr-FR" sz="1200" u="none" cap="none" strike="noStrike">
                <a:solidFill>
                  <a:schemeClr val="dk1"/>
                </a:solidFill>
                <a:latin typeface="Arial"/>
                <a:ea typeface="Arial"/>
                <a:cs typeface="Arial"/>
                <a:sym typeface="Arial"/>
              </a:rPr>
              <a:t>4 planches qui illustrent plus lentement les émissions le long de la vie du téléphone</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0" i="0" lang="fr-FR" sz="1400" u="none" cap="none" strike="noStrike">
                <a:solidFill>
                  <a:schemeClr val="lt2"/>
                </a:solidFill>
                <a:latin typeface="Arial"/>
                <a:ea typeface="Arial"/>
                <a:cs typeface="Arial"/>
                <a:sym typeface="Arial"/>
              </a:rPr>
              <a:t>Quiz décarbonation des déplacements du quotidien : </a:t>
            </a:r>
            <a:r>
              <a:rPr b="0" i="0" lang="fr-FR" sz="1200" u="none" cap="none" strike="noStrike">
                <a:solidFill>
                  <a:schemeClr val="dk1"/>
                </a:solidFill>
                <a:latin typeface="Arial"/>
                <a:ea typeface="Arial"/>
                <a:cs typeface="Arial"/>
                <a:sym typeface="Arial"/>
              </a:rPr>
              <a:t>2 planches optionnelles dans la section Transports, à insérer entre la planche présentant le pourcentages des émissions voiture/avions/transport en commun et celle présentant les leviers de réduction </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a:t>
            </a:r>
            <a:r>
              <a:rPr b="0" i="0" lang="fr-FR" sz="1400" u="none" cap="none" strike="noStrike">
                <a:solidFill>
                  <a:schemeClr val="lt2"/>
                </a:solidFill>
                <a:latin typeface="Arial"/>
                <a:ea typeface="Arial"/>
                <a:cs typeface="Arial"/>
                <a:sym typeface="Arial"/>
              </a:rPr>
              <a:t> à la planche question pour « Pour une fois le problème n'est pas le chocolat » :</a:t>
            </a:r>
            <a:r>
              <a:rPr b="0" i="0" lang="fr-FR" sz="1600" u="none" cap="none" strike="noStrike">
                <a:solidFill>
                  <a:schemeClr val="lt2"/>
                </a:solidFill>
                <a:latin typeface="Arial"/>
                <a:ea typeface="Arial"/>
                <a:cs typeface="Arial"/>
                <a:sym typeface="Arial"/>
              </a:rPr>
              <a:t> </a:t>
            </a:r>
            <a:r>
              <a:rPr b="0" i="0" lang="fr-FR" sz="1200" u="none" cap="none" strike="noStrike">
                <a:solidFill>
                  <a:schemeClr val="dk1"/>
                </a:solidFill>
                <a:latin typeface="Arial"/>
                <a:ea typeface="Arial"/>
                <a:cs typeface="Arial"/>
                <a:sym typeface="Arial"/>
              </a:rPr>
              <a:t>seul le visuel diffère</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a:t>
            </a:r>
            <a:r>
              <a:rPr b="0" i="0" lang="fr-FR" sz="1400" u="none" cap="none" strike="noStrike">
                <a:solidFill>
                  <a:schemeClr val="lt2"/>
                </a:solidFill>
                <a:latin typeface="Arial"/>
                <a:ea typeface="Arial"/>
                <a:cs typeface="Arial"/>
                <a:sym typeface="Arial"/>
              </a:rPr>
              <a:t> à la planche réponse pour « Pour une fois le problème n'est pas le chocolat » :</a:t>
            </a:r>
            <a:r>
              <a:rPr b="0" i="0" lang="fr-FR" sz="1600" u="none" cap="none" strike="noStrike">
                <a:solidFill>
                  <a:schemeClr val="lt2"/>
                </a:solidFill>
                <a:latin typeface="Arial"/>
                <a:ea typeface="Arial"/>
                <a:cs typeface="Arial"/>
                <a:sym typeface="Arial"/>
              </a:rPr>
              <a:t> </a:t>
            </a:r>
            <a:r>
              <a:rPr b="0" i="0" lang="fr-FR" sz="1200" u="none" cap="none" strike="noStrike">
                <a:solidFill>
                  <a:schemeClr val="dk1"/>
                </a:solidFill>
                <a:latin typeface="Arial"/>
                <a:ea typeface="Arial"/>
                <a:cs typeface="Arial"/>
                <a:sym typeface="Arial"/>
              </a:rPr>
              <a:t>permet de présenter les émissions de plus de produits alimentaires : fruits hors saison, fruits sous serre, fruits transportés en avion</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 </a:t>
            </a:r>
            <a:r>
              <a:rPr b="0" i="0" lang="fr-FR" sz="1400" u="none" cap="none" strike="noStrike">
                <a:solidFill>
                  <a:schemeClr val="lt2"/>
                </a:solidFill>
                <a:latin typeface="Arial"/>
                <a:ea typeface="Arial"/>
                <a:cs typeface="Arial"/>
                <a:sym typeface="Arial"/>
              </a:rPr>
              <a:t>à la planche « #Balance ton bœuf » : </a:t>
            </a:r>
            <a:r>
              <a:rPr b="0" i="0" lang="fr-FR" sz="1200" u="none" cap="none" strike="noStrike">
                <a:solidFill>
                  <a:schemeClr val="dk1"/>
                </a:solidFill>
                <a:latin typeface="Arial"/>
                <a:ea typeface="Arial"/>
                <a:cs typeface="Arial"/>
                <a:sym typeface="Arial"/>
              </a:rPr>
              <a:t>Version de la planche dans laquelle les petits nuages de CO</a:t>
            </a:r>
            <a:r>
              <a:rPr b="0" baseline="-25000" i="0" lang="fr-FR" sz="1200" u="none" cap="none" strike="noStrike">
                <a:solidFill>
                  <a:schemeClr val="dk1"/>
                </a:solidFill>
                <a:latin typeface="Arial"/>
                <a:ea typeface="Arial"/>
                <a:cs typeface="Arial"/>
                <a:sym typeface="Arial"/>
              </a:rPr>
              <a:t>2</a:t>
            </a:r>
            <a:r>
              <a:rPr b="0" i="0" lang="fr-FR" sz="1200" u="none" cap="none" strike="noStrike">
                <a:solidFill>
                  <a:schemeClr val="dk1"/>
                </a:solidFill>
                <a:latin typeface="Arial"/>
                <a:ea typeface="Arial"/>
                <a:cs typeface="Arial"/>
                <a:sym typeface="Arial"/>
              </a:rPr>
              <a:t> s’affichent à chaque étape du cycle de vie</a:t>
            </a:r>
            <a:endParaRPr b="0" i="0" sz="1400" u="none" cap="none" strike="noStrike">
              <a:solidFill>
                <a:srgbClr val="000000"/>
              </a:solidFill>
              <a:latin typeface="Arial"/>
              <a:ea typeface="Arial"/>
              <a:cs typeface="Arial"/>
              <a:sym typeface="Arial"/>
            </a:endParaRPr>
          </a:p>
          <a:p>
            <a:pPr indent="-457200" lvl="0" marL="457200" marR="0" rtl="0" algn="just">
              <a:lnSpc>
                <a:spcPct val="120000"/>
              </a:lnSpc>
              <a:spcBef>
                <a:spcPts val="0"/>
              </a:spcBef>
              <a:spcAft>
                <a:spcPts val="0"/>
              </a:spcAft>
              <a:buClr>
                <a:schemeClr val="lt2"/>
              </a:buClr>
              <a:buSzPts val="1400"/>
              <a:buFont typeface="Arial"/>
              <a:buChar char="•"/>
            </a:pPr>
            <a:r>
              <a:rPr b="1" i="0" lang="fr-FR" sz="1400" u="none" cap="none" strike="noStrike">
                <a:solidFill>
                  <a:schemeClr val="accent1"/>
                </a:solidFill>
                <a:latin typeface="Arial"/>
                <a:ea typeface="Arial"/>
                <a:cs typeface="Arial"/>
                <a:sym typeface="Arial"/>
              </a:rPr>
              <a:t>Alternative </a:t>
            </a:r>
            <a:r>
              <a:rPr b="0" i="0" lang="fr-FR" sz="1400" u="none" cap="none" strike="noStrike">
                <a:solidFill>
                  <a:schemeClr val="lt2"/>
                </a:solidFill>
                <a:latin typeface="Arial"/>
                <a:ea typeface="Arial"/>
                <a:cs typeface="Arial"/>
                <a:sym typeface="Arial"/>
              </a:rPr>
              <a:t>à la planche « Merci ! » :</a:t>
            </a:r>
            <a:r>
              <a:rPr b="0" i="0" lang="fr-FR" sz="1200" u="none" cap="none" strike="noStrike">
                <a:solidFill>
                  <a:schemeClr val="lt2"/>
                </a:solidFill>
                <a:latin typeface="Arial"/>
                <a:ea typeface="Arial"/>
                <a:cs typeface="Arial"/>
                <a:sym typeface="Arial"/>
              </a:rPr>
              <a:t> </a:t>
            </a:r>
            <a:r>
              <a:rPr b="0" i="0" lang="fr-FR" sz="1200" u="none" cap="none" strike="noStrike">
                <a:solidFill>
                  <a:schemeClr val="dk1"/>
                </a:solidFill>
                <a:latin typeface="Arial"/>
                <a:ea typeface="Arial"/>
                <a:cs typeface="Arial"/>
                <a:sym typeface="Arial"/>
              </a:rPr>
              <a:t>Version de la planche de remerciement avec un dessin humoristique de Xavier Gorce</a:t>
            </a:r>
            <a:endParaRPr b="0" i="0" sz="1200" u="none" cap="none" strike="noStrike">
              <a:solidFill>
                <a:schemeClr val="dk1"/>
              </a:solidFill>
              <a:latin typeface="Arial"/>
              <a:ea typeface="Arial"/>
              <a:cs typeface="Arial"/>
              <a:sym typeface="Arial"/>
            </a:endParaRPr>
          </a:p>
        </p:txBody>
      </p:sp>
      <p:sp>
        <p:nvSpPr>
          <p:cNvPr id="2709" name="Google Shape;2709;p70"/>
          <p:cNvSpPr/>
          <p:nvPr/>
        </p:nvSpPr>
        <p:spPr>
          <a:xfrm rot="5400000">
            <a:off x="9605854" y="262670"/>
            <a:ext cx="2848815" cy="2323476"/>
          </a:xfrm>
          <a:prstGeom prst="diagStripe">
            <a:avLst>
              <a:gd fmla="val 50000" name="adj"/>
            </a:avLst>
          </a:prstGeom>
          <a:solidFill>
            <a:srgbClr val="DC4B78"/>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rgbClr val="D67234"/>
              </a:solidFill>
              <a:latin typeface="Arial"/>
              <a:ea typeface="Arial"/>
              <a:cs typeface="Arial"/>
              <a:sym typeface="Arial"/>
            </a:endParaRPr>
          </a:p>
        </p:txBody>
      </p:sp>
      <p:sp>
        <p:nvSpPr>
          <p:cNvPr id="2710" name="Google Shape;2710;p70"/>
          <p:cNvSpPr txBox="1"/>
          <p:nvPr/>
        </p:nvSpPr>
        <p:spPr>
          <a:xfrm rot="2991046">
            <a:off x="9833254" y="723541"/>
            <a:ext cx="292408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Diapo hors conférence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chemeClr val="lt1"/>
                </a:solidFill>
                <a:latin typeface="Arial"/>
                <a:ea typeface="Arial"/>
                <a:cs typeface="Arial"/>
                <a:sym typeface="Arial"/>
              </a:rPr>
              <a:t>À lire pour bien la préparer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15" name="Shape 2715"/>
        <p:cNvGrpSpPr/>
        <p:nvPr/>
      </p:nvGrpSpPr>
      <p:grpSpPr>
        <a:xfrm>
          <a:off x="0" y="0"/>
          <a:ext cx="0" cy="0"/>
          <a:chOff x="0" y="0"/>
          <a:chExt cx="0" cy="0"/>
        </a:xfrm>
      </p:grpSpPr>
      <p:sp>
        <p:nvSpPr>
          <p:cNvPr id="2716" name="Google Shape;2716;p71"/>
          <p:cNvSpPr txBox="1"/>
          <p:nvPr>
            <p:ph idx="1" type="body"/>
          </p:nvPr>
        </p:nvSpPr>
        <p:spPr>
          <a:xfrm>
            <a:off x="695325" y="406371"/>
            <a:ext cx="6354832"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Pensée climatique du jour</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2717" name="Google Shape;2717;p71"/>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718" name="Google Shape;2718;p71"/>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719" name="Google Shape;2719;p71"/>
          <p:cNvSpPr/>
          <p:nvPr/>
        </p:nvSpPr>
        <p:spPr>
          <a:xfrm>
            <a:off x="2009920" y="1837909"/>
            <a:ext cx="8091660" cy="2654381"/>
          </a:xfrm>
          <a:prstGeom prst="rect">
            <a:avLst/>
          </a:prstGeom>
          <a:noFill/>
          <a:ln>
            <a:noFill/>
          </a:ln>
        </p:spPr>
        <p:txBody>
          <a:bodyPr anchorCtr="0" anchor="t" bIns="45700" lIns="91425" spcFirstLastPara="1" rIns="91425" wrap="square" tIns="45700">
            <a:spAutoFit/>
          </a:bodyPr>
          <a:lstStyle/>
          <a:p>
            <a:pPr indent="0" lvl="0" marL="0" marR="0" rtl="0" algn="just">
              <a:lnSpc>
                <a:spcPct val="218750"/>
              </a:lnSpc>
              <a:spcBef>
                <a:spcPts val="0"/>
              </a:spcBef>
              <a:spcAft>
                <a:spcPts val="0"/>
              </a:spcAft>
              <a:buClr>
                <a:srgbClr val="000000"/>
              </a:buClr>
              <a:buSzPts val="3200"/>
              <a:buFont typeface="Arial"/>
              <a:buNone/>
            </a:pPr>
            <a:r>
              <a:rPr b="0" i="0" lang="fr-FR" sz="3200" u="none" cap="none" strike="noStrike">
                <a:solidFill>
                  <a:schemeClr val="lt2"/>
                </a:solidFill>
                <a:latin typeface="Arial"/>
                <a:ea typeface="Arial"/>
                <a:cs typeface="Arial"/>
                <a:sym typeface="Arial"/>
              </a:rPr>
              <a:t>Il est difficile d’arriver à faire comprendre une chose à quelqu’un lorsque son salaire dépend du fait qu’il ne la comprenne pas.</a:t>
            </a:r>
            <a:endParaRPr b="0" i="0" sz="3200" u="none" cap="none" strike="noStrike">
              <a:solidFill>
                <a:schemeClr val="lt2"/>
              </a:solidFill>
              <a:latin typeface="Arial"/>
              <a:ea typeface="Arial"/>
              <a:cs typeface="Arial"/>
              <a:sym typeface="Arial"/>
            </a:endParaRPr>
          </a:p>
        </p:txBody>
      </p:sp>
      <p:pic>
        <p:nvPicPr>
          <p:cNvPr id="2720" name="Google Shape;2720;p71"/>
          <p:cNvPicPr preferRelativeResize="0"/>
          <p:nvPr/>
        </p:nvPicPr>
        <p:blipFill rotWithShape="1">
          <a:blip r:embed="rId3">
            <a:alphaModFix/>
          </a:blip>
          <a:srcRect b="0" l="0" r="0" t="0"/>
          <a:stretch/>
        </p:blipFill>
        <p:spPr>
          <a:xfrm>
            <a:off x="9212380" y="4588443"/>
            <a:ext cx="889200" cy="889200"/>
          </a:xfrm>
          <a:prstGeom prst="rect">
            <a:avLst/>
          </a:prstGeom>
          <a:noFill/>
          <a:ln>
            <a:noFill/>
          </a:ln>
        </p:spPr>
      </p:pic>
      <p:pic>
        <p:nvPicPr>
          <p:cNvPr id="2721" name="Google Shape;2721;p71"/>
          <p:cNvPicPr preferRelativeResize="0"/>
          <p:nvPr/>
        </p:nvPicPr>
        <p:blipFill rotWithShape="1">
          <a:blip r:embed="rId3">
            <a:alphaModFix/>
          </a:blip>
          <a:srcRect b="0" l="0" r="0" t="0"/>
          <a:stretch/>
        </p:blipFill>
        <p:spPr>
          <a:xfrm rot="10800000">
            <a:off x="2009920" y="1113675"/>
            <a:ext cx="890443" cy="890443"/>
          </a:xfrm>
          <a:prstGeom prst="rect">
            <a:avLst/>
          </a:prstGeom>
          <a:noFill/>
          <a:ln>
            <a:noFill/>
          </a:ln>
        </p:spPr>
      </p:pic>
      <p:sp>
        <p:nvSpPr>
          <p:cNvPr id="2722" name="Google Shape;2722;p71"/>
          <p:cNvSpPr txBox="1"/>
          <p:nvPr/>
        </p:nvSpPr>
        <p:spPr>
          <a:xfrm>
            <a:off x="8645235" y="5573796"/>
            <a:ext cx="1460027"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fr-FR" sz="1600" u="none" cap="none" strike="noStrike">
                <a:solidFill>
                  <a:srgbClr val="7F7F7F"/>
                </a:solidFill>
                <a:latin typeface="Arial"/>
                <a:ea typeface="Arial"/>
                <a:cs typeface="Arial"/>
                <a:sym typeface="Arial"/>
              </a:rPr>
              <a:t>Upton Sinclair</a:t>
            </a:r>
            <a:endParaRPr b="0" i="0" sz="1400" u="none" cap="none" strike="noStrike">
              <a:solidFill>
                <a:srgbClr val="000000"/>
              </a:solidFill>
              <a:latin typeface="Arial"/>
              <a:ea typeface="Arial"/>
              <a:cs typeface="Arial"/>
              <a:sym typeface="Arial"/>
            </a:endParaRPr>
          </a:p>
        </p:txBody>
      </p:sp>
      <p:sp>
        <p:nvSpPr>
          <p:cNvPr id="2723" name="Google Shape;2723;p71"/>
          <p:cNvSpPr/>
          <p:nvPr/>
        </p:nvSpPr>
        <p:spPr>
          <a:xfrm>
            <a:off x="8720252" y="3319369"/>
            <a:ext cx="1381328" cy="77822"/>
          </a:xfrm>
          <a:custGeom>
            <a:rect b="b" l="l" r="r" t="t"/>
            <a:pathLst>
              <a:path extrusionOk="0" h="77822" w="1381328">
                <a:moveTo>
                  <a:pt x="0" y="77822"/>
                </a:moveTo>
                <a:cubicBezTo>
                  <a:pt x="393430" y="-17292"/>
                  <a:pt x="339387" y="17293"/>
                  <a:pt x="674451" y="0"/>
                </a:cubicBezTo>
                <a:cubicBezTo>
                  <a:pt x="1054911" y="8647"/>
                  <a:pt x="934937" y="-22697"/>
                  <a:pt x="1381328" y="51882"/>
                </a:cubicBezTo>
              </a:path>
            </a:pathLst>
          </a:custGeom>
          <a:noFill/>
          <a:ln cap="flat" cmpd="sng" w="571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724" name="Google Shape;2724;p71"/>
          <p:cNvPicPr preferRelativeResize="0"/>
          <p:nvPr/>
        </p:nvPicPr>
        <p:blipFill rotWithShape="1">
          <a:blip r:embed="rId4">
            <a:alphaModFix/>
          </a:blip>
          <a:srcRect b="0" l="0" r="0" t="0"/>
          <a:stretch/>
        </p:blipFill>
        <p:spPr>
          <a:xfrm>
            <a:off x="8180388" y="3353285"/>
            <a:ext cx="2882900" cy="850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3"/>
                                        </p:tgtEl>
                                        <p:attrNameLst>
                                          <p:attrName>style.visibility</p:attrName>
                                        </p:attrNameLst>
                                      </p:cBhvr>
                                      <p:to>
                                        <p:strVal val="visible"/>
                                      </p:to>
                                    </p:set>
                                    <p:animEffect filter="fade" transition="in">
                                      <p:cBhvr>
                                        <p:cTn dur="500"/>
                                        <p:tgtEl>
                                          <p:spTgt spid="272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24"/>
                                        </p:tgtEl>
                                        <p:attrNameLst>
                                          <p:attrName>style.visibility</p:attrName>
                                        </p:attrNameLst>
                                      </p:cBhvr>
                                      <p:to>
                                        <p:strVal val="visible"/>
                                      </p:to>
                                    </p:set>
                                    <p:animEffect filter="fade" transition="in">
                                      <p:cBhvr>
                                        <p:cTn dur="500"/>
                                        <p:tgtEl>
                                          <p:spTgt spid="27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9" name="Shape 2729"/>
        <p:cNvGrpSpPr/>
        <p:nvPr/>
      </p:nvGrpSpPr>
      <p:grpSpPr>
        <a:xfrm>
          <a:off x="0" y="0"/>
          <a:ext cx="0" cy="0"/>
          <a:chOff x="0" y="0"/>
          <a:chExt cx="0" cy="0"/>
        </a:xfrm>
      </p:grpSpPr>
      <p:sp>
        <p:nvSpPr>
          <p:cNvPr id="2730" name="Google Shape;2730;p72"/>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731" name="Google Shape;2731;p72"/>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732" name="Google Shape;2732;p72"/>
          <p:cNvPicPr preferRelativeResize="0"/>
          <p:nvPr/>
        </p:nvPicPr>
        <p:blipFill rotWithShape="1">
          <a:blip r:embed="rId3">
            <a:alphaModFix/>
          </a:blip>
          <a:srcRect b="0" l="0" r="0" t="0"/>
          <a:stretch/>
        </p:blipFill>
        <p:spPr>
          <a:xfrm>
            <a:off x="3652746" y="68580"/>
            <a:ext cx="4886508" cy="6360743"/>
          </a:xfrm>
          <a:prstGeom prst="roundRect">
            <a:avLst>
              <a:gd fmla="val 16667" name="adj"/>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37" name="Shape 2737"/>
        <p:cNvGrpSpPr/>
        <p:nvPr/>
      </p:nvGrpSpPr>
      <p:grpSpPr>
        <a:xfrm>
          <a:off x="0" y="0"/>
          <a:ext cx="0" cy="0"/>
          <a:chOff x="0" y="0"/>
          <a:chExt cx="0" cy="0"/>
        </a:xfrm>
      </p:grpSpPr>
      <p:sp>
        <p:nvSpPr>
          <p:cNvPr id="2738" name="Google Shape;2738;p73"/>
          <p:cNvSpPr txBox="1"/>
          <p:nvPr>
            <p:ph idx="1" type="body"/>
          </p:nvPr>
        </p:nvSpPr>
        <p:spPr>
          <a:xfrm>
            <a:off x="695325" y="406371"/>
            <a:ext cx="6354832"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Make our planet Greta again !</a:t>
            </a:r>
            <a:endParaRPr/>
          </a:p>
          <a:p>
            <a:pPr indent="0" lvl="0" marL="0" rtl="0" algn="l">
              <a:lnSpc>
                <a:spcPct val="100000"/>
              </a:lnSpc>
              <a:spcBef>
                <a:spcPts val="1200"/>
              </a:spcBef>
              <a:spcAft>
                <a:spcPts val="0"/>
              </a:spcAft>
              <a:buClr>
                <a:schemeClr val="lt2"/>
              </a:buClr>
              <a:buSzPts val="2400"/>
              <a:buNone/>
            </a:pPr>
            <a:r>
              <a:t/>
            </a:r>
            <a:endParaRPr>
              <a:solidFill>
                <a:srgbClr val="0023AA"/>
              </a:solidFill>
            </a:endParaRPr>
          </a:p>
        </p:txBody>
      </p:sp>
      <p:sp>
        <p:nvSpPr>
          <p:cNvPr id="2739" name="Google Shape;2739;p73"/>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740" name="Google Shape;2740;p73"/>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741" name="Google Shape;2741;p73"/>
          <p:cNvPicPr preferRelativeResize="0"/>
          <p:nvPr/>
        </p:nvPicPr>
        <p:blipFill rotWithShape="1">
          <a:blip r:embed="rId3">
            <a:alphaModFix/>
          </a:blip>
          <a:srcRect b="0" l="0" r="0" t="0"/>
          <a:stretch/>
        </p:blipFill>
        <p:spPr>
          <a:xfrm>
            <a:off x="695325" y="932437"/>
            <a:ext cx="4105052" cy="5343525"/>
          </a:xfrm>
          <a:prstGeom prst="roundRect">
            <a:avLst>
              <a:gd fmla="val 16667" name="adj"/>
            </a:avLst>
          </a:prstGeom>
          <a:noFill/>
          <a:ln>
            <a:noFill/>
          </a:ln>
        </p:spPr>
      </p:pic>
      <p:pic>
        <p:nvPicPr>
          <p:cNvPr id="2742" name="Google Shape;2742;p73"/>
          <p:cNvPicPr preferRelativeResize="0"/>
          <p:nvPr/>
        </p:nvPicPr>
        <p:blipFill rotWithShape="1">
          <a:blip r:embed="rId4">
            <a:alphaModFix/>
          </a:blip>
          <a:srcRect b="0" l="0" r="0" t="0"/>
          <a:stretch/>
        </p:blipFill>
        <p:spPr>
          <a:xfrm>
            <a:off x="10845600" y="5386762"/>
            <a:ext cx="889200" cy="889200"/>
          </a:xfrm>
          <a:prstGeom prst="rect">
            <a:avLst/>
          </a:prstGeom>
          <a:noFill/>
          <a:ln>
            <a:noFill/>
          </a:ln>
        </p:spPr>
      </p:pic>
      <p:pic>
        <p:nvPicPr>
          <p:cNvPr id="2743" name="Google Shape;2743;p73"/>
          <p:cNvPicPr preferRelativeResize="0"/>
          <p:nvPr/>
        </p:nvPicPr>
        <p:blipFill rotWithShape="1">
          <a:blip r:embed="rId4">
            <a:alphaModFix/>
          </a:blip>
          <a:srcRect b="0" l="0" r="0" t="0"/>
          <a:stretch/>
        </p:blipFill>
        <p:spPr>
          <a:xfrm rot="10800000">
            <a:off x="5451692" y="607777"/>
            <a:ext cx="890443" cy="890443"/>
          </a:xfrm>
          <a:prstGeom prst="rect">
            <a:avLst/>
          </a:prstGeom>
          <a:noFill/>
          <a:ln>
            <a:noFill/>
          </a:ln>
        </p:spPr>
      </p:pic>
      <p:sp>
        <p:nvSpPr>
          <p:cNvPr id="2744" name="Google Shape;2744;p73"/>
          <p:cNvSpPr/>
          <p:nvPr/>
        </p:nvSpPr>
        <p:spPr>
          <a:xfrm>
            <a:off x="5919216" y="1433929"/>
            <a:ext cx="5382768" cy="859018"/>
          </a:xfrm>
          <a:prstGeom prst="rect">
            <a:avLst/>
          </a:prstGeom>
          <a:noFill/>
          <a:ln>
            <a:noFill/>
          </a:ln>
        </p:spPr>
        <p:txBody>
          <a:bodyPr anchorCtr="0" anchor="t" bIns="45700" lIns="91425" spcFirstLastPara="1" rIns="91425" wrap="square" tIns="45700">
            <a:spAutoFit/>
          </a:bodyPr>
          <a:lstStyle/>
          <a:p>
            <a:pPr indent="0" lvl="0" marL="0" marR="0" rtl="0" algn="ctr">
              <a:lnSpc>
                <a:spcPct val="250000"/>
              </a:lnSpc>
              <a:spcBef>
                <a:spcPts val="0"/>
              </a:spcBef>
              <a:spcAft>
                <a:spcPts val="0"/>
              </a:spcAft>
              <a:buClr>
                <a:srgbClr val="000000"/>
              </a:buClr>
              <a:buSzPts val="2800"/>
              <a:buFont typeface="Arial"/>
              <a:buNone/>
            </a:pPr>
            <a:r>
              <a:rPr b="0" i="0" lang="fr-FR" sz="2800" u="none" cap="none" strike="noStrike">
                <a:solidFill>
                  <a:schemeClr val="lt2"/>
                </a:solidFill>
                <a:latin typeface="Arial"/>
                <a:ea typeface="Arial"/>
                <a:cs typeface="Arial"/>
                <a:sym typeface="Arial"/>
              </a:rPr>
              <a:t>« Notre maison est en feu »</a:t>
            </a:r>
            <a:endParaRPr b="0" i="0" sz="2800" u="none" cap="none" strike="noStrike">
              <a:solidFill>
                <a:schemeClr val="lt2"/>
              </a:solidFill>
              <a:latin typeface="Arial"/>
              <a:ea typeface="Arial"/>
              <a:cs typeface="Arial"/>
              <a:sym typeface="Arial"/>
            </a:endParaRPr>
          </a:p>
        </p:txBody>
      </p:sp>
      <p:sp>
        <p:nvSpPr>
          <p:cNvPr id="2745" name="Google Shape;2745;p73"/>
          <p:cNvSpPr/>
          <p:nvPr/>
        </p:nvSpPr>
        <p:spPr>
          <a:xfrm>
            <a:off x="5486399" y="2166334"/>
            <a:ext cx="6248401" cy="859018"/>
          </a:xfrm>
          <a:prstGeom prst="rect">
            <a:avLst/>
          </a:prstGeom>
          <a:noFill/>
          <a:ln>
            <a:noFill/>
          </a:ln>
        </p:spPr>
        <p:txBody>
          <a:bodyPr anchorCtr="0" anchor="t" bIns="45700" lIns="91425" spcFirstLastPara="1" rIns="91425" wrap="square" tIns="45700">
            <a:spAutoFit/>
          </a:bodyPr>
          <a:lstStyle/>
          <a:p>
            <a:pPr indent="0" lvl="0" marL="0" marR="0" rtl="0" algn="ctr">
              <a:lnSpc>
                <a:spcPct val="250000"/>
              </a:lnSpc>
              <a:spcBef>
                <a:spcPts val="0"/>
              </a:spcBef>
              <a:spcAft>
                <a:spcPts val="0"/>
              </a:spcAft>
              <a:buClr>
                <a:srgbClr val="000000"/>
              </a:buClr>
              <a:buSzPts val="2800"/>
              <a:buFont typeface="Arial"/>
              <a:buNone/>
            </a:pPr>
            <a:r>
              <a:rPr b="0" i="0" lang="fr-FR" sz="2800" u="none" cap="none" strike="noStrike">
                <a:solidFill>
                  <a:schemeClr val="lt2"/>
                </a:solidFill>
                <a:latin typeface="Arial"/>
                <a:ea typeface="Arial"/>
                <a:cs typeface="Arial"/>
                <a:sym typeface="Arial"/>
              </a:rPr>
              <a:t>« Moins de 12 ans devant nous »</a:t>
            </a:r>
            <a:endParaRPr b="0" i="0" sz="2800" u="none" cap="none" strike="noStrike">
              <a:solidFill>
                <a:schemeClr val="lt2"/>
              </a:solidFill>
              <a:latin typeface="Arial"/>
              <a:ea typeface="Arial"/>
              <a:cs typeface="Arial"/>
              <a:sym typeface="Arial"/>
            </a:endParaRPr>
          </a:p>
        </p:txBody>
      </p:sp>
      <p:sp>
        <p:nvSpPr>
          <p:cNvPr id="2746" name="Google Shape;2746;p73"/>
          <p:cNvSpPr/>
          <p:nvPr/>
        </p:nvSpPr>
        <p:spPr>
          <a:xfrm>
            <a:off x="5361640" y="2895751"/>
            <a:ext cx="6497917" cy="859018"/>
          </a:xfrm>
          <a:prstGeom prst="rect">
            <a:avLst/>
          </a:prstGeom>
          <a:noFill/>
          <a:ln>
            <a:noFill/>
          </a:ln>
        </p:spPr>
        <p:txBody>
          <a:bodyPr anchorCtr="0" anchor="t" bIns="45700" lIns="91425" spcFirstLastPara="1" rIns="91425" wrap="square" tIns="45700">
            <a:spAutoFit/>
          </a:bodyPr>
          <a:lstStyle/>
          <a:p>
            <a:pPr indent="0" lvl="0" marL="0" marR="0" rtl="0" algn="ctr">
              <a:lnSpc>
                <a:spcPct val="250000"/>
              </a:lnSpc>
              <a:spcBef>
                <a:spcPts val="0"/>
              </a:spcBef>
              <a:spcAft>
                <a:spcPts val="0"/>
              </a:spcAft>
              <a:buClr>
                <a:srgbClr val="000000"/>
              </a:buClr>
              <a:buSzPts val="2800"/>
              <a:buFont typeface="Arial"/>
              <a:buNone/>
            </a:pPr>
            <a:r>
              <a:rPr b="0" i="0" lang="fr-FR" sz="2800" u="none" cap="none" strike="noStrike">
                <a:solidFill>
                  <a:schemeClr val="lt2"/>
                </a:solidFill>
                <a:latin typeface="Arial"/>
                <a:ea typeface="Arial"/>
                <a:cs typeface="Arial"/>
                <a:sym typeface="Arial"/>
              </a:rPr>
              <a:t>« Je ne veux pas de votre espoir »</a:t>
            </a:r>
            <a:endParaRPr b="0" i="0" sz="2800" u="none" cap="none" strike="noStrike">
              <a:solidFill>
                <a:schemeClr val="lt2"/>
              </a:solidFill>
              <a:latin typeface="Arial"/>
              <a:ea typeface="Arial"/>
              <a:cs typeface="Arial"/>
              <a:sym typeface="Arial"/>
            </a:endParaRPr>
          </a:p>
        </p:txBody>
      </p:sp>
      <p:sp>
        <p:nvSpPr>
          <p:cNvPr id="2747" name="Google Shape;2747;p73"/>
          <p:cNvSpPr/>
          <p:nvPr/>
        </p:nvSpPr>
        <p:spPr>
          <a:xfrm>
            <a:off x="5451692" y="3628156"/>
            <a:ext cx="6317812" cy="859018"/>
          </a:xfrm>
          <a:prstGeom prst="rect">
            <a:avLst/>
          </a:prstGeom>
          <a:noFill/>
          <a:ln>
            <a:noFill/>
          </a:ln>
        </p:spPr>
        <p:txBody>
          <a:bodyPr anchorCtr="0" anchor="t" bIns="45700" lIns="91425" spcFirstLastPara="1" rIns="91425" wrap="square" tIns="45700">
            <a:spAutoFit/>
          </a:bodyPr>
          <a:lstStyle/>
          <a:p>
            <a:pPr indent="0" lvl="0" marL="0" marR="0" rtl="0" algn="ctr">
              <a:lnSpc>
                <a:spcPct val="250000"/>
              </a:lnSpc>
              <a:spcBef>
                <a:spcPts val="0"/>
              </a:spcBef>
              <a:spcAft>
                <a:spcPts val="0"/>
              </a:spcAft>
              <a:buClr>
                <a:srgbClr val="000000"/>
              </a:buClr>
              <a:buSzPts val="2800"/>
              <a:buFont typeface="Arial"/>
              <a:buNone/>
            </a:pPr>
            <a:r>
              <a:rPr b="0" i="0" lang="fr-FR" sz="2800" u="none" cap="none" strike="noStrike">
                <a:solidFill>
                  <a:schemeClr val="lt2"/>
                </a:solidFill>
                <a:latin typeface="Arial"/>
                <a:ea typeface="Arial"/>
                <a:cs typeface="Arial"/>
                <a:sym typeface="Arial"/>
              </a:rPr>
              <a:t>« Je veux que vous paniquiez »</a:t>
            </a:r>
            <a:endParaRPr b="0" i="0" sz="2800" u="none" cap="none" strike="noStrike">
              <a:solidFill>
                <a:schemeClr val="lt2"/>
              </a:solidFill>
              <a:latin typeface="Arial"/>
              <a:ea typeface="Arial"/>
              <a:cs typeface="Arial"/>
              <a:sym typeface="Arial"/>
            </a:endParaRPr>
          </a:p>
        </p:txBody>
      </p:sp>
      <p:sp>
        <p:nvSpPr>
          <p:cNvPr id="2748" name="Google Shape;2748;p73"/>
          <p:cNvSpPr/>
          <p:nvPr/>
        </p:nvSpPr>
        <p:spPr>
          <a:xfrm>
            <a:off x="5451692" y="4360561"/>
            <a:ext cx="6317812" cy="859018"/>
          </a:xfrm>
          <a:prstGeom prst="rect">
            <a:avLst/>
          </a:prstGeom>
          <a:noFill/>
          <a:ln>
            <a:noFill/>
          </a:ln>
        </p:spPr>
        <p:txBody>
          <a:bodyPr anchorCtr="0" anchor="t" bIns="45700" lIns="91425" spcFirstLastPara="1" rIns="91425" wrap="square" tIns="45700">
            <a:spAutoFit/>
          </a:bodyPr>
          <a:lstStyle/>
          <a:p>
            <a:pPr indent="0" lvl="0" marL="0" marR="0" rtl="0" algn="ctr">
              <a:lnSpc>
                <a:spcPct val="250000"/>
              </a:lnSpc>
              <a:spcBef>
                <a:spcPts val="0"/>
              </a:spcBef>
              <a:spcAft>
                <a:spcPts val="0"/>
              </a:spcAft>
              <a:buClr>
                <a:srgbClr val="000000"/>
              </a:buClr>
              <a:buSzPts val="2800"/>
              <a:buFont typeface="Arial"/>
              <a:buNone/>
            </a:pPr>
            <a:r>
              <a:rPr b="0" i="0" lang="fr-FR" sz="2800" u="none" cap="none" strike="noStrike">
                <a:solidFill>
                  <a:schemeClr val="lt2"/>
                </a:solidFill>
                <a:latin typeface="Arial"/>
                <a:ea typeface="Arial"/>
                <a:cs typeface="Arial"/>
                <a:sym typeface="Arial"/>
              </a:rPr>
              <a:t>« Je veux que vous agissiez »</a:t>
            </a:r>
            <a:endParaRPr b="0" i="0" sz="2800" u="none" cap="none" strike="noStrike">
              <a:solidFill>
                <a:schemeClr val="lt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43"/>
                                        </p:tgtEl>
                                        <p:attrNameLst>
                                          <p:attrName>style.visibility</p:attrName>
                                        </p:attrNameLst>
                                      </p:cBhvr>
                                      <p:to>
                                        <p:strVal val="visible"/>
                                      </p:to>
                                    </p:set>
                                    <p:animEffect filter="fade" transition="in">
                                      <p:cBhvr>
                                        <p:cTn dur="350"/>
                                        <p:tgtEl>
                                          <p:spTgt spid="2743"/>
                                        </p:tgtEl>
                                      </p:cBhvr>
                                    </p:animEffect>
                                  </p:childTnLst>
                                </p:cTn>
                              </p:par>
                            </p:childTnLst>
                          </p:cTn>
                        </p:par>
                        <p:par>
                          <p:cTn fill="hold">
                            <p:stCondLst>
                              <p:cond delay="350"/>
                            </p:stCondLst>
                            <p:childTnLst>
                              <p:par>
                                <p:cTn fill="hold" nodeType="afterEffect" presetClass="entr" presetID="10" presetSubtype="0">
                                  <p:stCondLst>
                                    <p:cond delay="0"/>
                                  </p:stCondLst>
                                  <p:childTnLst>
                                    <p:set>
                                      <p:cBhvr>
                                        <p:cTn dur="1" fill="hold">
                                          <p:stCondLst>
                                            <p:cond delay="0"/>
                                          </p:stCondLst>
                                        </p:cTn>
                                        <p:tgtEl>
                                          <p:spTgt spid="2744"/>
                                        </p:tgtEl>
                                        <p:attrNameLst>
                                          <p:attrName>style.visibility</p:attrName>
                                        </p:attrNameLst>
                                      </p:cBhvr>
                                      <p:to>
                                        <p:strVal val="visible"/>
                                      </p:to>
                                    </p:set>
                                    <p:animEffect filter="fade" transition="in">
                                      <p:cBhvr>
                                        <p:cTn dur="350"/>
                                        <p:tgtEl>
                                          <p:spTgt spid="2744"/>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2745"/>
                                        </p:tgtEl>
                                        <p:attrNameLst>
                                          <p:attrName>style.visibility</p:attrName>
                                        </p:attrNameLst>
                                      </p:cBhvr>
                                      <p:to>
                                        <p:strVal val="visible"/>
                                      </p:to>
                                    </p:set>
                                    <p:animEffect filter="fade" transition="in">
                                      <p:cBhvr>
                                        <p:cTn dur="350"/>
                                        <p:tgtEl>
                                          <p:spTgt spid="2745"/>
                                        </p:tgtEl>
                                      </p:cBhvr>
                                    </p:animEffect>
                                  </p:childTnLst>
                                </p:cTn>
                              </p:par>
                            </p:childTnLst>
                          </p:cTn>
                        </p:par>
                        <p:par>
                          <p:cTn fill="hold">
                            <p:stCondLst>
                              <p:cond delay="1050"/>
                            </p:stCondLst>
                            <p:childTnLst>
                              <p:par>
                                <p:cTn fill="hold" nodeType="afterEffect" presetClass="entr" presetID="10" presetSubtype="0">
                                  <p:stCondLst>
                                    <p:cond delay="0"/>
                                  </p:stCondLst>
                                  <p:childTnLst>
                                    <p:set>
                                      <p:cBhvr>
                                        <p:cTn dur="1" fill="hold">
                                          <p:stCondLst>
                                            <p:cond delay="0"/>
                                          </p:stCondLst>
                                        </p:cTn>
                                        <p:tgtEl>
                                          <p:spTgt spid="2746"/>
                                        </p:tgtEl>
                                        <p:attrNameLst>
                                          <p:attrName>style.visibility</p:attrName>
                                        </p:attrNameLst>
                                      </p:cBhvr>
                                      <p:to>
                                        <p:strVal val="visible"/>
                                      </p:to>
                                    </p:set>
                                    <p:animEffect filter="fade" transition="in">
                                      <p:cBhvr>
                                        <p:cTn dur="350"/>
                                        <p:tgtEl>
                                          <p:spTgt spid="2746"/>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2747"/>
                                        </p:tgtEl>
                                        <p:attrNameLst>
                                          <p:attrName>style.visibility</p:attrName>
                                        </p:attrNameLst>
                                      </p:cBhvr>
                                      <p:to>
                                        <p:strVal val="visible"/>
                                      </p:to>
                                    </p:set>
                                    <p:animEffect filter="fade" transition="in">
                                      <p:cBhvr>
                                        <p:cTn dur="350"/>
                                        <p:tgtEl>
                                          <p:spTgt spid="2747"/>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748"/>
                                        </p:tgtEl>
                                        <p:attrNameLst>
                                          <p:attrName>style.visibility</p:attrName>
                                        </p:attrNameLst>
                                      </p:cBhvr>
                                      <p:to>
                                        <p:strVal val="visible"/>
                                      </p:to>
                                    </p:set>
                                    <p:animEffect filter="fade" transition="in">
                                      <p:cBhvr>
                                        <p:cTn dur="350"/>
                                        <p:tgtEl>
                                          <p:spTgt spid="2748"/>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2742"/>
                                        </p:tgtEl>
                                        <p:attrNameLst>
                                          <p:attrName>style.visibility</p:attrName>
                                        </p:attrNameLst>
                                      </p:cBhvr>
                                      <p:to>
                                        <p:strVal val="visible"/>
                                      </p:to>
                                    </p:set>
                                    <p:animEffect filter="fade" transition="in">
                                      <p:cBhvr>
                                        <p:cTn dur="350"/>
                                        <p:tgtEl>
                                          <p:spTgt spid="2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53" name="Shape 2753"/>
        <p:cNvGrpSpPr/>
        <p:nvPr/>
      </p:nvGrpSpPr>
      <p:grpSpPr>
        <a:xfrm>
          <a:off x="0" y="0"/>
          <a:ext cx="0" cy="0"/>
          <a:chOff x="0" y="0"/>
          <a:chExt cx="0" cy="0"/>
        </a:xfrm>
      </p:grpSpPr>
      <p:sp>
        <p:nvSpPr>
          <p:cNvPr id="2754" name="Google Shape;2754;p74"/>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fr-FR"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
        <p:nvSpPr>
          <p:cNvPr id="2755" name="Google Shape;2755;p74"/>
          <p:cNvSpPr txBox="1"/>
          <p:nvPr/>
        </p:nvSpPr>
        <p:spPr>
          <a:xfrm>
            <a:off x="695325" y="287838"/>
            <a:ext cx="7364942" cy="458334"/>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23AA"/>
              </a:buClr>
              <a:buSzPts val="2400"/>
              <a:buFont typeface="Arial"/>
              <a:buNone/>
            </a:pPr>
            <a:r>
              <a:rPr b="1" i="0" lang="fr-FR" sz="2400" u="none" cap="none" strike="noStrike">
                <a:solidFill>
                  <a:srgbClr val="0023AA"/>
                </a:solidFill>
                <a:latin typeface="Arial"/>
                <a:ea typeface="Arial"/>
                <a:cs typeface="Arial"/>
                <a:sym typeface="Arial"/>
              </a:rPr>
              <a:t>La météo et le climat, ce n’est pas la même chose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23AA"/>
              </a:buClr>
              <a:buSzPts val="2400"/>
              <a:buFont typeface="Arial"/>
              <a:buNone/>
            </a:pPr>
            <a:r>
              <a:t/>
            </a:r>
            <a:endParaRPr b="1" i="0" sz="2400" u="none" cap="none" strike="noStrike">
              <a:solidFill>
                <a:srgbClr val="0023AA"/>
              </a:solidFill>
              <a:latin typeface="Arial"/>
              <a:ea typeface="Arial"/>
              <a:cs typeface="Arial"/>
              <a:sym typeface="Arial"/>
            </a:endParaRPr>
          </a:p>
        </p:txBody>
      </p:sp>
      <p:pic>
        <p:nvPicPr>
          <p:cNvPr id="2756" name="Google Shape;2756;p74"/>
          <p:cNvPicPr preferRelativeResize="0"/>
          <p:nvPr/>
        </p:nvPicPr>
        <p:blipFill rotWithShape="1">
          <a:blip r:embed="rId3">
            <a:alphaModFix/>
          </a:blip>
          <a:srcRect b="0" l="0" r="0" t="0"/>
          <a:stretch/>
        </p:blipFill>
        <p:spPr>
          <a:xfrm>
            <a:off x="370277" y="1874527"/>
            <a:ext cx="1477479" cy="1477479"/>
          </a:xfrm>
          <a:prstGeom prst="rect">
            <a:avLst/>
          </a:prstGeom>
          <a:noFill/>
          <a:ln>
            <a:noFill/>
          </a:ln>
        </p:spPr>
      </p:pic>
      <p:sp>
        <p:nvSpPr>
          <p:cNvPr id="2757" name="Google Shape;2757;p74"/>
          <p:cNvSpPr/>
          <p:nvPr/>
        </p:nvSpPr>
        <p:spPr>
          <a:xfrm>
            <a:off x="460498" y="3545227"/>
            <a:ext cx="1294680" cy="573470"/>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58" name="Google Shape;2758;p74"/>
          <p:cNvSpPr txBox="1"/>
          <p:nvPr/>
        </p:nvSpPr>
        <p:spPr>
          <a:xfrm>
            <a:off x="509455" y="3601129"/>
            <a:ext cx="119676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fr-FR" sz="2400" u="none" cap="none" strike="noStrike">
                <a:solidFill>
                  <a:srgbClr val="FFFFFF"/>
                </a:solidFill>
                <a:latin typeface="Calibri"/>
                <a:ea typeface="Calibri"/>
                <a:cs typeface="Calibri"/>
                <a:sym typeface="Calibri"/>
              </a:rPr>
              <a:t>CLIMAT</a:t>
            </a:r>
            <a:endParaRPr b="0" i="0" sz="1400" u="none" cap="none" strike="noStrike">
              <a:solidFill>
                <a:srgbClr val="000000"/>
              </a:solidFill>
              <a:latin typeface="Arial"/>
              <a:ea typeface="Arial"/>
              <a:cs typeface="Arial"/>
              <a:sym typeface="Arial"/>
            </a:endParaRPr>
          </a:p>
        </p:txBody>
      </p:sp>
      <p:pic>
        <p:nvPicPr>
          <p:cNvPr descr="Une image contenant ordinateur, signe, table&#10;&#10;Description générée automatiquement" id="2759" name="Google Shape;2759;p74"/>
          <p:cNvPicPr preferRelativeResize="0"/>
          <p:nvPr/>
        </p:nvPicPr>
        <p:blipFill rotWithShape="1">
          <a:blip r:embed="rId4">
            <a:alphaModFix/>
          </a:blip>
          <a:srcRect b="0" l="0" r="0" t="0"/>
          <a:stretch/>
        </p:blipFill>
        <p:spPr>
          <a:xfrm>
            <a:off x="4834185" y="4650268"/>
            <a:ext cx="1588366" cy="1524832"/>
          </a:xfrm>
          <a:prstGeom prst="rect">
            <a:avLst/>
          </a:prstGeom>
          <a:noFill/>
          <a:ln>
            <a:noFill/>
          </a:ln>
        </p:spPr>
      </p:pic>
      <p:pic>
        <p:nvPicPr>
          <p:cNvPr descr="Une image contenant ordinateur&#10;&#10;Description générée automatiquement" id="2760" name="Google Shape;2760;p74"/>
          <p:cNvPicPr preferRelativeResize="0"/>
          <p:nvPr/>
        </p:nvPicPr>
        <p:blipFill rotWithShape="1">
          <a:blip r:embed="rId5">
            <a:alphaModFix/>
          </a:blip>
          <a:srcRect b="0" l="0" r="0" t="0"/>
          <a:stretch/>
        </p:blipFill>
        <p:spPr>
          <a:xfrm>
            <a:off x="6428367" y="4650269"/>
            <a:ext cx="1588365" cy="1524831"/>
          </a:xfrm>
          <a:prstGeom prst="rect">
            <a:avLst/>
          </a:prstGeom>
          <a:noFill/>
          <a:ln>
            <a:noFill/>
          </a:ln>
        </p:spPr>
      </p:pic>
      <p:pic>
        <p:nvPicPr>
          <p:cNvPr id="2761" name="Google Shape;2761;p74"/>
          <p:cNvPicPr preferRelativeResize="0"/>
          <p:nvPr/>
        </p:nvPicPr>
        <p:blipFill rotWithShape="1">
          <a:blip r:embed="rId6">
            <a:alphaModFix/>
          </a:blip>
          <a:srcRect b="0" l="0" r="0" t="0"/>
          <a:stretch/>
        </p:blipFill>
        <p:spPr>
          <a:xfrm>
            <a:off x="4404574" y="1088894"/>
            <a:ext cx="1281212" cy="1221155"/>
          </a:xfrm>
          <a:prstGeom prst="rect">
            <a:avLst/>
          </a:prstGeom>
          <a:noFill/>
          <a:ln>
            <a:noFill/>
          </a:ln>
        </p:spPr>
      </p:pic>
      <p:pic>
        <p:nvPicPr>
          <p:cNvPr id="2762" name="Google Shape;2762;p74"/>
          <p:cNvPicPr preferRelativeResize="0"/>
          <p:nvPr/>
        </p:nvPicPr>
        <p:blipFill rotWithShape="1">
          <a:blip r:embed="rId7">
            <a:alphaModFix/>
          </a:blip>
          <a:srcRect b="0" l="0" r="0" t="0"/>
          <a:stretch/>
        </p:blipFill>
        <p:spPr>
          <a:xfrm>
            <a:off x="3129202" y="1079044"/>
            <a:ext cx="1281210" cy="1221154"/>
          </a:xfrm>
          <a:prstGeom prst="rect">
            <a:avLst/>
          </a:prstGeom>
          <a:noFill/>
          <a:ln>
            <a:noFill/>
          </a:ln>
        </p:spPr>
      </p:pic>
      <p:pic>
        <p:nvPicPr>
          <p:cNvPr id="2763" name="Google Shape;2763;p74"/>
          <p:cNvPicPr preferRelativeResize="0"/>
          <p:nvPr/>
        </p:nvPicPr>
        <p:blipFill rotWithShape="1">
          <a:blip r:embed="rId8">
            <a:alphaModFix/>
          </a:blip>
          <a:srcRect b="0" l="0" r="0" t="0"/>
          <a:stretch/>
        </p:blipFill>
        <p:spPr>
          <a:xfrm>
            <a:off x="6962230" y="1119886"/>
            <a:ext cx="1286555" cy="1226247"/>
          </a:xfrm>
          <a:prstGeom prst="rect">
            <a:avLst/>
          </a:prstGeom>
          <a:noFill/>
          <a:ln>
            <a:noFill/>
          </a:ln>
        </p:spPr>
      </p:pic>
      <p:pic>
        <p:nvPicPr>
          <p:cNvPr id="2764" name="Google Shape;2764;p74"/>
          <p:cNvPicPr preferRelativeResize="0"/>
          <p:nvPr/>
        </p:nvPicPr>
        <p:blipFill rotWithShape="1">
          <a:blip r:embed="rId9">
            <a:alphaModFix/>
          </a:blip>
          <a:srcRect b="0" l="0" r="0" t="0"/>
          <a:stretch/>
        </p:blipFill>
        <p:spPr>
          <a:xfrm>
            <a:off x="5674558" y="1109665"/>
            <a:ext cx="1286555" cy="1226247"/>
          </a:xfrm>
          <a:prstGeom prst="rect">
            <a:avLst/>
          </a:prstGeom>
          <a:noFill/>
          <a:ln>
            <a:noFill/>
          </a:ln>
        </p:spPr>
      </p:pic>
      <p:pic>
        <p:nvPicPr>
          <p:cNvPr id="2765" name="Google Shape;2765;p74"/>
          <p:cNvPicPr preferRelativeResize="0"/>
          <p:nvPr/>
        </p:nvPicPr>
        <p:blipFill rotWithShape="1">
          <a:blip r:embed="rId10">
            <a:alphaModFix/>
          </a:blip>
          <a:srcRect b="0" l="0" r="0" t="0"/>
          <a:stretch/>
        </p:blipFill>
        <p:spPr>
          <a:xfrm>
            <a:off x="3230026" y="4650268"/>
            <a:ext cx="1588366" cy="1513912"/>
          </a:xfrm>
          <a:prstGeom prst="rect">
            <a:avLst/>
          </a:prstGeom>
          <a:noFill/>
          <a:ln>
            <a:noFill/>
          </a:ln>
        </p:spPr>
      </p:pic>
      <p:pic>
        <p:nvPicPr>
          <p:cNvPr id="2766" name="Google Shape;2766;p74"/>
          <p:cNvPicPr preferRelativeResize="0"/>
          <p:nvPr/>
        </p:nvPicPr>
        <p:blipFill rotWithShape="1">
          <a:blip r:embed="rId6">
            <a:alphaModFix/>
          </a:blip>
          <a:srcRect b="0" l="0" r="0" t="0"/>
          <a:stretch/>
        </p:blipFill>
        <p:spPr>
          <a:xfrm>
            <a:off x="4389013" y="2296658"/>
            <a:ext cx="1281213" cy="1221156"/>
          </a:xfrm>
          <a:prstGeom prst="rect">
            <a:avLst/>
          </a:prstGeom>
          <a:noFill/>
          <a:ln>
            <a:noFill/>
          </a:ln>
        </p:spPr>
      </p:pic>
      <p:pic>
        <p:nvPicPr>
          <p:cNvPr id="2767" name="Google Shape;2767;p74"/>
          <p:cNvPicPr preferRelativeResize="0"/>
          <p:nvPr/>
        </p:nvPicPr>
        <p:blipFill rotWithShape="1">
          <a:blip r:embed="rId7">
            <a:alphaModFix/>
          </a:blip>
          <a:srcRect b="0" l="0" r="0" t="0"/>
          <a:stretch/>
        </p:blipFill>
        <p:spPr>
          <a:xfrm>
            <a:off x="3129202" y="2300198"/>
            <a:ext cx="1281210" cy="1221154"/>
          </a:xfrm>
          <a:prstGeom prst="rect">
            <a:avLst/>
          </a:prstGeom>
          <a:noFill/>
          <a:ln>
            <a:noFill/>
          </a:ln>
        </p:spPr>
      </p:pic>
      <p:pic>
        <p:nvPicPr>
          <p:cNvPr id="2768" name="Google Shape;2768;p74"/>
          <p:cNvPicPr preferRelativeResize="0"/>
          <p:nvPr/>
        </p:nvPicPr>
        <p:blipFill rotWithShape="1">
          <a:blip r:embed="rId8">
            <a:alphaModFix/>
          </a:blip>
          <a:srcRect b="0" l="0" r="0" t="0"/>
          <a:stretch/>
        </p:blipFill>
        <p:spPr>
          <a:xfrm>
            <a:off x="6956391" y="2295750"/>
            <a:ext cx="1286555" cy="1226247"/>
          </a:xfrm>
          <a:prstGeom prst="rect">
            <a:avLst/>
          </a:prstGeom>
          <a:noFill/>
          <a:ln>
            <a:noFill/>
          </a:ln>
        </p:spPr>
      </p:pic>
      <p:pic>
        <p:nvPicPr>
          <p:cNvPr id="2769" name="Google Shape;2769;p74"/>
          <p:cNvPicPr preferRelativeResize="0"/>
          <p:nvPr/>
        </p:nvPicPr>
        <p:blipFill rotWithShape="1">
          <a:blip r:embed="rId9">
            <a:alphaModFix/>
          </a:blip>
          <a:srcRect b="0" l="0" r="0" t="0"/>
          <a:stretch/>
        </p:blipFill>
        <p:spPr>
          <a:xfrm>
            <a:off x="5679947" y="2301418"/>
            <a:ext cx="1281213" cy="1221156"/>
          </a:xfrm>
          <a:prstGeom prst="rect">
            <a:avLst/>
          </a:prstGeom>
          <a:noFill/>
          <a:ln>
            <a:noFill/>
          </a:ln>
        </p:spPr>
      </p:pic>
      <p:sp>
        <p:nvSpPr>
          <p:cNvPr id="2770" name="Google Shape;2770;p74"/>
          <p:cNvSpPr/>
          <p:nvPr/>
        </p:nvSpPr>
        <p:spPr>
          <a:xfrm>
            <a:off x="3005772" y="1079044"/>
            <a:ext cx="5428648" cy="2463972"/>
          </a:xfrm>
          <a:prstGeom prst="roundRect">
            <a:avLst>
              <a:gd fmla="val 16667" name="adj"/>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1" name="Google Shape;2771;p74"/>
          <p:cNvSpPr/>
          <p:nvPr/>
        </p:nvSpPr>
        <p:spPr>
          <a:xfrm>
            <a:off x="3129202" y="4546827"/>
            <a:ext cx="5082438" cy="1681799"/>
          </a:xfrm>
          <a:prstGeom prst="roundRect">
            <a:avLst>
              <a:gd fmla="val 16667" name="adj"/>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2" name="Google Shape;2772;p74"/>
          <p:cNvSpPr txBox="1"/>
          <p:nvPr/>
        </p:nvSpPr>
        <p:spPr>
          <a:xfrm>
            <a:off x="4441368" y="798350"/>
            <a:ext cx="2667282" cy="523220"/>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Moyennes météorologiques</a:t>
            </a:r>
            <a:br>
              <a:rPr b="0" i="0" lang="fr-FR" sz="1400" u="none" cap="none" strike="noStrike">
                <a:solidFill>
                  <a:schemeClr val="lt1"/>
                </a:solidFill>
                <a:latin typeface="Arial"/>
                <a:ea typeface="Arial"/>
                <a:cs typeface="Arial"/>
                <a:sym typeface="Arial"/>
              </a:rPr>
            </a:br>
            <a:r>
              <a:rPr b="0" i="0" lang="fr-FR" sz="1400" u="none" cap="none" strike="noStrike">
                <a:solidFill>
                  <a:schemeClr val="lt1"/>
                </a:solidFill>
                <a:latin typeface="Arial"/>
                <a:ea typeface="Arial"/>
                <a:cs typeface="Arial"/>
                <a:sym typeface="Arial"/>
              </a:rPr>
              <a:t>et leurs variations saisonnières </a:t>
            </a:r>
            <a:endParaRPr b="0" i="0" sz="1400" u="none" cap="none" strike="noStrike">
              <a:solidFill>
                <a:srgbClr val="FFFFFF"/>
              </a:solidFill>
              <a:latin typeface="Arial"/>
              <a:ea typeface="Arial"/>
              <a:cs typeface="Arial"/>
              <a:sym typeface="Arial"/>
            </a:endParaRPr>
          </a:p>
        </p:txBody>
      </p:sp>
      <p:sp>
        <p:nvSpPr>
          <p:cNvPr id="2773" name="Google Shape;2773;p74"/>
          <p:cNvSpPr txBox="1"/>
          <p:nvPr/>
        </p:nvSpPr>
        <p:spPr>
          <a:xfrm>
            <a:off x="4677743" y="4243821"/>
            <a:ext cx="2194531"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Événements extrêmes</a:t>
            </a:r>
            <a:endParaRPr b="0" i="0" sz="1400" u="none" cap="none" strike="noStrike">
              <a:solidFill>
                <a:srgbClr val="000000"/>
              </a:solidFill>
              <a:latin typeface="Arial"/>
              <a:ea typeface="Arial"/>
              <a:cs typeface="Arial"/>
              <a:sym typeface="Arial"/>
            </a:endParaRPr>
          </a:p>
        </p:txBody>
      </p:sp>
      <p:sp>
        <p:nvSpPr>
          <p:cNvPr id="2774" name="Google Shape;2774;p74"/>
          <p:cNvSpPr/>
          <p:nvPr/>
        </p:nvSpPr>
        <p:spPr>
          <a:xfrm flipH="1" rot="10800000">
            <a:off x="1743451" y="2341157"/>
            <a:ext cx="1267057" cy="1223952"/>
          </a:xfrm>
          <a:custGeom>
            <a:rect b="b" l="l" r="r" t="t"/>
            <a:pathLst>
              <a:path extrusionOk="0" h="1460769" w="1267057">
                <a:moveTo>
                  <a:pt x="0" y="0"/>
                </a:moveTo>
                <a:cubicBezTo>
                  <a:pt x="7737" y="305754"/>
                  <a:pt x="142565" y="755850"/>
                  <a:pt x="385261" y="1028998"/>
                </a:cubicBezTo>
                <a:cubicBezTo>
                  <a:pt x="608379" y="1272397"/>
                  <a:pt x="991500" y="1464186"/>
                  <a:pt x="1267057" y="1460723"/>
                </a:cubicBezTo>
              </a:path>
            </a:pathLst>
          </a:custGeom>
          <a:noFill/>
          <a:ln cap="flat" cmpd="sng" w="19050">
            <a:solidFill>
              <a:srgbClr val="FF34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5" name="Google Shape;2775;p74"/>
          <p:cNvSpPr/>
          <p:nvPr/>
        </p:nvSpPr>
        <p:spPr>
          <a:xfrm>
            <a:off x="1744794" y="4117589"/>
            <a:ext cx="1384242" cy="1242110"/>
          </a:xfrm>
          <a:custGeom>
            <a:rect b="b" l="l" r="r" t="t"/>
            <a:pathLst>
              <a:path extrusionOk="0" h="1482440" w="1384242">
                <a:moveTo>
                  <a:pt x="0" y="0"/>
                </a:moveTo>
                <a:cubicBezTo>
                  <a:pt x="7737" y="305754"/>
                  <a:pt x="131414" y="767893"/>
                  <a:pt x="374110" y="1041041"/>
                </a:cubicBezTo>
                <a:cubicBezTo>
                  <a:pt x="718609" y="1400334"/>
                  <a:pt x="1108685" y="1485804"/>
                  <a:pt x="1384242" y="1482341"/>
                </a:cubicBezTo>
              </a:path>
            </a:pathLst>
          </a:custGeom>
          <a:noFill/>
          <a:ln cap="flat" cmpd="sng" w="19050">
            <a:solidFill>
              <a:srgbClr val="FF34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76" name="Google Shape;2776;p74"/>
          <p:cNvSpPr/>
          <p:nvPr/>
        </p:nvSpPr>
        <p:spPr>
          <a:xfrm>
            <a:off x="9277366" y="1000264"/>
            <a:ext cx="2520000" cy="2520000"/>
          </a:xfrm>
          <a:prstGeom prst="ellipse">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777" name="Google Shape;2777;p74"/>
          <p:cNvPicPr preferRelativeResize="0"/>
          <p:nvPr/>
        </p:nvPicPr>
        <p:blipFill rotWithShape="1">
          <a:blip r:embed="rId11">
            <a:alphaModFix/>
          </a:blip>
          <a:srcRect b="0" l="0" r="0" t="0"/>
          <a:stretch/>
        </p:blipFill>
        <p:spPr>
          <a:xfrm>
            <a:off x="10147888" y="5392153"/>
            <a:ext cx="822564" cy="822564"/>
          </a:xfrm>
          <a:prstGeom prst="rect">
            <a:avLst/>
          </a:prstGeom>
          <a:noFill/>
          <a:ln>
            <a:noFill/>
          </a:ln>
        </p:spPr>
      </p:pic>
      <p:pic>
        <p:nvPicPr>
          <p:cNvPr id="2778" name="Google Shape;2778;p74"/>
          <p:cNvPicPr preferRelativeResize="0"/>
          <p:nvPr/>
        </p:nvPicPr>
        <p:blipFill rotWithShape="1">
          <a:blip r:embed="rId12">
            <a:alphaModFix/>
          </a:blip>
          <a:srcRect b="0" l="0" r="0" t="0"/>
          <a:stretch/>
        </p:blipFill>
        <p:spPr>
          <a:xfrm>
            <a:off x="10710262" y="4734967"/>
            <a:ext cx="917466" cy="917466"/>
          </a:xfrm>
          <a:prstGeom prst="rect">
            <a:avLst/>
          </a:prstGeom>
          <a:noFill/>
          <a:ln>
            <a:noFill/>
          </a:ln>
        </p:spPr>
      </p:pic>
      <p:pic>
        <p:nvPicPr>
          <p:cNvPr id="2779" name="Google Shape;2779;p74"/>
          <p:cNvPicPr preferRelativeResize="0"/>
          <p:nvPr/>
        </p:nvPicPr>
        <p:blipFill rotWithShape="1">
          <a:blip r:embed="rId13">
            <a:alphaModFix/>
          </a:blip>
          <a:srcRect b="0" l="0" r="0" t="0"/>
          <a:stretch/>
        </p:blipFill>
        <p:spPr>
          <a:xfrm>
            <a:off x="9393022" y="4566454"/>
            <a:ext cx="917466" cy="917466"/>
          </a:xfrm>
          <a:prstGeom prst="rect">
            <a:avLst/>
          </a:prstGeom>
          <a:noFill/>
          <a:ln>
            <a:noFill/>
          </a:ln>
        </p:spPr>
      </p:pic>
      <p:pic>
        <p:nvPicPr>
          <p:cNvPr id="2780" name="Google Shape;2780;p74"/>
          <p:cNvPicPr preferRelativeResize="0"/>
          <p:nvPr/>
        </p:nvPicPr>
        <p:blipFill rotWithShape="1">
          <a:blip r:embed="rId14">
            <a:alphaModFix/>
          </a:blip>
          <a:srcRect b="0" l="0" r="0" t="0"/>
          <a:stretch/>
        </p:blipFill>
        <p:spPr>
          <a:xfrm>
            <a:off x="9464268" y="1694287"/>
            <a:ext cx="917467" cy="917467"/>
          </a:xfrm>
          <a:prstGeom prst="rect">
            <a:avLst/>
          </a:prstGeom>
          <a:noFill/>
          <a:ln>
            <a:noFill/>
          </a:ln>
        </p:spPr>
      </p:pic>
      <p:pic>
        <p:nvPicPr>
          <p:cNvPr id="2781" name="Google Shape;2781;p74"/>
          <p:cNvPicPr preferRelativeResize="0"/>
          <p:nvPr/>
        </p:nvPicPr>
        <p:blipFill rotWithShape="1">
          <a:blip r:embed="rId15">
            <a:alphaModFix/>
          </a:blip>
          <a:srcRect b="0" l="0" r="0" t="0"/>
          <a:stretch/>
        </p:blipFill>
        <p:spPr>
          <a:xfrm>
            <a:off x="10645977" y="1578702"/>
            <a:ext cx="917467" cy="917467"/>
          </a:xfrm>
          <a:prstGeom prst="rect">
            <a:avLst/>
          </a:prstGeom>
          <a:noFill/>
          <a:ln>
            <a:noFill/>
          </a:ln>
        </p:spPr>
      </p:pic>
      <p:pic>
        <p:nvPicPr>
          <p:cNvPr id="2782" name="Google Shape;2782;p74"/>
          <p:cNvPicPr preferRelativeResize="0"/>
          <p:nvPr/>
        </p:nvPicPr>
        <p:blipFill rotWithShape="1">
          <a:blip r:embed="rId16">
            <a:alphaModFix/>
          </a:blip>
          <a:srcRect b="0" l="0" r="0" t="0"/>
          <a:stretch/>
        </p:blipFill>
        <p:spPr>
          <a:xfrm>
            <a:off x="10100436" y="2389408"/>
            <a:ext cx="917467" cy="917467"/>
          </a:xfrm>
          <a:prstGeom prst="rect">
            <a:avLst/>
          </a:prstGeom>
          <a:noFill/>
          <a:ln>
            <a:noFill/>
          </a:ln>
        </p:spPr>
      </p:pic>
      <p:sp>
        <p:nvSpPr>
          <p:cNvPr id="2783" name="Google Shape;2783;p74"/>
          <p:cNvSpPr/>
          <p:nvPr/>
        </p:nvSpPr>
        <p:spPr>
          <a:xfrm>
            <a:off x="7862088" y="709559"/>
            <a:ext cx="765856" cy="5738091"/>
          </a:xfrm>
          <a:prstGeom prst="rightBracket">
            <a:avLst>
              <a:gd fmla="val 109156" name="adj"/>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282828"/>
              </a:solidFill>
              <a:latin typeface="Arial"/>
              <a:ea typeface="Arial"/>
              <a:cs typeface="Arial"/>
              <a:sym typeface="Arial"/>
            </a:endParaRPr>
          </a:p>
        </p:txBody>
      </p:sp>
      <p:sp>
        <p:nvSpPr>
          <p:cNvPr id="2784" name="Google Shape;2784;p74"/>
          <p:cNvSpPr txBox="1"/>
          <p:nvPr/>
        </p:nvSpPr>
        <p:spPr>
          <a:xfrm>
            <a:off x="9873558" y="696205"/>
            <a:ext cx="1371222"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Écosystèmes</a:t>
            </a:r>
            <a:endParaRPr b="0" i="0" sz="1400" u="none" cap="none" strike="noStrike">
              <a:solidFill>
                <a:srgbClr val="000000"/>
              </a:solidFill>
              <a:latin typeface="Arial"/>
              <a:ea typeface="Arial"/>
              <a:cs typeface="Arial"/>
              <a:sym typeface="Arial"/>
            </a:endParaRPr>
          </a:p>
        </p:txBody>
      </p:sp>
      <p:sp>
        <p:nvSpPr>
          <p:cNvPr id="2785" name="Google Shape;2785;p74"/>
          <p:cNvSpPr/>
          <p:nvPr/>
        </p:nvSpPr>
        <p:spPr>
          <a:xfrm>
            <a:off x="9277366" y="3927199"/>
            <a:ext cx="2520000" cy="2520000"/>
          </a:xfrm>
          <a:prstGeom prst="ellipse">
            <a:avLst/>
          </a:pr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86" name="Google Shape;2786;p74"/>
          <p:cNvSpPr/>
          <p:nvPr/>
        </p:nvSpPr>
        <p:spPr>
          <a:xfrm>
            <a:off x="8628072" y="3709319"/>
            <a:ext cx="960403" cy="639708"/>
          </a:xfrm>
          <a:custGeom>
            <a:rect b="b" l="l" r="r" t="t"/>
            <a:pathLst>
              <a:path extrusionOk="0" h="639708" w="960403">
                <a:moveTo>
                  <a:pt x="0" y="0"/>
                </a:moveTo>
                <a:cubicBezTo>
                  <a:pt x="256478" y="25089"/>
                  <a:pt x="387078" y="123970"/>
                  <a:pt x="537247" y="213458"/>
                </a:cubicBezTo>
                <a:cubicBezTo>
                  <a:pt x="698889" y="327736"/>
                  <a:pt x="906506" y="518903"/>
                  <a:pt x="960403" y="639708"/>
                </a:cubicBezTo>
              </a:path>
            </a:pathLst>
          </a:cu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87" name="Google Shape;2787;p74"/>
          <p:cNvSpPr txBox="1"/>
          <p:nvPr/>
        </p:nvSpPr>
        <p:spPr>
          <a:xfrm>
            <a:off x="9873558" y="3623739"/>
            <a:ext cx="1371222" cy="307777"/>
          </a:xfrm>
          <a:prstGeom prst="rect">
            <a:avLst/>
          </a:prstGeom>
          <a:solidFill>
            <a:schemeClr val="l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fr-FR" sz="1400" u="none" cap="none" strike="noStrike">
                <a:solidFill>
                  <a:srgbClr val="FFFFFF"/>
                </a:solidFill>
                <a:latin typeface="Arial"/>
                <a:ea typeface="Arial"/>
                <a:cs typeface="Arial"/>
                <a:sym typeface="Arial"/>
              </a:rPr>
              <a:t>Mode de vie</a:t>
            </a:r>
            <a:endParaRPr b="0" i="0" sz="1400" u="none" cap="none" strike="noStrike">
              <a:solidFill>
                <a:srgbClr val="000000"/>
              </a:solidFill>
              <a:latin typeface="Arial"/>
              <a:ea typeface="Arial"/>
              <a:cs typeface="Arial"/>
              <a:sym typeface="Arial"/>
            </a:endParaRPr>
          </a:p>
        </p:txBody>
      </p:sp>
      <p:sp>
        <p:nvSpPr>
          <p:cNvPr id="2788" name="Google Shape;2788;p74"/>
          <p:cNvSpPr/>
          <p:nvPr/>
        </p:nvSpPr>
        <p:spPr>
          <a:xfrm flipH="1" rot="10800000">
            <a:off x="8643686" y="3104696"/>
            <a:ext cx="944965" cy="607625"/>
          </a:xfrm>
          <a:custGeom>
            <a:rect b="b" l="l" r="r" t="t"/>
            <a:pathLst>
              <a:path extrusionOk="0" h="607625" w="944965">
                <a:moveTo>
                  <a:pt x="0" y="0"/>
                </a:moveTo>
                <a:cubicBezTo>
                  <a:pt x="256478" y="25089"/>
                  <a:pt x="400018" y="115344"/>
                  <a:pt x="550187" y="204832"/>
                </a:cubicBezTo>
                <a:cubicBezTo>
                  <a:pt x="711829" y="319110"/>
                  <a:pt x="891068" y="486820"/>
                  <a:pt x="944965" y="607625"/>
                </a:cubicBezTo>
              </a:path>
            </a:pathLst>
          </a:custGeom>
          <a:noFill/>
          <a:ln cap="flat" cmpd="sng" w="19050">
            <a:solidFill>
              <a:schemeClr val="l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789" name="Google Shape;2789;p74"/>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marR="0" rtl="0" algn="l">
              <a:lnSpc>
                <a:spcPct val="100000"/>
              </a:lnSpc>
              <a:spcBef>
                <a:spcPts val="0"/>
              </a:spcBef>
              <a:spcAft>
                <a:spcPts val="0"/>
              </a:spcAft>
              <a:buClr>
                <a:srgbClr val="000000"/>
              </a:buClr>
              <a:buSzPts val="1400"/>
              <a:buFont typeface="Arial"/>
              <a:buNone/>
            </a:pPr>
            <a:r>
              <a:rPr b="0" i="0" lang="fr-FR" sz="1000" u="none" cap="none" strike="noStrike">
                <a:solidFill>
                  <a:srgbClr val="FFFFFF"/>
                </a:solidFill>
                <a:latin typeface="Arial"/>
                <a:ea typeface="Arial"/>
                <a:cs typeface="Arial"/>
                <a:sym typeface="Arial"/>
              </a:rPr>
              <a:t>The Shifters – Le Climat, et moi, et moi, et moi…</a:t>
            </a:r>
            <a:endParaRPr b="0" i="0" sz="1000" u="none" cap="none" strike="noStrike">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300"/>
                                        <p:tgtEl>
                                          <p:spTgt spid="2756"/>
                                        </p:tgtEl>
                                      </p:cBhvr>
                                    </p:animEffect>
                                    <p:set>
                                      <p:cBhvr>
                                        <p:cTn dur="1" fill="hold">
                                          <p:stCondLst>
                                            <p:cond delay="300"/>
                                          </p:stCondLst>
                                        </p:cTn>
                                        <p:tgtEl>
                                          <p:spTgt spid="275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74"/>
                                        </p:tgtEl>
                                        <p:attrNameLst>
                                          <p:attrName>style.visibility</p:attrName>
                                        </p:attrNameLst>
                                      </p:cBhvr>
                                      <p:to>
                                        <p:strVal val="visible"/>
                                      </p:to>
                                    </p:set>
                                    <p:animEffect filter="fade" transition="in">
                                      <p:cBhvr>
                                        <p:cTn dur="300"/>
                                        <p:tgtEl>
                                          <p:spTgt spid="2774"/>
                                        </p:tgtEl>
                                      </p:cBhvr>
                                    </p:animEffect>
                                  </p:childTnLst>
                                </p:cTn>
                              </p:par>
                              <p:par>
                                <p:cTn fill="hold" nodeType="withEffect" presetClass="entr" presetID="10" presetSubtype="0">
                                  <p:stCondLst>
                                    <p:cond delay="0"/>
                                  </p:stCondLst>
                                  <p:childTnLst>
                                    <p:set>
                                      <p:cBhvr>
                                        <p:cTn dur="1" fill="hold">
                                          <p:stCondLst>
                                            <p:cond delay="0"/>
                                          </p:stCondLst>
                                        </p:cTn>
                                        <p:tgtEl>
                                          <p:spTgt spid="2775"/>
                                        </p:tgtEl>
                                        <p:attrNameLst>
                                          <p:attrName>style.visibility</p:attrName>
                                        </p:attrNameLst>
                                      </p:cBhvr>
                                      <p:to>
                                        <p:strVal val="visible"/>
                                      </p:to>
                                    </p:set>
                                    <p:animEffect filter="fade" transition="in">
                                      <p:cBhvr>
                                        <p:cTn dur="300"/>
                                        <p:tgtEl>
                                          <p:spTgt spid="2775"/>
                                        </p:tgtEl>
                                      </p:cBhvr>
                                    </p:animEffect>
                                  </p:childTnLst>
                                </p:cTn>
                              </p:par>
                            </p:childTnLst>
                          </p:cTn>
                        </p:par>
                        <p:par>
                          <p:cTn fill="hold">
                            <p:stCondLst>
                              <p:cond delay="300"/>
                            </p:stCondLst>
                            <p:childTnLst>
                              <p:par>
                                <p:cTn fill="hold" nodeType="afterEffect" presetClass="entr" presetID="10" presetSubtype="0">
                                  <p:stCondLst>
                                    <p:cond delay="0"/>
                                  </p:stCondLst>
                                  <p:childTnLst>
                                    <p:set>
                                      <p:cBhvr>
                                        <p:cTn dur="1" fill="hold">
                                          <p:stCondLst>
                                            <p:cond delay="0"/>
                                          </p:stCondLst>
                                        </p:cTn>
                                        <p:tgtEl>
                                          <p:spTgt spid="2770"/>
                                        </p:tgtEl>
                                        <p:attrNameLst>
                                          <p:attrName>style.visibility</p:attrName>
                                        </p:attrNameLst>
                                      </p:cBhvr>
                                      <p:to>
                                        <p:strVal val="visible"/>
                                      </p:to>
                                    </p:set>
                                    <p:animEffect filter="fade" transition="in">
                                      <p:cBhvr>
                                        <p:cTn dur="800"/>
                                        <p:tgtEl>
                                          <p:spTgt spid="2770"/>
                                        </p:tgtEl>
                                      </p:cBhvr>
                                    </p:animEffect>
                                  </p:childTnLst>
                                </p:cTn>
                              </p:par>
                              <p:par>
                                <p:cTn fill="hold" nodeType="withEffect" presetClass="entr" presetID="10" presetSubtype="0">
                                  <p:stCondLst>
                                    <p:cond delay="0"/>
                                  </p:stCondLst>
                                  <p:childTnLst>
                                    <p:set>
                                      <p:cBhvr>
                                        <p:cTn dur="1" fill="hold">
                                          <p:stCondLst>
                                            <p:cond delay="0"/>
                                          </p:stCondLst>
                                        </p:cTn>
                                        <p:tgtEl>
                                          <p:spTgt spid="2771"/>
                                        </p:tgtEl>
                                        <p:attrNameLst>
                                          <p:attrName>style.visibility</p:attrName>
                                        </p:attrNameLst>
                                      </p:cBhvr>
                                      <p:to>
                                        <p:strVal val="visible"/>
                                      </p:to>
                                    </p:set>
                                    <p:animEffect filter="fade" transition="in">
                                      <p:cBhvr>
                                        <p:cTn dur="800"/>
                                        <p:tgtEl>
                                          <p:spTgt spid="2771"/>
                                        </p:tgtEl>
                                      </p:cBhvr>
                                    </p:animEffect>
                                  </p:childTnLst>
                                </p:cTn>
                              </p:par>
                              <p:par>
                                <p:cTn fill="hold" nodeType="withEffect" presetClass="entr" presetID="10" presetSubtype="0">
                                  <p:stCondLst>
                                    <p:cond delay="0"/>
                                  </p:stCondLst>
                                  <p:childTnLst>
                                    <p:set>
                                      <p:cBhvr>
                                        <p:cTn dur="1" fill="hold">
                                          <p:stCondLst>
                                            <p:cond delay="0"/>
                                          </p:stCondLst>
                                        </p:cTn>
                                        <p:tgtEl>
                                          <p:spTgt spid="2772"/>
                                        </p:tgtEl>
                                        <p:attrNameLst>
                                          <p:attrName>style.visibility</p:attrName>
                                        </p:attrNameLst>
                                      </p:cBhvr>
                                      <p:to>
                                        <p:strVal val="visible"/>
                                      </p:to>
                                    </p:set>
                                    <p:animEffect filter="fade" transition="in">
                                      <p:cBhvr>
                                        <p:cTn dur="800"/>
                                        <p:tgtEl>
                                          <p:spTgt spid="2772"/>
                                        </p:tgtEl>
                                      </p:cBhvr>
                                    </p:animEffect>
                                  </p:childTnLst>
                                </p:cTn>
                              </p:par>
                              <p:par>
                                <p:cTn fill="hold" nodeType="withEffect" presetClass="entr" presetID="10" presetSubtype="0">
                                  <p:stCondLst>
                                    <p:cond delay="0"/>
                                  </p:stCondLst>
                                  <p:childTnLst>
                                    <p:set>
                                      <p:cBhvr>
                                        <p:cTn dur="1" fill="hold">
                                          <p:stCondLst>
                                            <p:cond delay="0"/>
                                          </p:stCondLst>
                                        </p:cTn>
                                        <p:tgtEl>
                                          <p:spTgt spid="2773"/>
                                        </p:tgtEl>
                                        <p:attrNameLst>
                                          <p:attrName>style.visibility</p:attrName>
                                        </p:attrNameLst>
                                      </p:cBhvr>
                                      <p:to>
                                        <p:strVal val="visible"/>
                                      </p:to>
                                    </p:set>
                                    <p:animEffect filter="fade" transition="in">
                                      <p:cBhvr>
                                        <p:cTn dur="800"/>
                                        <p:tgtEl>
                                          <p:spTgt spid="2773"/>
                                        </p:tgtEl>
                                      </p:cBhvr>
                                    </p:animEffect>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2762"/>
                                        </p:tgtEl>
                                        <p:attrNameLst>
                                          <p:attrName>style.visibility</p:attrName>
                                        </p:attrNameLst>
                                      </p:cBhvr>
                                      <p:to>
                                        <p:strVal val="visible"/>
                                      </p:to>
                                    </p:set>
                                    <p:animEffect filter="fade" transition="in">
                                      <p:cBhvr>
                                        <p:cTn dur="500"/>
                                        <p:tgtEl>
                                          <p:spTgt spid="2762"/>
                                        </p:tgtEl>
                                      </p:cBhvr>
                                    </p:animEffect>
                                  </p:childTnLst>
                                </p:cTn>
                              </p:par>
                              <p:par>
                                <p:cTn fill="hold" nodeType="withEffect" presetClass="entr" presetID="10" presetSubtype="0">
                                  <p:stCondLst>
                                    <p:cond delay="50"/>
                                  </p:stCondLst>
                                  <p:childTnLst>
                                    <p:set>
                                      <p:cBhvr>
                                        <p:cTn dur="1" fill="hold">
                                          <p:stCondLst>
                                            <p:cond delay="0"/>
                                          </p:stCondLst>
                                        </p:cTn>
                                        <p:tgtEl>
                                          <p:spTgt spid="2761"/>
                                        </p:tgtEl>
                                        <p:attrNameLst>
                                          <p:attrName>style.visibility</p:attrName>
                                        </p:attrNameLst>
                                      </p:cBhvr>
                                      <p:to>
                                        <p:strVal val="visible"/>
                                      </p:to>
                                    </p:set>
                                    <p:animEffect filter="fade" transition="in">
                                      <p:cBhvr>
                                        <p:cTn dur="500"/>
                                        <p:tgtEl>
                                          <p:spTgt spid="2761"/>
                                        </p:tgtEl>
                                      </p:cBhvr>
                                    </p:animEffect>
                                  </p:childTnLst>
                                </p:cTn>
                              </p:par>
                              <p:par>
                                <p:cTn fill="hold" nodeType="withEffect" presetClass="entr" presetID="10" presetSubtype="0">
                                  <p:stCondLst>
                                    <p:cond delay="50"/>
                                  </p:stCondLst>
                                  <p:childTnLst>
                                    <p:set>
                                      <p:cBhvr>
                                        <p:cTn dur="1" fill="hold">
                                          <p:stCondLst>
                                            <p:cond delay="0"/>
                                          </p:stCondLst>
                                        </p:cTn>
                                        <p:tgtEl>
                                          <p:spTgt spid="2764"/>
                                        </p:tgtEl>
                                        <p:attrNameLst>
                                          <p:attrName>style.visibility</p:attrName>
                                        </p:attrNameLst>
                                      </p:cBhvr>
                                      <p:to>
                                        <p:strVal val="visible"/>
                                      </p:to>
                                    </p:set>
                                    <p:animEffect filter="fade" transition="in">
                                      <p:cBhvr>
                                        <p:cTn dur="500"/>
                                        <p:tgtEl>
                                          <p:spTgt spid="2764"/>
                                        </p:tgtEl>
                                      </p:cBhvr>
                                    </p:animEffect>
                                  </p:childTnLst>
                                </p:cTn>
                              </p:par>
                              <p:par>
                                <p:cTn fill="hold" nodeType="withEffect" presetClass="entr" presetID="10" presetSubtype="0">
                                  <p:stCondLst>
                                    <p:cond delay="50"/>
                                  </p:stCondLst>
                                  <p:childTnLst>
                                    <p:set>
                                      <p:cBhvr>
                                        <p:cTn dur="1" fill="hold">
                                          <p:stCondLst>
                                            <p:cond delay="0"/>
                                          </p:stCondLst>
                                        </p:cTn>
                                        <p:tgtEl>
                                          <p:spTgt spid="2763"/>
                                        </p:tgtEl>
                                        <p:attrNameLst>
                                          <p:attrName>style.visibility</p:attrName>
                                        </p:attrNameLst>
                                      </p:cBhvr>
                                      <p:to>
                                        <p:strVal val="visible"/>
                                      </p:to>
                                    </p:set>
                                    <p:animEffect filter="fade" transition="in">
                                      <p:cBhvr>
                                        <p:cTn dur="500"/>
                                        <p:tgtEl>
                                          <p:spTgt spid="2763"/>
                                        </p:tgtEl>
                                      </p:cBhvr>
                                    </p:animEffect>
                                  </p:childTnLst>
                                </p:cTn>
                              </p:par>
                              <p:par>
                                <p:cTn fill="hold" nodeType="withEffect" presetClass="entr" presetID="10" presetSubtype="0">
                                  <p:stCondLst>
                                    <p:cond delay="50"/>
                                  </p:stCondLst>
                                  <p:childTnLst>
                                    <p:set>
                                      <p:cBhvr>
                                        <p:cTn dur="1" fill="hold">
                                          <p:stCondLst>
                                            <p:cond delay="0"/>
                                          </p:stCondLst>
                                        </p:cTn>
                                        <p:tgtEl>
                                          <p:spTgt spid="2768"/>
                                        </p:tgtEl>
                                        <p:attrNameLst>
                                          <p:attrName>style.visibility</p:attrName>
                                        </p:attrNameLst>
                                      </p:cBhvr>
                                      <p:to>
                                        <p:strVal val="visible"/>
                                      </p:to>
                                    </p:set>
                                    <p:animEffect filter="fade" transition="in">
                                      <p:cBhvr>
                                        <p:cTn dur="500"/>
                                        <p:tgtEl>
                                          <p:spTgt spid="2768"/>
                                        </p:tgtEl>
                                      </p:cBhvr>
                                    </p:animEffect>
                                  </p:childTnLst>
                                </p:cTn>
                              </p:par>
                              <p:par>
                                <p:cTn fill="hold" nodeType="withEffect" presetClass="entr" presetID="10" presetSubtype="0">
                                  <p:stCondLst>
                                    <p:cond delay="50"/>
                                  </p:stCondLst>
                                  <p:childTnLst>
                                    <p:set>
                                      <p:cBhvr>
                                        <p:cTn dur="1" fill="hold">
                                          <p:stCondLst>
                                            <p:cond delay="0"/>
                                          </p:stCondLst>
                                        </p:cTn>
                                        <p:tgtEl>
                                          <p:spTgt spid="2769"/>
                                        </p:tgtEl>
                                        <p:attrNameLst>
                                          <p:attrName>style.visibility</p:attrName>
                                        </p:attrNameLst>
                                      </p:cBhvr>
                                      <p:to>
                                        <p:strVal val="visible"/>
                                      </p:to>
                                    </p:set>
                                    <p:animEffect filter="fade" transition="in">
                                      <p:cBhvr>
                                        <p:cTn dur="500"/>
                                        <p:tgtEl>
                                          <p:spTgt spid="2769"/>
                                        </p:tgtEl>
                                      </p:cBhvr>
                                    </p:animEffect>
                                  </p:childTnLst>
                                </p:cTn>
                              </p:par>
                              <p:par>
                                <p:cTn fill="hold" nodeType="withEffect" presetClass="entr" presetID="10" presetSubtype="0">
                                  <p:stCondLst>
                                    <p:cond delay="50"/>
                                  </p:stCondLst>
                                  <p:childTnLst>
                                    <p:set>
                                      <p:cBhvr>
                                        <p:cTn dur="1" fill="hold">
                                          <p:stCondLst>
                                            <p:cond delay="0"/>
                                          </p:stCondLst>
                                        </p:cTn>
                                        <p:tgtEl>
                                          <p:spTgt spid="2766"/>
                                        </p:tgtEl>
                                        <p:attrNameLst>
                                          <p:attrName>style.visibility</p:attrName>
                                        </p:attrNameLst>
                                      </p:cBhvr>
                                      <p:to>
                                        <p:strVal val="visible"/>
                                      </p:to>
                                    </p:set>
                                    <p:animEffect filter="fade" transition="in">
                                      <p:cBhvr>
                                        <p:cTn dur="500"/>
                                        <p:tgtEl>
                                          <p:spTgt spid="2766"/>
                                        </p:tgtEl>
                                      </p:cBhvr>
                                    </p:animEffect>
                                  </p:childTnLst>
                                </p:cTn>
                              </p:par>
                              <p:par>
                                <p:cTn fill="hold" nodeType="withEffect" presetClass="entr" presetID="10" presetSubtype="0">
                                  <p:stCondLst>
                                    <p:cond delay="50"/>
                                  </p:stCondLst>
                                  <p:childTnLst>
                                    <p:set>
                                      <p:cBhvr>
                                        <p:cTn dur="1" fill="hold">
                                          <p:stCondLst>
                                            <p:cond delay="0"/>
                                          </p:stCondLst>
                                        </p:cTn>
                                        <p:tgtEl>
                                          <p:spTgt spid="2767"/>
                                        </p:tgtEl>
                                        <p:attrNameLst>
                                          <p:attrName>style.visibility</p:attrName>
                                        </p:attrNameLst>
                                      </p:cBhvr>
                                      <p:to>
                                        <p:strVal val="visible"/>
                                      </p:to>
                                    </p:set>
                                    <p:animEffect filter="fade" transition="in">
                                      <p:cBhvr>
                                        <p:cTn dur="500"/>
                                        <p:tgtEl>
                                          <p:spTgt spid="2767"/>
                                        </p:tgtEl>
                                      </p:cBhvr>
                                    </p:animEffect>
                                  </p:childTnLst>
                                </p:cTn>
                              </p:par>
                              <p:par>
                                <p:cTn fill="hold" nodeType="withEffect" presetClass="entr" presetID="10" presetSubtype="0">
                                  <p:stCondLst>
                                    <p:cond delay="0"/>
                                  </p:stCondLst>
                                  <p:childTnLst>
                                    <p:set>
                                      <p:cBhvr>
                                        <p:cTn dur="1" fill="hold">
                                          <p:stCondLst>
                                            <p:cond delay="0"/>
                                          </p:stCondLst>
                                        </p:cTn>
                                        <p:tgtEl>
                                          <p:spTgt spid="2765"/>
                                        </p:tgtEl>
                                        <p:attrNameLst>
                                          <p:attrName>style.visibility</p:attrName>
                                        </p:attrNameLst>
                                      </p:cBhvr>
                                      <p:to>
                                        <p:strVal val="visible"/>
                                      </p:to>
                                    </p:set>
                                    <p:animEffect filter="fade" transition="in">
                                      <p:cBhvr>
                                        <p:cTn dur="500"/>
                                        <p:tgtEl>
                                          <p:spTgt spid="2765"/>
                                        </p:tgtEl>
                                      </p:cBhvr>
                                    </p:animEffect>
                                  </p:childTnLst>
                                </p:cTn>
                              </p:par>
                              <p:par>
                                <p:cTn fill="hold" nodeType="withEffect" presetClass="entr" presetID="10" presetSubtype="0">
                                  <p:stCondLst>
                                    <p:cond delay="50"/>
                                  </p:stCondLst>
                                  <p:childTnLst>
                                    <p:set>
                                      <p:cBhvr>
                                        <p:cTn dur="1" fill="hold">
                                          <p:stCondLst>
                                            <p:cond delay="0"/>
                                          </p:stCondLst>
                                        </p:cTn>
                                        <p:tgtEl>
                                          <p:spTgt spid="2759"/>
                                        </p:tgtEl>
                                        <p:attrNameLst>
                                          <p:attrName>style.visibility</p:attrName>
                                        </p:attrNameLst>
                                      </p:cBhvr>
                                      <p:to>
                                        <p:strVal val="visible"/>
                                      </p:to>
                                    </p:set>
                                    <p:animEffect filter="fade" transition="in">
                                      <p:cBhvr>
                                        <p:cTn dur="500"/>
                                        <p:tgtEl>
                                          <p:spTgt spid="2759"/>
                                        </p:tgtEl>
                                      </p:cBhvr>
                                    </p:animEffect>
                                  </p:childTnLst>
                                </p:cTn>
                              </p:par>
                              <p:par>
                                <p:cTn fill="hold" nodeType="withEffect" presetClass="entr" presetID="10" presetSubtype="0">
                                  <p:stCondLst>
                                    <p:cond delay="50"/>
                                  </p:stCondLst>
                                  <p:childTnLst>
                                    <p:set>
                                      <p:cBhvr>
                                        <p:cTn dur="1" fill="hold">
                                          <p:stCondLst>
                                            <p:cond delay="0"/>
                                          </p:stCondLst>
                                        </p:cTn>
                                        <p:tgtEl>
                                          <p:spTgt spid="2760"/>
                                        </p:tgtEl>
                                        <p:attrNameLst>
                                          <p:attrName>style.visibility</p:attrName>
                                        </p:attrNameLst>
                                      </p:cBhvr>
                                      <p:to>
                                        <p:strVal val="visible"/>
                                      </p:to>
                                    </p:set>
                                    <p:animEffect filter="fade" transition="in">
                                      <p:cBhvr>
                                        <p:cTn dur="500"/>
                                        <p:tgtEl>
                                          <p:spTgt spid="2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3"/>
                                        </p:tgtEl>
                                        <p:attrNameLst>
                                          <p:attrName>style.visibility</p:attrName>
                                        </p:attrNameLst>
                                      </p:cBhvr>
                                      <p:to>
                                        <p:strVal val="visible"/>
                                      </p:to>
                                    </p:set>
                                    <p:animEffect filter="fade" transition="in">
                                      <p:cBhvr>
                                        <p:cTn dur="500"/>
                                        <p:tgtEl>
                                          <p:spTgt spid="278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88"/>
                                        </p:tgtEl>
                                        <p:attrNameLst>
                                          <p:attrName>style.visibility</p:attrName>
                                        </p:attrNameLst>
                                      </p:cBhvr>
                                      <p:to>
                                        <p:strVal val="visible"/>
                                      </p:to>
                                    </p:set>
                                    <p:animEffect filter="fade" transition="in">
                                      <p:cBhvr>
                                        <p:cTn dur="500"/>
                                        <p:tgtEl>
                                          <p:spTgt spid="2788"/>
                                        </p:tgtEl>
                                      </p:cBhvr>
                                    </p:animEffect>
                                  </p:childTnLst>
                                </p:cTn>
                              </p:par>
                              <p:par>
                                <p:cTn fill="hold" nodeType="withEffect" presetClass="entr" presetID="10" presetSubtype="0">
                                  <p:stCondLst>
                                    <p:cond delay="0"/>
                                  </p:stCondLst>
                                  <p:childTnLst>
                                    <p:set>
                                      <p:cBhvr>
                                        <p:cTn dur="1" fill="hold">
                                          <p:stCondLst>
                                            <p:cond delay="0"/>
                                          </p:stCondLst>
                                        </p:cTn>
                                        <p:tgtEl>
                                          <p:spTgt spid="2786"/>
                                        </p:tgtEl>
                                        <p:attrNameLst>
                                          <p:attrName>style.visibility</p:attrName>
                                        </p:attrNameLst>
                                      </p:cBhvr>
                                      <p:to>
                                        <p:strVal val="visible"/>
                                      </p:to>
                                    </p:set>
                                    <p:animEffect filter="fade" transition="in">
                                      <p:cBhvr>
                                        <p:cTn dur="500"/>
                                        <p:tgtEl>
                                          <p:spTgt spid="2786"/>
                                        </p:tgtEl>
                                      </p:cBhvr>
                                    </p:animEffect>
                                  </p:childTnLst>
                                </p:cTn>
                              </p:par>
                              <p:par>
                                <p:cTn fill="hold" nodeType="withEffect" presetClass="entr" presetID="10" presetSubtype="0">
                                  <p:stCondLst>
                                    <p:cond delay="0"/>
                                  </p:stCondLst>
                                  <p:childTnLst>
                                    <p:set>
                                      <p:cBhvr>
                                        <p:cTn dur="1" fill="hold">
                                          <p:stCondLst>
                                            <p:cond delay="0"/>
                                          </p:stCondLst>
                                        </p:cTn>
                                        <p:tgtEl>
                                          <p:spTgt spid="2784"/>
                                        </p:tgtEl>
                                        <p:attrNameLst>
                                          <p:attrName>style.visibility</p:attrName>
                                        </p:attrNameLst>
                                      </p:cBhvr>
                                      <p:to>
                                        <p:strVal val="visible"/>
                                      </p:to>
                                    </p:set>
                                    <p:animEffect filter="fade" transition="in">
                                      <p:cBhvr>
                                        <p:cTn dur="500"/>
                                        <p:tgtEl>
                                          <p:spTgt spid="2784"/>
                                        </p:tgtEl>
                                      </p:cBhvr>
                                    </p:animEffect>
                                  </p:childTnLst>
                                </p:cTn>
                              </p:par>
                              <p:par>
                                <p:cTn fill="hold" nodeType="withEffect" presetClass="entr" presetID="10" presetSubtype="0">
                                  <p:stCondLst>
                                    <p:cond delay="0"/>
                                  </p:stCondLst>
                                  <p:childTnLst>
                                    <p:set>
                                      <p:cBhvr>
                                        <p:cTn dur="1" fill="hold">
                                          <p:stCondLst>
                                            <p:cond delay="0"/>
                                          </p:stCondLst>
                                        </p:cTn>
                                        <p:tgtEl>
                                          <p:spTgt spid="2787"/>
                                        </p:tgtEl>
                                        <p:attrNameLst>
                                          <p:attrName>style.visibility</p:attrName>
                                        </p:attrNameLst>
                                      </p:cBhvr>
                                      <p:to>
                                        <p:strVal val="visible"/>
                                      </p:to>
                                    </p:set>
                                    <p:animEffect filter="fade" transition="in">
                                      <p:cBhvr>
                                        <p:cTn dur="500"/>
                                        <p:tgtEl>
                                          <p:spTgt spid="2787"/>
                                        </p:tgtEl>
                                      </p:cBhvr>
                                    </p:animEffect>
                                  </p:childTnLst>
                                </p:cTn>
                              </p:par>
                              <p:par>
                                <p:cTn fill="hold" nodeType="withEffect" presetClass="entr" presetID="10" presetSubtype="0">
                                  <p:stCondLst>
                                    <p:cond delay="150"/>
                                  </p:stCondLst>
                                  <p:childTnLst>
                                    <p:set>
                                      <p:cBhvr>
                                        <p:cTn dur="1" fill="hold">
                                          <p:stCondLst>
                                            <p:cond delay="0"/>
                                          </p:stCondLst>
                                        </p:cTn>
                                        <p:tgtEl>
                                          <p:spTgt spid="2776"/>
                                        </p:tgtEl>
                                        <p:attrNameLst>
                                          <p:attrName>style.visibility</p:attrName>
                                        </p:attrNameLst>
                                      </p:cBhvr>
                                      <p:to>
                                        <p:strVal val="visible"/>
                                      </p:to>
                                    </p:set>
                                    <p:animEffect filter="fade" transition="in">
                                      <p:cBhvr>
                                        <p:cTn dur="500"/>
                                        <p:tgtEl>
                                          <p:spTgt spid="2776"/>
                                        </p:tgtEl>
                                      </p:cBhvr>
                                    </p:animEffect>
                                  </p:childTnLst>
                                </p:cTn>
                              </p:par>
                              <p:par>
                                <p:cTn fill="hold" nodeType="withEffect" presetClass="entr" presetID="10" presetSubtype="0">
                                  <p:stCondLst>
                                    <p:cond delay="150"/>
                                  </p:stCondLst>
                                  <p:childTnLst>
                                    <p:set>
                                      <p:cBhvr>
                                        <p:cTn dur="1" fill="hold">
                                          <p:stCondLst>
                                            <p:cond delay="0"/>
                                          </p:stCondLst>
                                        </p:cTn>
                                        <p:tgtEl>
                                          <p:spTgt spid="2780"/>
                                        </p:tgtEl>
                                        <p:attrNameLst>
                                          <p:attrName>style.visibility</p:attrName>
                                        </p:attrNameLst>
                                      </p:cBhvr>
                                      <p:to>
                                        <p:strVal val="visible"/>
                                      </p:to>
                                    </p:set>
                                    <p:animEffect filter="fade" transition="in">
                                      <p:cBhvr>
                                        <p:cTn dur="500"/>
                                        <p:tgtEl>
                                          <p:spTgt spid="2780"/>
                                        </p:tgtEl>
                                      </p:cBhvr>
                                    </p:animEffect>
                                  </p:childTnLst>
                                </p:cTn>
                              </p:par>
                              <p:par>
                                <p:cTn fill="hold" nodeType="withEffect" presetClass="entr" presetID="10" presetSubtype="0">
                                  <p:stCondLst>
                                    <p:cond delay="150"/>
                                  </p:stCondLst>
                                  <p:childTnLst>
                                    <p:set>
                                      <p:cBhvr>
                                        <p:cTn dur="1" fill="hold">
                                          <p:stCondLst>
                                            <p:cond delay="0"/>
                                          </p:stCondLst>
                                        </p:cTn>
                                        <p:tgtEl>
                                          <p:spTgt spid="2781"/>
                                        </p:tgtEl>
                                        <p:attrNameLst>
                                          <p:attrName>style.visibility</p:attrName>
                                        </p:attrNameLst>
                                      </p:cBhvr>
                                      <p:to>
                                        <p:strVal val="visible"/>
                                      </p:to>
                                    </p:set>
                                    <p:animEffect filter="fade" transition="in">
                                      <p:cBhvr>
                                        <p:cTn dur="500"/>
                                        <p:tgtEl>
                                          <p:spTgt spid="2781"/>
                                        </p:tgtEl>
                                      </p:cBhvr>
                                    </p:animEffect>
                                  </p:childTnLst>
                                </p:cTn>
                              </p:par>
                              <p:par>
                                <p:cTn fill="hold" nodeType="withEffect" presetClass="entr" presetID="10" presetSubtype="0">
                                  <p:stCondLst>
                                    <p:cond delay="150"/>
                                  </p:stCondLst>
                                  <p:childTnLst>
                                    <p:set>
                                      <p:cBhvr>
                                        <p:cTn dur="1" fill="hold">
                                          <p:stCondLst>
                                            <p:cond delay="0"/>
                                          </p:stCondLst>
                                        </p:cTn>
                                        <p:tgtEl>
                                          <p:spTgt spid="2782"/>
                                        </p:tgtEl>
                                        <p:attrNameLst>
                                          <p:attrName>style.visibility</p:attrName>
                                        </p:attrNameLst>
                                      </p:cBhvr>
                                      <p:to>
                                        <p:strVal val="visible"/>
                                      </p:to>
                                    </p:set>
                                    <p:animEffect filter="fade" transition="in">
                                      <p:cBhvr>
                                        <p:cTn dur="500"/>
                                        <p:tgtEl>
                                          <p:spTgt spid="2782"/>
                                        </p:tgtEl>
                                      </p:cBhvr>
                                    </p:animEffect>
                                  </p:childTnLst>
                                </p:cTn>
                              </p:par>
                              <p:par>
                                <p:cTn fill="hold" nodeType="withEffect" presetClass="entr" presetID="10" presetSubtype="0">
                                  <p:stCondLst>
                                    <p:cond delay="150"/>
                                  </p:stCondLst>
                                  <p:childTnLst>
                                    <p:set>
                                      <p:cBhvr>
                                        <p:cTn dur="1" fill="hold">
                                          <p:stCondLst>
                                            <p:cond delay="0"/>
                                          </p:stCondLst>
                                        </p:cTn>
                                        <p:tgtEl>
                                          <p:spTgt spid="2777"/>
                                        </p:tgtEl>
                                        <p:attrNameLst>
                                          <p:attrName>style.visibility</p:attrName>
                                        </p:attrNameLst>
                                      </p:cBhvr>
                                      <p:to>
                                        <p:strVal val="visible"/>
                                      </p:to>
                                    </p:set>
                                    <p:animEffect filter="fade" transition="in">
                                      <p:cBhvr>
                                        <p:cTn dur="500"/>
                                        <p:tgtEl>
                                          <p:spTgt spid="2777"/>
                                        </p:tgtEl>
                                      </p:cBhvr>
                                    </p:animEffect>
                                  </p:childTnLst>
                                </p:cTn>
                              </p:par>
                              <p:par>
                                <p:cTn fill="hold" nodeType="withEffect" presetClass="entr" presetID="10" presetSubtype="0">
                                  <p:stCondLst>
                                    <p:cond delay="150"/>
                                  </p:stCondLst>
                                  <p:childTnLst>
                                    <p:set>
                                      <p:cBhvr>
                                        <p:cTn dur="1" fill="hold">
                                          <p:stCondLst>
                                            <p:cond delay="0"/>
                                          </p:stCondLst>
                                        </p:cTn>
                                        <p:tgtEl>
                                          <p:spTgt spid="2778"/>
                                        </p:tgtEl>
                                        <p:attrNameLst>
                                          <p:attrName>style.visibility</p:attrName>
                                        </p:attrNameLst>
                                      </p:cBhvr>
                                      <p:to>
                                        <p:strVal val="visible"/>
                                      </p:to>
                                    </p:set>
                                    <p:animEffect filter="fade" transition="in">
                                      <p:cBhvr>
                                        <p:cTn dur="500"/>
                                        <p:tgtEl>
                                          <p:spTgt spid="2778"/>
                                        </p:tgtEl>
                                      </p:cBhvr>
                                    </p:animEffect>
                                  </p:childTnLst>
                                </p:cTn>
                              </p:par>
                              <p:par>
                                <p:cTn fill="hold" nodeType="withEffect" presetClass="entr" presetID="10" presetSubtype="0">
                                  <p:stCondLst>
                                    <p:cond delay="150"/>
                                  </p:stCondLst>
                                  <p:childTnLst>
                                    <p:set>
                                      <p:cBhvr>
                                        <p:cTn dur="1" fill="hold">
                                          <p:stCondLst>
                                            <p:cond delay="0"/>
                                          </p:stCondLst>
                                        </p:cTn>
                                        <p:tgtEl>
                                          <p:spTgt spid="2779"/>
                                        </p:tgtEl>
                                        <p:attrNameLst>
                                          <p:attrName>style.visibility</p:attrName>
                                        </p:attrNameLst>
                                      </p:cBhvr>
                                      <p:to>
                                        <p:strVal val="visible"/>
                                      </p:to>
                                    </p:set>
                                    <p:animEffect filter="fade" transition="in">
                                      <p:cBhvr>
                                        <p:cTn dur="500"/>
                                        <p:tgtEl>
                                          <p:spTgt spid="2779"/>
                                        </p:tgtEl>
                                      </p:cBhvr>
                                    </p:animEffect>
                                  </p:childTnLst>
                                </p:cTn>
                              </p:par>
                              <p:par>
                                <p:cTn fill="hold" nodeType="withEffect" presetClass="entr" presetID="10" presetSubtype="0">
                                  <p:stCondLst>
                                    <p:cond delay="150"/>
                                  </p:stCondLst>
                                  <p:childTnLst>
                                    <p:set>
                                      <p:cBhvr>
                                        <p:cTn dur="1" fill="hold">
                                          <p:stCondLst>
                                            <p:cond delay="0"/>
                                          </p:stCondLst>
                                        </p:cTn>
                                        <p:tgtEl>
                                          <p:spTgt spid="2785"/>
                                        </p:tgtEl>
                                        <p:attrNameLst>
                                          <p:attrName>style.visibility</p:attrName>
                                        </p:attrNameLst>
                                      </p:cBhvr>
                                      <p:to>
                                        <p:strVal val="visible"/>
                                      </p:to>
                                    </p:set>
                                    <p:animEffect filter="fade" transition="in">
                                      <p:cBhvr>
                                        <p:cTn dur="500"/>
                                        <p:tgtEl>
                                          <p:spTgt spid="2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94" name="Shape 2794"/>
        <p:cNvGrpSpPr/>
        <p:nvPr/>
      </p:nvGrpSpPr>
      <p:grpSpPr>
        <a:xfrm>
          <a:off x="0" y="0"/>
          <a:ext cx="0" cy="0"/>
          <a:chOff x="0" y="0"/>
          <a:chExt cx="0" cy="0"/>
        </a:xfrm>
      </p:grpSpPr>
      <p:sp>
        <p:nvSpPr>
          <p:cNvPr id="2795" name="Google Shape;2795;p75"/>
          <p:cNvSpPr txBox="1"/>
          <p:nvPr>
            <p:ph idx="12" type="sldNum"/>
          </p:nvPr>
        </p:nvSpPr>
        <p:spPr>
          <a:xfrm>
            <a:off x="9046369"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796" name="Google Shape;2796;p75"/>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pic>
        <p:nvPicPr>
          <p:cNvPr id="2797" name="Google Shape;2797;p75"/>
          <p:cNvPicPr preferRelativeResize="0"/>
          <p:nvPr/>
        </p:nvPicPr>
        <p:blipFill rotWithShape="1">
          <a:blip r:embed="rId3">
            <a:alphaModFix/>
          </a:blip>
          <a:srcRect b="0" l="0" r="0" t="0"/>
          <a:stretch/>
        </p:blipFill>
        <p:spPr>
          <a:xfrm>
            <a:off x="1242945" y="-368301"/>
            <a:ext cx="9699501" cy="6858000"/>
          </a:xfrm>
          <a:prstGeom prst="rect">
            <a:avLst/>
          </a:prstGeom>
          <a:noFill/>
          <a:ln>
            <a:noFill/>
          </a:ln>
        </p:spPr>
      </p:pic>
      <p:pic>
        <p:nvPicPr>
          <p:cNvPr id="2798" name="Google Shape;2798;p75"/>
          <p:cNvPicPr preferRelativeResize="0"/>
          <p:nvPr/>
        </p:nvPicPr>
        <p:blipFill rotWithShape="1">
          <a:blip r:embed="rId4">
            <a:alphaModFix/>
          </a:blip>
          <a:srcRect b="0" l="7076" r="7076" t="0"/>
          <a:stretch/>
        </p:blipFill>
        <p:spPr>
          <a:xfrm>
            <a:off x="1997000" y="-365250"/>
            <a:ext cx="8340638" cy="6854951"/>
          </a:xfrm>
          <a:prstGeom prst="rect">
            <a:avLst/>
          </a:prstGeom>
          <a:noFill/>
          <a:ln>
            <a:noFill/>
          </a:ln>
        </p:spPr>
      </p:pic>
      <p:pic>
        <p:nvPicPr>
          <p:cNvPr id="2799" name="Google Shape;2799;p75"/>
          <p:cNvPicPr preferRelativeResize="0"/>
          <p:nvPr/>
        </p:nvPicPr>
        <p:blipFill rotWithShape="1">
          <a:blip r:embed="rId5">
            <a:alphaModFix/>
          </a:blip>
          <a:srcRect b="0" l="0" r="0" t="0"/>
          <a:stretch/>
        </p:blipFill>
        <p:spPr>
          <a:xfrm>
            <a:off x="1331939" y="-358400"/>
            <a:ext cx="9700752" cy="6858000"/>
          </a:xfrm>
          <a:prstGeom prst="rect">
            <a:avLst/>
          </a:prstGeom>
          <a:noFill/>
          <a:ln>
            <a:noFill/>
          </a:ln>
        </p:spPr>
      </p:pic>
      <p:grpSp>
        <p:nvGrpSpPr>
          <p:cNvPr id="2800" name="Google Shape;2800;p75"/>
          <p:cNvGrpSpPr/>
          <p:nvPr/>
        </p:nvGrpSpPr>
        <p:grpSpPr>
          <a:xfrm>
            <a:off x="3702757" y="-358401"/>
            <a:ext cx="8479120" cy="8479120"/>
            <a:chOff x="3702757" y="-358401"/>
            <a:chExt cx="8479120" cy="8479120"/>
          </a:xfrm>
        </p:grpSpPr>
        <p:sp>
          <p:nvSpPr>
            <p:cNvPr id="2801" name="Google Shape;2801;p75"/>
            <p:cNvSpPr/>
            <p:nvPr/>
          </p:nvSpPr>
          <p:spPr>
            <a:xfrm>
              <a:off x="4947995" y="1861102"/>
              <a:ext cx="3733800" cy="3632200"/>
            </a:xfrm>
            <a:prstGeom prst="ellipse">
              <a:avLst/>
            </a:prstGeom>
            <a:solidFill>
              <a:srgbClr val="C0C9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802" name="Google Shape;2802;p75"/>
            <p:cNvPicPr preferRelativeResize="0"/>
            <p:nvPr/>
          </p:nvPicPr>
          <p:blipFill rotWithShape="1">
            <a:blip r:embed="rId6">
              <a:alphaModFix/>
            </a:blip>
            <a:srcRect b="0" l="0" r="0" t="0"/>
            <a:stretch/>
          </p:blipFill>
          <p:spPr>
            <a:xfrm rot="-1992540">
              <a:off x="4879876" y="818718"/>
              <a:ext cx="6124881" cy="6124881"/>
            </a:xfrm>
            <a:prstGeom prst="rect">
              <a:avLst/>
            </a:prstGeom>
            <a:noFill/>
            <a:ln>
              <a:noFill/>
            </a:ln>
          </p:spPr>
        </p:pic>
        <p:grpSp>
          <p:nvGrpSpPr>
            <p:cNvPr id="2803" name="Google Shape;2803;p75"/>
            <p:cNvGrpSpPr/>
            <p:nvPr/>
          </p:nvGrpSpPr>
          <p:grpSpPr>
            <a:xfrm>
              <a:off x="5576892" y="3429000"/>
              <a:ext cx="219600" cy="525418"/>
              <a:chOff x="627205" y="2908254"/>
              <a:chExt cx="219600" cy="525418"/>
            </a:xfrm>
          </p:grpSpPr>
          <p:sp>
            <p:nvSpPr>
              <p:cNvPr id="2804" name="Google Shape;2804;p7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5" name="Google Shape;2805;p7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6" name="Google Shape;2806;p7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07" name="Google Shape;2807;p75"/>
            <p:cNvGrpSpPr/>
            <p:nvPr/>
          </p:nvGrpSpPr>
          <p:grpSpPr>
            <a:xfrm rot="-1877045">
              <a:off x="7010400" y="3319200"/>
              <a:ext cx="219600" cy="525418"/>
              <a:chOff x="627205" y="2908254"/>
              <a:chExt cx="219600" cy="525418"/>
            </a:xfrm>
          </p:grpSpPr>
          <p:sp>
            <p:nvSpPr>
              <p:cNvPr id="2808" name="Google Shape;2808;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9" name="Google Shape;2809;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0" name="Google Shape;2810;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11" name="Google Shape;2811;p75"/>
            <p:cNvGrpSpPr/>
            <p:nvPr/>
          </p:nvGrpSpPr>
          <p:grpSpPr>
            <a:xfrm rot="605258">
              <a:off x="6464331" y="4246852"/>
              <a:ext cx="219600" cy="525418"/>
              <a:chOff x="627205" y="2908254"/>
              <a:chExt cx="219600" cy="525418"/>
            </a:xfrm>
          </p:grpSpPr>
          <p:sp>
            <p:nvSpPr>
              <p:cNvPr id="2812" name="Google Shape;2812;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3" name="Google Shape;2813;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4" name="Google Shape;2814;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15" name="Google Shape;2815;p75"/>
            <p:cNvGrpSpPr/>
            <p:nvPr/>
          </p:nvGrpSpPr>
          <p:grpSpPr>
            <a:xfrm rot="2261809">
              <a:off x="6261818" y="2577750"/>
              <a:ext cx="219600" cy="525418"/>
              <a:chOff x="627205" y="2908254"/>
              <a:chExt cx="219600" cy="525418"/>
            </a:xfrm>
          </p:grpSpPr>
          <p:sp>
            <p:nvSpPr>
              <p:cNvPr id="2816" name="Google Shape;2816;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7" name="Google Shape;2817;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18" name="Google Shape;2818;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19" name="Google Shape;2819;p75"/>
            <p:cNvGrpSpPr/>
            <p:nvPr/>
          </p:nvGrpSpPr>
          <p:grpSpPr>
            <a:xfrm rot="-1099166">
              <a:off x="7405827" y="2271206"/>
              <a:ext cx="219600" cy="525418"/>
              <a:chOff x="627205" y="2908254"/>
              <a:chExt cx="219600" cy="525418"/>
            </a:xfrm>
          </p:grpSpPr>
          <p:sp>
            <p:nvSpPr>
              <p:cNvPr id="2820" name="Google Shape;2820;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1" name="Google Shape;2821;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2" name="Google Shape;2822;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23" name="Google Shape;2823;p75"/>
            <p:cNvGrpSpPr/>
            <p:nvPr/>
          </p:nvGrpSpPr>
          <p:grpSpPr>
            <a:xfrm rot="551598">
              <a:off x="7846660" y="3947120"/>
              <a:ext cx="219600" cy="525418"/>
              <a:chOff x="627205" y="2908254"/>
              <a:chExt cx="219600" cy="525418"/>
            </a:xfrm>
          </p:grpSpPr>
          <p:sp>
            <p:nvSpPr>
              <p:cNvPr id="2824" name="Google Shape;2824;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5" name="Google Shape;2825;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6" name="Google Shape;2826;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27" name="Google Shape;2827;p75"/>
            <p:cNvGrpSpPr/>
            <p:nvPr/>
          </p:nvGrpSpPr>
          <p:grpSpPr>
            <a:xfrm rot="1955952">
              <a:off x="5851203" y="4204926"/>
              <a:ext cx="219600" cy="525418"/>
              <a:chOff x="627205" y="2908254"/>
              <a:chExt cx="219600" cy="525418"/>
            </a:xfrm>
          </p:grpSpPr>
          <p:sp>
            <p:nvSpPr>
              <p:cNvPr id="2828" name="Google Shape;2828;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9" name="Google Shape;2829;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0" name="Google Shape;2830;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31" name="Google Shape;2831;p75"/>
            <p:cNvGrpSpPr/>
            <p:nvPr/>
          </p:nvGrpSpPr>
          <p:grpSpPr>
            <a:xfrm rot="3664032">
              <a:off x="6280575" y="3499063"/>
              <a:ext cx="219600" cy="525418"/>
              <a:chOff x="627205" y="2908254"/>
              <a:chExt cx="219600" cy="525418"/>
            </a:xfrm>
          </p:grpSpPr>
          <p:sp>
            <p:nvSpPr>
              <p:cNvPr id="2832" name="Google Shape;2832;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3" name="Google Shape;2833;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4" name="Google Shape;2834;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35" name="Google Shape;2835;p75"/>
            <p:cNvGrpSpPr/>
            <p:nvPr/>
          </p:nvGrpSpPr>
          <p:grpSpPr>
            <a:xfrm rot="5940633">
              <a:off x="7785538" y="3214066"/>
              <a:ext cx="219600" cy="525418"/>
              <a:chOff x="627205" y="2908254"/>
              <a:chExt cx="219600" cy="525418"/>
            </a:xfrm>
          </p:grpSpPr>
          <p:sp>
            <p:nvSpPr>
              <p:cNvPr id="2836" name="Google Shape;2836;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7" name="Google Shape;2837;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38" name="Google Shape;2838;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39" name="Google Shape;2839;p75"/>
            <p:cNvGrpSpPr/>
            <p:nvPr/>
          </p:nvGrpSpPr>
          <p:grpSpPr>
            <a:xfrm rot="7315248">
              <a:off x="6577168" y="2053993"/>
              <a:ext cx="219600" cy="525418"/>
              <a:chOff x="627205" y="2908254"/>
              <a:chExt cx="219600" cy="525418"/>
            </a:xfrm>
          </p:grpSpPr>
          <p:sp>
            <p:nvSpPr>
              <p:cNvPr id="2840" name="Google Shape;2840;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1" name="Google Shape;2841;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2" name="Google Shape;2842;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43" name="Google Shape;2843;p75"/>
            <p:cNvGrpSpPr/>
            <p:nvPr/>
          </p:nvGrpSpPr>
          <p:grpSpPr>
            <a:xfrm rot="7315248">
              <a:off x="5596490" y="2805156"/>
              <a:ext cx="219600" cy="525418"/>
              <a:chOff x="627205" y="2908254"/>
              <a:chExt cx="219600" cy="525418"/>
            </a:xfrm>
          </p:grpSpPr>
          <p:sp>
            <p:nvSpPr>
              <p:cNvPr id="2844" name="Google Shape;2844;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5" name="Google Shape;2845;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6" name="Google Shape;2846;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47" name="Google Shape;2847;p75"/>
            <p:cNvGrpSpPr/>
            <p:nvPr/>
          </p:nvGrpSpPr>
          <p:grpSpPr>
            <a:xfrm rot="4413930">
              <a:off x="7002358" y="4665044"/>
              <a:ext cx="219600" cy="525418"/>
              <a:chOff x="627205" y="2908254"/>
              <a:chExt cx="219600" cy="525418"/>
            </a:xfrm>
          </p:grpSpPr>
          <p:sp>
            <p:nvSpPr>
              <p:cNvPr id="2848" name="Google Shape;2848;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9" name="Google Shape;2849;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0" name="Google Shape;2850;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51" name="Google Shape;2851;p75"/>
            <p:cNvGrpSpPr/>
            <p:nvPr/>
          </p:nvGrpSpPr>
          <p:grpSpPr>
            <a:xfrm rot="4413930">
              <a:off x="7848323" y="2734752"/>
              <a:ext cx="219600" cy="525418"/>
              <a:chOff x="627205" y="2908254"/>
              <a:chExt cx="219600" cy="525418"/>
            </a:xfrm>
          </p:grpSpPr>
          <p:sp>
            <p:nvSpPr>
              <p:cNvPr id="2852" name="Google Shape;2852;p75"/>
              <p:cNvSpPr/>
              <p:nvPr/>
            </p:nvSpPr>
            <p:spPr>
              <a:xfrm>
                <a:off x="627205" y="2908254"/>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3" name="Google Shape;2853;p75"/>
              <p:cNvSpPr/>
              <p:nvPr/>
            </p:nvSpPr>
            <p:spPr>
              <a:xfrm>
                <a:off x="627205" y="3214072"/>
                <a:ext cx="219600" cy="2196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4" name="Google Shape;2854;p75"/>
              <p:cNvSpPr/>
              <p:nvPr/>
            </p:nvSpPr>
            <p:spPr>
              <a:xfrm>
                <a:off x="706022" y="3098039"/>
                <a:ext cx="59016" cy="175065"/>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55" name="Google Shape;2855;p75"/>
            <p:cNvGrpSpPr/>
            <p:nvPr/>
          </p:nvGrpSpPr>
          <p:grpSpPr>
            <a:xfrm rot="8280184">
              <a:off x="7243592" y="4102358"/>
              <a:ext cx="219600" cy="525418"/>
              <a:chOff x="627205" y="2908254"/>
              <a:chExt cx="219600" cy="525418"/>
            </a:xfrm>
          </p:grpSpPr>
          <p:sp>
            <p:nvSpPr>
              <p:cNvPr id="2856" name="Google Shape;2856;p7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7" name="Google Shape;2857;p7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58" name="Google Shape;2858;p7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859" name="Google Shape;2859;p75"/>
            <p:cNvGrpSpPr/>
            <p:nvPr/>
          </p:nvGrpSpPr>
          <p:grpSpPr>
            <a:xfrm rot="4413930">
              <a:off x="6869958" y="2748354"/>
              <a:ext cx="219600" cy="525418"/>
              <a:chOff x="627205" y="2908254"/>
              <a:chExt cx="219600" cy="525418"/>
            </a:xfrm>
          </p:grpSpPr>
          <p:sp>
            <p:nvSpPr>
              <p:cNvPr id="2860" name="Google Shape;2860;p75"/>
              <p:cNvSpPr/>
              <p:nvPr/>
            </p:nvSpPr>
            <p:spPr>
              <a:xfrm>
                <a:off x="627205" y="2908254"/>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1" name="Google Shape;2861;p75"/>
              <p:cNvSpPr/>
              <p:nvPr/>
            </p:nvSpPr>
            <p:spPr>
              <a:xfrm>
                <a:off x="627205" y="3214072"/>
                <a:ext cx="219600" cy="2196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2" name="Google Shape;2862;p75"/>
              <p:cNvSpPr/>
              <p:nvPr/>
            </p:nvSpPr>
            <p:spPr>
              <a:xfrm>
                <a:off x="706022" y="3098039"/>
                <a:ext cx="59016" cy="175065"/>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2863" name="Google Shape;2863;p75"/>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La Terre elle aussi en tient une couche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7"/>
                                        </p:tgtEl>
                                        <p:attrNameLst>
                                          <p:attrName>style.visibility</p:attrName>
                                        </p:attrNameLst>
                                      </p:cBhvr>
                                      <p:to>
                                        <p:strVal val="visible"/>
                                      </p:to>
                                    </p:set>
                                    <p:animEffect filter="fade" transition="in">
                                      <p:cBhvr>
                                        <p:cTn dur="1000"/>
                                        <p:tgtEl>
                                          <p:spTgt spid="2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00"/>
                                        </p:tgtEl>
                                        <p:attrNameLst>
                                          <p:attrName>style.visibility</p:attrName>
                                        </p:attrNameLst>
                                      </p:cBhvr>
                                      <p:to>
                                        <p:strVal val="visible"/>
                                      </p:to>
                                    </p:set>
                                    <p:anim calcmode="lin" valueType="num">
                                      <p:cBhvr additive="base">
                                        <p:cTn dur="500"/>
                                        <p:tgtEl>
                                          <p:spTgt spid="2800"/>
                                        </p:tgtEl>
                                        <p:attrNameLst>
                                          <p:attrName>ppt_w</p:attrName>
                                        </p:attrNameLst>
                                      </p:cBhvr>
                                      <p:tavLst>
                                        <p:tav fmla="" tm="0">
                                          <p:val>
                                            <p:strVal val="0"/>
                                          </p:val>
                                        </p:tav>
                                        <p:tav fmla="" tm="100000">
                                          <p:val>
                                            <p:strVal val="#ppt_w"/>
                                          </p:val>
                                        </p:tav>
                                      </p:tavLst>
                                    </p:anim>
                                    <p:anim calcmode="lin" valueType="num">
                                      <p:cBhvr additive="base">
                                        <p:cTn dur="500"/>
                                        <p:tgtEl>
                                          <p:spTgt spid="28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68" name="Shape 2868"/>
        <p:cNvGrpSpPr/>
        <p:nvPr/>
      </p:nvGrpSpPr>
      <p:grpSpPr>
        <a:xfrm>
          <a:off x="0" y="0"/>
          <a:ext cx="0" cy="0"/>
          <a:chOff x="0" y="0"/>
          <a:chExt cx="0" cy="0"/>
        </a:xfrm>
      </p:grpSpPr>
      <p:pic>
        <p:nvPicPr>
          <p:cNvPr id="2869" name="Google Shape;2869;p76"/>
          <p:cNvPicPr preferRelativeResize="0"/>
          <p:nvPr/>
        </p:nvPicPr>
        <p:blipFill rotWithShape="1">
          <a:blip r:embed="rId3">
            <a:alphaModFix/>
          </a:blip>
          <a:srcRect b="0" l="0" r="0" t="0"/>
          <a:stretch/>
        </p:blipFill>
        <p:spPr>
          <a:xfrm rot="-1992540">
            <a:off x="-927370" y="-6157237"/>
            <a:ext cx="21552704" cy="21552704"/>
          </a:xfrm>
          <a:prstGeom prst="rect">
            <a:avLst/>
          </a:prstGeom>
          <a:noFill/>
          <a:ln>
            <a:noFill/>
          </a:ln>
        </p:spPr>
      </p:pic>
      <p:sp>
        <p:nvSpPr>
          <p:cNvPr id="2870" name="Google Shape;2870;p76"/>
          <p:cNvSpPr txBox="1"/>
          <p:nvPr>
            <p:ph idx="12" type="sldNum"/>
          </p:nvPr>
        </p:nvSpPr>
        <p:spPr>
          <a:xfrm>
            <a:off x="8570881" y="6489700"/>
            <a:ext cx="2450306" cy="3683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SzPts val="1000"/>
              <a:buNone/>
            </a:pPr>
            <a:fld id="{00000000-1234-1234-1234-123412341234}" type="slidenum">
              <a:rPr lang="fr-FR"/>
              <a:t>‹#›</a:t>
            </a:fld>
            <a:endParaRPr/>
          </a:p>
        </p:txBody>
      </p:sp>
      <p:sp>
        <p:nvSpPr>
          <p:cNvPr id="2871" name="Google Shape;2871;p76"/>
          <p:cNvSpPr txBox="1"/>
          <p:nvPr>
            <p:ph idx="11" type="ftr"/>
          </p:nvPr>
        </p:nvSpPr>
        <p:spPr>
          <a:xfrm>
            <a:off x="0" y="6489700"/>
            <a:ext cx="9046369" cy="368300"/>
          </a:xfrm>
          <a:prstGeom prst="rect">
            <a:avLst/>
          </a:prstGeom>
          <a:noFill/>
          <a:ln>
            <a:noFill/>
          </a:ln>
        </p:spPr>
        <p:txBody>
          <a:bodyPr anchorCtr="0" anchor="ctr" bIns="45700" lIns="91425" spcFirstLastPara="1" rIns="91425" wrap="square" tIns="45700">
            <a:noAutofit/>
          </a:bodyPr>
          <a:lstStyle/>
          <a:p>
            <a:pPr indent="0" lvl="0" marL="625475" rtl="0" algn="l">
              <a:lnSpc>
                <a:spcPct val="100000"/>
              </a:lnSpc>
              <a:spcBef>
                <a:spcPts val="0"/>
              </a:spcBef>
              <a:spcAft>
                <a:spcPts val="0"/>
              </a:spcAft>
              <a:buSzPts val="1400"/>
              <a:buNone/>
            </a:pPr>
            <a:r>
              <a:rPr lang="fr-FR"/>
              <a:t>The Shifters – Le Climat, et moi, et moi, et moi…</a:t>
            </a:r>
            <a:endParaRPr/>
          </a:p>
        </p:txBody>
      </p:sp>
      <p:sp>
        <p:nvSpPr>
          <p:cNvPr id="2872" name="Google Shape;2872;p76"/>
          <p:cNvSpPr txBox="1"/>
          <p:nvPr>
            <p:ph idx="1" type="body"/>
          </p:nvPr>
        </p:nvSpPr>
        <p:spPr>
          <a:xfrm>
            <a:off x="695325" y="406371"/>
            <a:ext cx="6315075" cy="45833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2"/>
              </a:buClr>
              <a:buSzPts val="2400"/>
              <a:buNone/>
            </a:pPr>
            <a:r>
              <a:rPr lang="fr-FR"/>
              <a:t>Alors, ça gaze ?</a:t>
            </a:r>
            <a:endParaRPr/>
          </a:p>
        </p:txBody>
      </p:sp>
      <p:cxnSp>
        <p:nvCxnSpPr>
          <p:cNvPr id="2873" name="Google Shape;2873;p76"/>
          <p:cNvCxnSpPr/>
          <p:nvPr/>
        </p:nvCxnSpPr>
        <p:spPr>
          <a:xfrm flipH="1" rot="10800000">
            <a:off x="7240475" y="1173804"/>
            <a:ext cx="1589867" cy="1798"/>
          </a:xfrm>
          <a:prstGeom prst="straightConnector1">
            <a:avLst/>
          </a:prstGeom>
          <a:noFill/>
          <a:ln cap="flat" cmpd="sng" w="9525">
            <a:solidFill>
              <a:schemeClr val="accent4"/>
            </a:solidFill>
            <a:prstDash val="solid"/>
            <a:round/>
            <a:headEnd len="sm" w="sm" type="none"/>
            <a:tailEnd len="sm" w="sm" type="none"/>
          </a:ln>
        </p:spPr>
      </p:cxnSp>
      <p:cxnSp>
        <p:nvCxnSpPr>
          <p:cNvPr id="2874" name="Google Shape;2874;p76"/>
          <p:cNvCxnSpPr/>
          <p:nvPr/>
        </p:nvCxnSpPr>
        <p:spPr>
          <a:xfrm>
            <a:off x="7229384" y="1273295"/>
            <a:ext cx="1526536" cy="4722273"/>
          </a:xfrm>
          <a:prstGeom prst="straightConnector1">
            <a:avLst/>
          </a:prstGeom>
          <a:noFill/>
          <a:ln cap="flat" cmpd="sng" w="9525">
            <a:solidFill>
              <a:schemeClr val="accent4"/>
            </a:solidFill>
            <a:prstDash val="solid"/>
            <a:round/>
            <a:headEnd len="sm" w="sm" type="none"/>
            <a:tailEnd len="sm" w="sm" type="none"/>
          </a:ln>
        </p:spPr>
      </p:cxnSp>
      <p:cxnSp>
        <p:nvCxnSpPr>
          <p:cNvPr id="2875" name="Google Shape;2875;p76"/>
          <p:cNvCxnSpPr/>
          <p:nvPr/>
        </p:nvCxnSpPr>
        <p:spPr>
          <a:xfrm>
            <a:off x="3633342" y="1161928"/>
            <a:ext cx="1595770" cy="0"/>
          </a:xfrm>
          <a:prstGeom prst="straightConnector1">
            <a:avLst/>
          </a:prstGeom>
          <a:noFill/>
          <a:ln cap="flat" cmpd="sng" w="9525">
            <a:solidFill>
              <a:schemeClr val="accent1"/>
            </a:solidFill>
            <a:prstDash val="solid"/>
            <a:round/>
            <a:headEnd len="sm" w="sm" type="none"/>
            <a:tailEnd len="sm" w="sm" type="none"/>
          </a:ln>
        </p:spPr>
      </p:cxnSp>
      <p:cxnSp>
        <p:nvCxnSpPr>
          <p:cNvPr id="2876" name="Google Shape;2876;p76"/>
          <p:cNvCxnSpPr>
            <a:stCxn id="2877" idx="3"/>
          </p:cNvCxnSpPr>
          <p:nvPr/>
        </p:nvCxnSpPr>
        <p:spPr>
          <a:xfrm>
            <a:off x="3634542" y="1163728"/>
            <a:ext cx="1517700" cy="4894800"/>
          </a:xfrm>
          <a:prstGeom prst="straightConnector1">
            <a:avLst/>
          </a:prstGeom>
          <a:noFill/>
          <a:ln cap="flat" cmpd="sng" w="9525">
            <a:solidFill>
              <a:schemeClr val="accent1"/>
            </a:solidFill>
            <a:prstDash val="solid"/>
            <a:round/>
            <a:headEnd len="sm" w="sm" type="none"/>
            <a:tailEnd len="sm" w="sm" type="none"/>
          </a:ln>
        </p:spPr>
      </p:cxnSp>
      <p:sp>
        <p:nvSpPr>
          <p:cNvPr id="2878" name="Google Shape;2878;p76"/>
          <p:cNvSpPr txBox="1"/>
          <p:nvPr/>
        </p:nvSpPr>
        <p:spPr>
          <a:xfrm>
            <a:off x="4207613" y="1254632"/>
            <a:ext cx="90601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AAB89"/>
              </a:buClr>
              <a:buSzPts val="1600"/>
              <a:buFont typeface="Arial"/>
              <a:buNone/>
            </a:pPr>
            <a:r>
              <a:rPr b="1" i="0" lang="fr-FR" sz="1600" u="none" cap="none" strike="noStrike">
                <a:solidFill>
                  <a:srgbClr val="2AAB89"/>
                </a:solidFill>
                <a:latin typeface="Arial"/>
                <a:ea typeface="Arial"/>
                <a:cs typeface="Arial"/>
                <a:sym typeface="Arial"/>
              </a:rPr>
              <a:t>18 ppm</a:t>
            </a:r>
            <a:endParaRPr b="0" i="0" sz="1600" u="none" cap="none" strike="noStrike">
              <a:solidFill>
                <a:srgbClr val="2AAB89"/>
              </a:solidFill>
              <a:latin typeface="Arial"/>
              <a:ea typeface="Arial"/>
              <a:cs typeface="Arial"/>
              <a:sym typeface="Arial"/>
            </a:endParaRPr>
          </a:p>
        </p:txBody>
      </p:sp>
      <p:grpSp>
        <p:nvGrpSpPr>
          <p:cNvPr id="2879" name="Google Shape;2879;p76"/>
          <p:cNvGrpSpPr/>
          <p:nvPr/>
        </p:nvGrpSpPr>
        <p:grpSpPr>
          <a:xfrm>
            <a:off x="7839300" y="991019"/>
            <a:ext cx="3112620" cy="5073312"/>
            <a:chOff x="7645108" y="1530945"/>
            <a:chExt cx="3112620" cy="5073312"/>
          </a:xfrm>
        </p:grpSpPr>
        <p:sp>
          <p:nvSpPr>
            <p:cNvPr id="2880" name="Google Shape;2880;p76"/>
            <p:cNvSpPr/>
            <p:nvPr/>
          </p:nvSpPr>
          <p:spPr>
            <a:xfrm>
              <a:off x="8670722" y="4015857"/>
              <a:ext cx="1980000" cy="2588400"/>
            </a:xfrm>
            <a:prstGeom prst="roundRect">
              <a:avLst>
                <a:gd fmla="val 3912" name="adj"/>
              </a:avLst>
            </a:prstGeom>
            <a:solidFill>
              <a:srgbClr val="7B18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Hélium</a:t>
              </a:r>
              <a:endParaRPr b="0" i="0" sz="20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(He)</a:t>
              </a:r>
              <a:endParaRPr b="0" i="0" sz="2000" u="none" cap="none" strike="noStrike">
                <a:solidFill>
                  <a:schemeClr val="lt1"/>
                </a:solidFill>
                <a:latin typeface="Arial"/>
                <a:ea typeface="Arial"/>
                <a:cs typeface="Arial"/>
                <a:sym typeface="Arial"/>
              </a:endParaRPr>
            </a:p>
          </p:txBody>
        </p:sp>
        <p:sp>
          <p:nvSpPr>
            <p:cNvPr id="2881" name="Google Shape;2881;p76"/>
            <p:cNvSpPr/>
            <p:nvPr/>
          </p:nvSpPr>
          <p:spPr>
            <a:xfrm>
              <a:off x="8670722" y="3115789"/>
              <a:ext cx="1980000" cy="860400"/>
            </a:xfrm>
            <a:prstGeom prst="roundRect">
              <a:avLst>
                <a:gd fmla="val 7107" name="adj"/>
              </a:avLst>
            </a:prstGeom>
            <a:solidFill>
              <a:srgbClr val="B92452"/>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lt1"/>
                </a:buClr>
                <a:buSzPts val="1800"/>
                <a:buFont typeface="Arial"/>
                <a:buNone/>
              </a:pPr>
              <a:r>
                <a:rPr b="1" i="0" lang="fr-FR" sz="1800" u="none" cap="none" strike="noStrike">
                  <a:solidFill>
                    <a:schemeClr val="lt1"/>
                  </a:solidFill>
                  <a:latin typeface="Arial"/>
                  <a:ea typeface="Arial"/>
                  <a:cs typeface="Arial"/>
                  <a:sym typeface="Arial"/>
                </a:rPr>
                <a:t>Méthane (CH</a:t>
              </a:r>
              <a:r>
                <a:rPr b="1" baseline="-25000" i="0" lang="fr-FR" sz="1800" u="none" cap="none" strike="noStrike">
                  <a:solidFill>
                    <a:schemeClr val="lt1"/>
                  </a:solidFill>
                  <a:latin typeface="Arial"/>
                  <a:ea typeface="Arial"/>
                  <a:cs typeface="Arial"/>
                  <a:sym typeface="Arial"/>
                </a:rPr>
                <a:t>4</a:t>
              </a:r>
              <a:r>
                <a:rPr b="1" i="0" lang="fr-FR" sz="1800" u="none" cap="none" strike="noStrike">
                  <a:solidFill>
                    <a:schemeClr val="lt1"/>
                  </a:solidFill>
                  <a:latin typeface="Arial"/>
                  <a:ea typeface="Arial"/>
                  <a:cs typeface="Arial"/>
                  <a:sym typeface="Arial"/>
                </a:rPr>
                <a:t>)</a:t>
              </a:r>
              <a:endParaRPr b="1" i="0" sz="1100" u="none" cap="none" strike="noStrike">
                <a:solidFill>
                  <a:schemeClr val="lt1"/>
                </a:solidFill>
                <a:latin typeface="Arial"/>
                <a:ea typeface="Arial"/>
                <a:cs typeface="Arial"/>
                <a:sym typeface="Arial"/>
              </a:endParaRPr>
            </a:p>
          </p:txBody>
        </p:sp>
        <p:sp>
          <p:nvSpPr>
            <p:cNvPr id="2882" name="Google Shape;2882;p76"/>
            <p:cNvSpPr/>
            <p:nvPr/>
          </p:nvSpPr>
          <p:spPr>
            <a:xfrm>
              <a:off x="8670722" y="2514523"/>
              <a:ext cx="1980000" cy="561600"/>
            </a:xfrm>
            <a:prstGeom prst="roundRect">
              <a:avLst>
                <a:gd fmla="val 8935" name="adj"/>
              </a:avLst>
            </a:prstGeom>
            <a:solidFill>
              <a:srgbClr val="E22A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Arial"/>
                <a:buNone/>
              </a:pPr>
              <a:r>
                <a:rPr b="1" i="0" lang="fr-FR" sz="1600" u="none" cap="none" strike="noStrike">
                  <a:solidFill>
                    <a:schemeClr val="lt1"/>
                  </a:solidFill>
                  <a:latin typeface="Arial"/>
                  <a:ea typeface="Arial"/>
                  <a:cs typeface="Arial"/>
                  <a:sym typeface="Arial"/>
                </a:rPr>
                <a:t>Krypton (Kr)</a:t>
              </a:r>
              <a:endParaRPr b="1" baseline="-25000" i="0" sz="1600" u="none" cap="none" strike="noStrike">
                <a:solidFill>
                  <a:schemeClr val="lt1"/>
                </a:solidFill>
                <a:latin typeface="Arial"/>
                <a:ea typeface="Arial"/>
                <a:cs typeface="Arial"/>
                <a:sym typeface="Arial"/>
              </a:endParaRPr>
            </a:p>
          </p:txBody>
        </p:sp>
        <p:sp>
          <p:nvSpPr>
            <p:cNvPr id="2883" name="Google Shape;2883;p76"/>
            <p:cNvSpPr/>
            <p:nvPr/>
          </p:nvSpPr>
          <p:spPr>
            <a:xfrm>
              <a:off x="8670722" y="2204857"/>
              <a:ext cx="1980000" cy="270000"/>
            </a:xfrm>
            <a:prstGeom prst="roundRect">
              <a:avLst>
                <a:gd fmla="val 16099" name="adj"/>
              </a:avLst>
            </a:prstGeom>
            <a:solidFill>
              <a:srgbClr val="EA91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Hydrogène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a:t>
              </a:r>
              <a:endParaRPr b="1" baseline="-25000" i="0" sz="1000" u="none" cap="none" strike="noStrike">
                <a:solidFill>
                  <a:schemeClr val="lt1"/>
                </a:solidFill>
                <a:latin typeface="Arial"/>
                <a:ea typeface="Arial"/>
                <a:cs typeface="Arial"/>
                <a:sym typeface="Arial"/>
              </a:endParaRPr>
            </a:p>
          </p:txBody>
        </p:sp>
        <p:sp>
          <p:nvSpPr>
            <p:cNvPr id="2884" name="Google Shape;2884;p76"/>
            <p:cNvSpPr/>
            <p:nvPr/>
          </p:nvSpPr>
          <p:spPr>
            <a:xfrm>
              <a:off x="8670722" y="1916791"/>
              <a:ext cx="1980000" cy="248400"/>
            </a:xfrm>
            <a:prstGeom prst="roundRect">
              <a:avLst>
                <a:gd fmla="val 17725" name="adj"/>
              </a:avLst>
            </a:prstGeom>
            <a:solidFill>
              <a:srgbClr val="F0B6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t/>
              </a:r>
              <a:endParaRPr b="1" baseline="-25000" i="0" sz="2000" u="none" cap="none" strike="noStrike">
                <a:solidFill>
                  <a:srgbClr val="7030A0"/>
                </a:solidFill>
                <a:latin typeface="Calibri"/>
                <a:ea typeface="Calibri"/>
                <a:cs typeface="Calibri"/>
                <a:sym typeface="Calibri"/>
              </a:endParaRPr>
            </a:p>
          </p:txBody>
        </p:sp>
        <p:sp>
          <p:nvSpPr>
            <p:cNvPr id="2885" name="Google Shape;2885;p76"/>
            <p:cNvSpPr/>
            <p:nvPr/>
          </p:nvSpPr>
          <p:spPr>
            <a:xfrm>
              <a:off x="8670722" y="1729525"/>
              <a:ext cx="1980000" cy="147600"/>
            </a:xfrm>
            <a:prstGeom prst="roundRect">
              <a:avLst>
                <a:gd fmla="val 26871" name="adj"/>
              </a:avLst>
            </a:prstGeom>
            <a:solidFill>
              <a:srgbClr val="F8D9E2"/>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chemeClr val="dk1"/>
                </a:buClr>
                <a:buSzPts val="1300"/>
                <a:buFont typeface="Arial"/>
                <a:buNone/>
              </a:pPr>
              <a:r>
                <a:t/>
              </a:r>
              <a:endParaRPr b="1" i="0" sz="1300" u="none" cap="none" strike="noStrike">
                <a:solidFill>
                  <a:srgbClr val="7030A0"/>
                </a:solidFill>
                <a:latin typeface="Calibri"/>
                <a:ea typeface="Calibri"/>
                <a:cs typeface="Calibri"/>
                <a:sym typeface="Calibri"/>
              </a:endParaRPr>
            </a:p>
          </p:txBody>
        </p:sp>
        <p:sp>
          <p:nvSpPr>
            <p:cNvPr id="2886" name="Google Shape;2886;p76"/>
            <p:cNvSpPr txBox="1"/>
            <p:nvPr/>
          </p:nvSpPr>
          <p:spPr>
            <a:xfrm>
              <a:off x="8561728" y="1530945"/>
              <a:ext cx="2196000" cy="203092"/>
            </a:xfrm>
            <a:prstGeom prst="rect">
              <a:avLst/>
            </a:prstGeom>
            <a:noFill/>
            <a:ln>
              <a:noFill/>
            </a:ln>
          </p:spPr>
          <p:txBody>
            <a:bodyPr anchorCtr="0" anchor="t" bIns="45700" lIns="36000" spcFirstLastPara="1" rIns="36000" wrap="square" tIns="45700">
              <a:spAutoFit/>
            </a:bodyPr>
            <a:lstStyle/>
            <a:p>
              <a:pPr indent="0" lvl="0" marL="0" marR="0" rtl="0" algn="ctr">
                <a:lnSpc>
                  <a:spcPct val="60000"/>
                </a:lnSpc>
                <a:spcBef>
                  <a:spcPts val="0"/>
                </a:spcBef>
                <a:spcAft>
                  <a:spcPts val="0"/>
                </a:spcAft>
                <a:buClr>
                  <a:srgbClr val="F8D9E2"/>
                </a:buClr>
                <a:buSzPts val="1200"/>
                <a:buFont typeface="Arial"/>
                <a:buNone/>
              </a:pPr>
              <a:r>
                <a:rPr b="1" i="0" lang="fr-FR" sz="1200" u="none" cap="none" strike="noStrike">
                  <a:solidFill>
                    <a:srgbClr val="F8D9E2"/>
                  </a:solidFill>
                  <a:latin typeface="Arial"/>
                  <a:ea typeface="Arial"/>
                  <a:cs typeface="Arial"/>
                  <a:sym typeface="Arial"/>
                </a:rPr>
                <a:t>Protoxyde d’azote (N</a:t>
              </a:r>
              <a:r>
                <a:rPr b="1" baseline="-25000" i="0" lang="fr-FR" sz="1200" u="none" cap="none" strike="noStrike">
                  <a:solidFill>
                    <a:srgbClr val="F8D9E2"/>
                  </a:solidFill>
                  <a:latin typeface="Arial"/>
                  <a:ea typeface="Arial"/>
                  <a:cs typeface="Arial"/>
                  <a:sym typeface="Arial"/>
                </a:rPr>
                <a:t>2</a:t>
              </a:r>
              <a:r>
                <a:rPr b="1" i="0" lang="fr-FR" sz="1200" u="none" cap="none" strike="noStrike">
                  <a:solidFill>
                    <a:srgbClr val="F8D9E2"/>
                  </a:solidFill>
                  <a:latin typeface="Arial"/>
                  <a:ea typeface="Arial"/>
                  <a:cs typeface="Arial"/>
                  <a:sym typeface="Arial"/>
                </a:rPr>
                <a:t>O)</a:t>
              </a:r>
              <a:endParaRPr b="0" i="0" sz="1400" u="none" cap="none" strike="noStrike">
                <a:solidFill>
                  <a:srgbClr val="F8D9E2"/>
                </a:solidFill>
                <a:latin typeface="Arial"/>
                <a:ea typeface="Arial"/>
                <a:cs typeface="Arial"/>
                <a:sym typeface="Arial"/>
              </a:endParaRPr>
            </a:p>
          </p:txBody>
        </p:sp>
        <p:sp>
          <p:nvSpPr>
            <p:cNvPr id="2887" name="Google Shape;2887;p76"/>
            <p:cNvSpPr txBox="1"/>
            <p:nvPr/>
          </p:nvSpPr>
          <p:spPr>
            <a:xfrm>
              <a:off x="8685036" y="1883373"/>
              <a:ext cx="1951372"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200"/>
                <a:buFont typeface="Arial"/>
                <a:buNone/>
              </a:pPr>
              <a:r>
                <a:rPr b="1" i="0" lang="fr-FR" sz="1200" u="none" cap="none" strike="noStrike">
                  <a:solidFill>
                    <a:schemeClr val="lt1"/>
                  </a:solidFill>
                  <a:latin typeface="Arial"/>
                  <a:ea typeface="Arial"/>
                  <a:cs typeface="Arial"/>
                  <a:sym typeface="Arial"/>
                </a:rPr>
                <a:t>Monoxyde d’azote (NO)</a:t>
              </a:r>
              <a:endParaRPr b="0" i="0" sz="1600" u="none" cap="none" strike="noStrike">
                <a:solidFill>
                  <a:schemeClr val="lt1"/>
                </a:solidFill>
                <a:latin typeface="Arial"/>
                <a:ea typeface="Arial"/>
                <a:cs typeface="Arial"/>
                <a:sym typeface="Arial"/>
              </a:endParaRPr>
            </a:p>
          </p:txBody>
        </p:sp>
        <p:sp>
          <p:nvSpPr>
            <p:cNvPr id="2888" name="Google Shape;2888;p76"/>
            <p:cNvSpPr txBox="1"/>
            <p:nvPr/>
          </p:nvSpPr>
          <p:spPr>
            <a:xfrm>
              <a:off x="7742234" y="4009435"/>
              <a:ext cx="965328"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B1836"/>
                </a:buClr>
                <a:buSzPts val="2000"/>
                <a:buFont typeface="Arial"/>
                <a:buNone/>
              </a:pPr>
              <a:r>
                <a:rPr b="1" i="0" lang="fr-FR" sz="2000" u="none" cap="none" strike="noStrike">
                  <a:solidFill>
                    <a:srgbClr val="7B1836"/>
                  </a:solidFill>
                  <a:latin typeface="Arial"/>
                  <a:ea typeface="Arial"/>
                  <a:cs typeface="Arial"/>
                  <a:sym typeface="Arial"/>
                </a:rPr>
                <a:t>5 ppm</a:t>
              </a:r>
              <a:endParaRPr b="0" i="0" sz="2000" u="none" cap="none" strike="noStrike">
                <a:solidFill>
                  <a:srgbClr val="7B1836"/>
                </a:solidFill>
                <a:latin typeface="Arial"/>
                <a:ea typeface="Arial"/>
                <a:cs typeface="Arial"/>
                <a:sym typeface="Arial"/>
              </a:endParaRPr>
            </a:p>
          </p:txBody>
        </p:sp>
        <p:sp>
          <p:nvSpPr>
            <p:cNvPr id="2889" name="Google Shape;2889;p76"/>
            <p:cNvSpPr txBox="1"/>
            <p:nvPr/>
          </p:nvSpPr>
          <p:spPr>
            <a:xfrm>
              <a:off x="7645108" y="3113040"/>
              <a:ext cx="1041447"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B92452"/>
                </a:buClr>
                <a:buSzPts val="1600"/>
                <a:buFont typeface="Arial"/>
                <a:buNone/>
              </a:pPr>
              <a:r>
                <a:rPr b="1" i="0" lang="fr-FR" sz="1600" u="none" cap="none" strike="noStrike">
                  <a:solidFill>
                    <a:srgbClr val="B92452"/>
                  </a:solidFill>
                  <a:latin typeface="Arial"/>
                  <a:ea typeface="Arial"/>
                  <a:cs typeface="Arial"/>
                  <a:sym typeface="Arial"/>
                </a:rPr>
                <a:t>1,8 ppm</a:t>
              </a:r>
              <a:endParaRPr b="0" i="0" sz="1600" u="none" cap="none" strike="noStrike">
                <a:solidFill>
                  <a:srgbClr val="B92452"/>
                </a:solidFill>
                <a:latin typeface="Arial"/>
                <a:ea typeface="Arial"/>
                <a:cs typeface="Arial"/>
                <a:sym typeface="Arial"/>
              </a:endParaRPr>
            </a:p>
          </p:txBody>
        </p:sp>
        <p:sp>
          <p:nvSpPr>
            <p:cNvPr id="2890" name="Google Shape;2890;p76"/>
            <p:cNvSpPr txBox="1"/>
            <p:nvPr/>
          </p:nvSpPr>
          <p:spPr>
            <a:xfrm>
              <a:off x="7719708" y="2501079"/>
              <a:ext cx="965328"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32967"/>
                </a:buClr>
                <a:buSzPts val="1600"/>
                <a:buFont typeface="Arial"/>
                <a:buNone/>
              </a:pPr>
              <a:r>
                <a:rPr b="1" i="0" lang="fr-FR" sz="1600" u="none" cap="none" strike="noStrike">
                  <a:solidFill>
                    <a:srgbClr val="E32967"/>
                  </a:solidFill>
                  <a:latin typeface="Arial"/>
                  <a:ea typeface="Arial"/>
                  <a:cs typeface="Arial"/>
                  <a:sym typeface="Arial"/>
                </a:rPr>
                <a:t>1,1 ppm</a:t>
              </a:r>
              <a:endParaRPr b="0" i="0" sz="1600" u="none" cap="none" strike="noStrike">
                <a:solidFill>
                  <a:srgbClr val="E32967"/>
                </a:solidFill>
                <a:latin typeface="Arial"/>
                <a:ea typeface="Arial"/>
                <a:cs typeface="Arial"/>
                <a:sym typeface="Arial"/>
              </a:endParaRPr>
            </a:p>
          </p:txBody>
        </p:sp>
        <p:sp>
          <p:nvSpPr>
            <p:cNvPr id="2891" name="Google Shape;2891;p76"/>
            <p:cNvSpPr txBox="1"/>
            <p:nvPr/>
          </p:nvSpPr>
          <p:spPr>
            <a:xfrm>
              <a:off x="7810406" y="2149916"/>
              <a:ext cx="88036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A91AD"/>
                </a:buClr>
                <a:buSzPts val="1400"/>
                <a:buFont typeface="Arial"/>
                <a:buNone/>
              </a:pPr>
              <a:r>
                <a:rPr b="1" i="0" lang="fr-FR" sz="1400" u="none" cap="none" strike="noStrike">
                  <a:solidFill>
                    <a:srgbClr val="EA91AD"/>
                  </a:solidFill>
                  <a:latin typeface="Arial"/>
                  <a:ea typeface="Arial"/>
                  <a:cs typeface="Arial"/>
                  <a:sym typeface="Arial"/>
                </a:rPr>
                <a:t>0,6 ppm</a:t>
              </a:r>
              <a:endParaRPr b="0" i="0" sz="1600" u="none" cap="none" strike="noStrike">
                <a:solidFill>
                  <a:srgbClr val="EA91AD"/>
                </a:solidFill>
                <a:latin typeface="Arial"/>
                <a:ea typeface="Arial"/>
                <a:cs typeface="Arial"/>
                <a:sym typeface="Arial"/>
              </a:endParaRPr>
            </a:p>
          </p:txBody>
        </p:sp>
        <p:sp>
          <p:nvSpPr>
            <p:cNvPr id="2892" name="Google Shape;2892;p76"/>
            <p:cNvSpPr txBox="1"/>
            <p:nvPr/>
          </p:nvSpPr>
          <p:spPr>
            <a:xfrm>
              <a:off x="7827192" y="1873868"/>
              <a:ext cx="8803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0B6C7"/>
                </a:buClr>
                <a:buSzPts val="1400"/>
                <a:buFont typeface="Arial"/>
                <a:buNone/>
              </a:pPr>
              <a:r>
                <a:rPr b="1" i="0" lang="fr-FR" sz="1400" u="none" cap="none" strike="noStrike">
                  <a:solidFill>
                    <a:srgbClr val="F0B6C7"/>
                  </a:solidFill>
                  <a:latin typeface="Arial"/>
                  <a:ea typeface="Arial"/>
                  <a:cs typeface="Arial"/>
                  <a:sym typeface="Arial"/>
                </a:rPr>
                <a:t>0,5 ppm</a:t>
              </a:r>
              <a:endParaRPr b="0" i="0" sz="1600" u="none" cap="none" strike="noStrike">
                <a:solidFill>
                  <a:srgbClr val="F0B6C7"/>
                </a:solidFill>
                <a:latin typeface="Arial"/>
                <a:ea typeface="Arial"/>
                <a:cs typeface="Arial"/>
                <a:sym typeface="Arial"/>
              </a:endParaRPr>
            </a:p>
          </p:txBody>
        </p:sp>
        <p:sp>
          <p:nvSpPr>
            <p:cNvPr id="2893" name="Google Shape;2893;p76"/>
            <p:cNvSpPr txBox="1"/>
            <p:nvPr/>
          </p:nvSpPr>
          <p:spPr>
            <a:xfrm>
              <a:off x="7918608" y="1663280"/>
              <a:ext cx="792205"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8D9E2"/>
                </a:buClr>
                <a:buSzPts val="1200"/>
                <a:buFont typeface="Arial"/>
                <a:buNone/>
              </a:pPr>
              <a:r>
                <a:rPr b="1" i="0" lang="fr-FR" sz="1200" u="none" cap="none" strike="noStrike">
                  <a:solidFill>
                    <a:srgbClr val="F8D9E2"/>
                  </a:solidFill>
                  <a:latin typeface="Arial"/>
                  <a:ea typeface="Arial"/>
                  <a:cs typeface="Arial"/>
                  <a:sym typeface="Arial"/>
                </a:rPr>
                <a:t>0,3 ppm</a:t>
              </a:r>
              <a:endParaRPr b="0" i="0" sz="1600" u="none" cap="none" strike="noStrike">
                <a:solidFill>
                  <a:srgbClr val="F8D9E2"/>
                </a:solidFill>
                <a:latin typeface="Arial"/>
                <a:ea typeface="Arial"/>
                <a:cs typeface="Arial"/>
                <a:sym typeface="Arial"/>
              </a:endParaRPr>
            </a:p>
          </p:txBody>
        </p:sp>
      </p:grpSp>
      <p:sp>
        <p:nvSpPr>
          <p:cNvPr id="2894" name="Google Shape;2894;p76"/>
          <p:cNvSpPr txBox="1"/>
          <p:nvPr/>
        </p:nvSpPr>
        <p:spPr>
          <a:xfrm>
            <a:off x="4290032" y="1090644"/>
            <a:ext cx="827470"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4"/>
              </a:buClr>
              <a:buSzPts val="1400"/>
              <a:buFont typeface="Arial"/>
              <a:buNone/>
            </a:pPr>
            <a:r>
              <a:rPr b="1" i="0" lang="fr-FR" sz="1400" u="none" cap="none" strike="noStrike">
                <a:solidFill>
                  <a:schemeClr val="accent4"/>
                </a:solidFill>
                <a:latin typeface="Arial"/>
                <a:ea typeface="Arial"/>
                <a:cs typeface="Arial"/>
                <a:sym typeface="Arial"/>
              </a:rPr>
              <a:t>10 ppm</a:t>
            </a:r>
            <a:endParaRPr b="0" i="0" sz="1600" u="none" cap="none" strike="noStrike">
              <a:solidFill>
                <a:schemeClr val="accent4"/>
              </a:solidFill>
              <a:latin typeface="Arial"/>
              <a:ea typeface="Arial"/>
              <a:cs typeface="Arial"/>
              <a:sym typeface="Arial"/>
            </a:endParaRPr>
          </a:p>
        </p:txBody>
      </p:sp>
      <p:grpSp>
        <p:nvGrpSpPr>
          <p:cNvPr id="2895" name="Google Shape;2895;p76"/>
          <p:cNvGrpSpPr/>
          <p:nvPr/>
        </p:nvGrpSpPr>
        <p:grpSpPr>
          <a:xfrm>
            <a:off x="4088189" y="1172495"/>
            <a:ext cx="3134486" cy="4947579"/>
            <a:chOff x="4271069" y="1691526"/>
            <a:chExt cx="3134486" cy="4947579"/>
          </a:xfrm>
        </p:grpSpPr>
        <p:sp>
          <p:nvSpPr>
            <p:cNvPr id="2896" name="Google Shape;2896;p76"/>
            <p:cNvSpPr/>
            <p:nvPr/>
          </p:nvSpPr>
          <p:spPr>
            <a:xfrm>
              <a:off x="5425555" y="2103105"/>
              <a:ext cx="1980000" cy="4536000"/>
            </a:xfrm>
            <a:prstGeom prst="roundRect">
              <a:avLst>
                <a:gd fmla="val 6221" name="adj"/>
              </a:avLst>
            </a:prstGeom>
            <a:solidFill>
              <a:srgbClr val="1C725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000"/>
                <a:buFont typeface="Arial"/>
                <a:buNone/>
              </a:pPr>
              <a:r>
                <a:rPr b="1" i="0" lang="fr-FR" sz="2000" u="none" cap="none" strike="noStrike">
                  <a:solidFill>
                    <a:schemeClr val="lt1"/>
                  </a:solidFill>
                  <a:latin typeface="Arial"/>
                  <a:ea typeface="Arial"/>
                  <a:cs typeface="Arial"/>
                  <a:sym typeface="Arial"/>
                </a:rPr>
                <a:t>Dioxyde de carbone (CO</a:t>
              </a:r>
              <a:r>
                <a:rPr b="1" baseline="-25000" i="0" lang="fr-FR" sz="2000" u="none" cap="none" strike="noStrike">
                  <a:solidFill>
                    <a:schemeClr val="lt1"/>
                  </a:solidFill>
                  <a:latin typeface="Arial"/>
                  <a:ea typeface="Arial"/>
                  <a:cs typeface="Arial"/>
                  <a:sym typeface="Arial"/>
                </a:rPr>
                <a:t>2</a:t>
              </a:r>
              <a:r>
                <a:rPr b="1" i="0" lang="fr-FR" sz="2000" u="none" cap="none" strike="noStrike">
                  <a:solidFill>
                    <a:schemeClr val="lt1"/>
                  </a:solidFill>
                  <a:latin typeface="Arial"/>
                  <a:ea typeface="Arial"/>
                  <a:cs typeface="Arial"/>
                  <a:sym typeface="Arial"/>
                </a:rPr>
                <a:t>)</a:t>
              </a:r>
              <a:endParaRPr b="1" i="0" sz="1200" u="none" cap="none" strike="noStrike">
                <a:solidFill>
                  <a:schemeClr val="lt1"/>
                </a:solidFill>
                <a:latin typeface="Arial"/>
                <a:ea typeface="Arial"/>
                <a:cs typeface="Arial"/>
                <a:sym typeface="Arial"/>
              </a:endParaRPr>
            </a:p>
          </p:txBody>
        </p:sp>
        <p:sp>
          <p:nvSpPr>
            <p:cNvPr id="2897" name="Google Shape;2897;p76"/>
            <p:cNvSpPr/>
            <p:nvPr/>
          </p:nvSpPr>
          <p:spPr>
            <a:xfrm>
              <a:off x="5418701" y="1845116"/>
              <a:ext cx="1980000" cy="205200"/>
            </a:xfrm>
            <a:prstGeom prst="roundRect">
              <a:avLst>
                <a:gd fmla="val 31040" name="adj"/>
              </a:avLst>
            </a:prstGeom>
            <a:solidFill>
              <a:srgbClr val="2AAB89"/>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Néon (Ne)</a:t>
              </a:r>
              <a:endParaRPr b="0" i="0" sz="1400" u="none" cap="none" strike="noStrike">
                <a:solidFill>
                  <a:schemeClr val="lt1"/>
                </a:solidFill>
                <a:latin typeface="Arial"/>
                <a:ea typeface="Arial"/>
                <a:cs typeface="Arial"/>
                <a:sym typeface="Arial"/>
              </a:endParaRPr>
            </a:p>
          </p:txBody>
        </p:sp>
        <p:sp>
          <p:nvSpPr>
            <p:cNvPr id="2898" name="Google Shape;2898;p76"/>
            <p:cNvSpPr/>
            <p:nvPr/>
          </p:nvSpPr>
          <p:spPr>
            <a:xfrm>
              <a:off x="5425555" y="1691526"/>
              <a:ext cx="1980000" cy="100800"/>
            </a:xfrm>
            <a:prstGeom prst="roundRect">
              <a:avLst>
                <a:gd fmla="val 31040" name="adj"/>
              </a:avLst>
            </a:prstGeom>
            <a:solidFill>
              <a:schemeClr val="accent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767676"/>
                </a:solidFill>
                <a:latin typeface="Calibri"/>
                <a:ea typeface="Calibri"/>
                <a:cs typeface="Calibri"/>
                <a:sym typeface="Calibri"/>
              </a:endParaRPr>
            </a:p>
          </p:txBody>
        </p:sp>
        <p:sp>
          <p:nvSpPr>
            <p:cNvPr id="2899" name="Google Shape;2899;p76"/>
            <p:cNvSpPr txBox="1"/>
            <p:nvPr/>
          </p:nvSpPr>
          <p:spPr>
            <a:xfrm>
              <a:off x="4271069" y="2120157"/>
              <a:ext cx="1144864" cy="240025"/>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0,0415 %</a:t>
              </a:r>
              <a:endParaRPr b="0" i="0" sz="1400" u="none" cap="none" strike="noStrike">
                <a:solidFill>
                  <a:srgbClr val="1C725B"/>
                </a:solidFill>
                <a:latin typeface="Arial"/>
                <a:ea typeface="Arial"/>
                <a:cs typeface="Arial"/>
                <a:sym typeface="Arial"/>
              </a:endParaRPr>
            </a:p>
          </p:txBody>
        </p:sp>
      </p:grpSp>
      <p:grpSp>
        <p:nvGrpSpPr>
          <p:cNvPr id="2900" name="Google Shape;2900;p76"/>
          <p:cNvGrpSpPr/>
          <p:nvPr/>
        </p:nvGrpSpPr>
        <p:grpSpPr>
          <a:xfrm>
            <a:off x="491369" y="1640479"/>
            <a:ext cx="3143173" cy="4483115"/>
            <a:chOff x="674249" y="2159510"/>
            <a:chExt cx="3143173" cy="4483115"/>
          </a:xfrm>
        </p:grpSpPr>
        <p:sp>
          <p:nvSpPr>
            <p:cNvPr id="2901" name="Google Shape;2901;p76"/>
            <p:cNvSpPr txBox="1"/>
            <p:nvPr/>
          </p:nvSpPr>
          <p:spPr>
            <a:xfrm>
              <a:off x="674249" y="3156828"/>
              <a:ext cx="1180131"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155"/>
                </a:buClr>
                <a:buSzPts val="3600"/>
                <a:buFont typeface="Arial"/>
                <a:buNone/>
              </a:pPr>
              <a:r>
                <a:rPr b="1" i="0" lang="fr-FR" sz="3600" u="none" cap="none" strike="noStrike">
                  <a:solidFill>
                    <a:srgbClr val="001155"/>
                  </a:solidFill>
                  <a:latin typeface="Arial"/>
                  <a:ea typeface="Arial"/>
                  <a:cs typeface="Arial"/>
                  <a:sym typeface="Arial"/>
                </a:rPr>
                <a:t>~4/5</a:t>
              </a:r>
              <a:endParaRPr b="1" i="0" sz="2400" u="none" cap="none" strike="noStrike">
                <a:solidFill>
                  <a:srgbClr val="001155"/>
                </a:solidFill>
                <a:latin typeface="Arial"/>
                <a:ea typeface="Arial"/>
                <a:cs typeface="Arial"/>
                <a:sym typeface="Arial"/>
              </a:endParaRPr>
            </a:p>
          </p:txBody>
        </p:sp>
        <p:sp>
          <p:nvSpPr>
            <p:cNvPr id="2902" name="Google Shape;2902;p76"/>
            <p:cNvSpPr txBox="1"/>
            <p:nvPr/>
          </p:nvSpPr>
          <p:spPr>
            <a:xfrm>
              <a:off x="1061245" y="2171357"/>
              <a:ext cx="782587"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1A7F"/>
                </a:buClr>
                <a:buSzPts val="2000"/>
                <a:buFont typeface="Arial"/>
                <a:buNone/>
              </a:pPr>
              <a:r>
                <a:rPr b="1" i="0" lang="fr-FR" sz="2000" u="none" cap="none" strike="noStrike">
                  <a:solidFill>
                    <a:srgbClr val="001A7F"/>
                  </a:solidFill>
                  <a:latin typeface="Arial"/>
                  <a:ea typeface="Arial"/>
                  <a:cs typeface="Arial"/>
                  <a:sym typeface="Arial"/>
                </a:rPr>
                <a:t>~1/5</a:t>
              </a:r>
              <a:endParaRPr b="0" i="0" sz="1600" u="none" cap="none" strike="noStrike">
                <a:solidFill>
                  <a:srgbClr val="001A7F"/>
                </a:solidFill>
                <a:latin typeface="Arial"/>
                <a:ea typeface="Arial"/>
                <a:cs typeface="Arial"/>
                <a:sym typeface="Arial"/>
              </a:endParaRPr>
            </a:p>
          </p:txBody>
        </p:sp>
        <p:sp>
          <p:nvSpPr>
            <p:cNvPr id="2903" name="Google Shape;2903;p76"/>
            <p:cNvSpPr/>
            <p:nvPr/>
          </p:nvSpPr>
          <p:spPr>
            <a:xfrm>
              <a:off x="1837422" y="3161425"/>
              <a:ext cx="1980000" cy="3481200"/>
            </a:xfrm>
            <a:prstGeom prst="roundRect">
              <a:avLst>
                <a:gd fmla="val 6221" name="adj"/>
              </a:avLst>
            </a:prstGeom>
            <a:solidFill>
              <a:srgbClr val="00115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A246DA"/>
                </a:solidFill>
                <a:latin typeface="Calibri"/>
                <a:ea typeface="Calibri"/>
                <a:cs typeface="Calibri"/>
                <a:sym typeface="Calibri"/>
              </a:endParaRPr>
            </a:p>
          </p:txBody>
        </p:sp>
        <p:sp>
          <p:nvSpPr>
            <p:cNvPr id="2904" name="Google Shape;2904;p76"/>
            <p:cNvSpPr/>
            <p:nvPr/>
          </p:nvSpPr>
          <p:spPr>
            <a:xfrm>
              <a:off x="1837422" y="2159510"/>
              <a:ext cx="1980000" cy="932400"/>
            </a:xfrm>
            <a:prstGeom prst="roundRect">
              <a:avLst>
                <a:gd fmla="val 16667" name="adj"/>
              </a:avLst>
            </a:prstGeom>
            <a:solidFill>
              <a:srgbClr val="001A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Arial"/>
                <a:buNone/>
              </a:pPr>
              <a:r>
                <a:t/>
              </a:r>
              <a:endParaRPr b="1" i="0" sz="2400" u="none" cap="none" strike="noStrike">
                <a:solidFill>
                  <a:srgbClr val="3FA747"/>
                </a:solidFill>
                <a:latin typeface="Calibri"/>
                <a:ea typeface="Calibri"/>
                <a:cs typeface="Calibri"/>
                <a:sym typeface="Calibri"/>
              </a:endParaRPr>
            </a:p>
          </p:txBody>
        </p:sp>
      </p:grpSp>
      <p:sp>
        <p:nvSpPr>
          <p:cNvPr id="2905" name="Google Shape;2905;p76"/>
          <p:cNvSpPr txBox="1"/>
          <p:nvPr/>
        </p:nvSpPr>
        <p:spPr>
          <a:xfrm>
            <a:off x="614691" y="1014402"/>
            <a:ext cx="981950"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accent1"/>
              </a:buClr>
              <a:buSzPts val="1200"/>
              <a:buFont typeface="Arial"/>
              <a:buNone/>
            </a:pPr>
            <a:r>
              <a:rPr b="1" i="0" lang="fr-FR" sz="1200" u="none" cap="none" strike="noStrike">
                <a:solidFill>
                  <a:schemeClr val="accent1"/>
                </a:solidFill>
                <a:latin typeface="Arial"/>
                <a:ea typeface="Arial"/>
                <a:cs typeface="Arial"/>
                <a:sym typeface="Arial"/>
              </a:rPr>
              <a:t>0,0443</a:t>
            </a:r>
            <a:r>
              <a:rPr b="1" i="0" lang="fr-FR" sz="1200" u="none" cap="none" strike="noStrike">
                <a:solidFill>
                  <a:schemeClr val="accent1"/>
                </a:solidFill>
                <a:latin typeface="Calibri"/>
                <a:ea typeface="Calibri"/>
                <a:cs typeface="Calibri"/>
                <a:sym typeface="Calibri"/>
              </a:rPr>
              <a:t> %</a:t>
            </a:r>
            <a:endParaRPr b="0" i="0" sz="1200" u="none" cap="none" strike="noStrike">
              <a:solidFill>
                <a:schemeClr val="accent1"/>
              </a:solidFill>
              <a:latin typeface="Arial"/>
              <a:ea typeface="Arial"/>
              <a:cs typeface="Arial"/>
              <a:sym typeface="Arial"/>
            </a:endParaRPr>
          </a:p>
        </p:txBody>
      </p:sp>
      <p:grpSp>
        <p:nvGrpSpPr>
          <p:cNvPr id="2906" name="Google Shape;2906;p76"/>
          <p:cNvGrpSpPr/>
          <p:nvPr/>
        </p:nvGrpSpPr>
        <p:grpSpPr>
          <a:xfrm>
            <a:off x="560709" y="1151591"/>
            <a:ext cx="3087138" cy="499294"/>
            <a:chOff x="743589" y="1670622"/>
            <a:chExt cx="3087138" cy="499294"/>
          </a:xfrm>
        </p:grpSpPr>
        <p:sp>
          <p:nvSpPr>
            <p:cNvPr id="2877" name="Google Shape;2877;p76"/>
            <p:cNvSpPr/>
            <p:nvPr/>
          </p:nvSpPr>
          <p:spPr>
            <a:xfrm>
              <a:off x="1837422" y="1680959"/>
              <a:ext cx="1980000" cy="3600"/>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2907" name="Google Shape;2907;p76"/>
            <p:cNvSpPr/>
            <p:nvPr/>
          </p:nvSpPr>
          <p:spPr>
            <a:xfrm>
              <a:off x="1837422" y="1754076"/>
              <a:ext cx="1980000" cy="43200"/>
            </a:xfrm>
            <a:prstGeom prst="roundRect">
              <a:avLst>
                <a:gd fmla="val 16667" name="adj"/>
              </a:avLst>
            </a:prstGeom>
            <a:solidFill>
              <a:srgbClr val="7793FF"/>
            </a:solid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1800"/>
                <a:buFont typeface="Arial"/>
                <a:buNone/>
              </a:pPr>
              <a:r>
                <a:t/>
              </a:r>
              <a:endParaRPr b="0" i="0" sz="1800" u="none" cap="none" strike="noStrike">
                <a:solidFill>
                  <a:srgbClr val="D67234"/>
                </a:solidFill>
                <a:latin typeface="Calibri"/>
                <a:ea typeface="Calibri"/>
                <a:cs typeface="Calibri"/>
                <a:sym typeface="Calibri"/>
              </a:endParaRPr>
            </a:p>
          </p:txBody>
        </p:sp>
        <p:sp>
          <p:nvSpPr>
            <p:cNvPr id="2908" name="Google Shape;2908;p76"/>
            <p:cNvSpPr/>
            <p:nvPr/>
          </p:nvSpPr>
          <p:spPr>
            <a:xfrm>
              <a:off x="1836222" y="1866793"/>
              <a:ext cx="1980000" cy="223200"/>
            </a:xfrm>
            <a:prstGeom prst="roundRect">
              <a:avLst>
                <a:gd fmla="val 16667" name="adj"/>
              </a:avLst>
            </a:prstGeom>
            <a:solidFill>
              <a:srgbClr val="335DFF"/>
            </a:solidFill>
            <a:ln>
              <a:noFill/>
            </a:ln>
          </p:spPr>
          <p:txBody>
            <a:bodyPr anchorCtr="0" anchor="ctr" bIns="61200" lIns="0" spcFirstLastPara="1" rIns="0" wrap="square" tIns="10800">
              <a:noAutofit/>
            </a:bodyPr>
            <a:lstStyle/>
            <a:p>
              <a:pPr indent="0" lvl="0" marL="0" marR="0" rtl="0" algn="ctr">
                <a:lnSpc>
                  <a:spcPct val="100000"/>
                </a:lnSpc>
                <a:spcBef>
                  <a:spcPts val="0"/>
                </a:spcBef>
                <a:spcAft>
                  <a:spcPts val="0"/>
                </a:spcAft>
                <a:buClr>
                  <a:schemeClr val="dk1"/>
                </a:buClr>
                <a:buSzPts val="1800"/>
                <a:buFont typeface="Arial"/>
                <a:buNone/>
              </a:pPr>
              <a:r>
                <a:t/>
              </a:r>
              <a:endParaRPr b="1" i="0" sz="1800" u="none" cap="none" strike="noStrike">
                <a:solidFill>
                  <a:srgbClr val="E36C09"/>
                </a:solidFill>
                <a:latin typeface="Calibri"/>
                <a:ea typeface="Calibri"/>
                <a:cs typeface="Calibri"/>
                <a:sym typeface="Calibri"/>
              </a:endParaRPr>
            </a:p>
          </p:txBody>
        </p:sp>
        <p:sp>
          <p:nvSpPr>
            <p:cNvPr id="2909" name="Google Shape;2909;p76"/>
            <p:cNvSpPr txBox="1"/>
            <p:nvPr/>
          </p:nvSpPr>
          <p:spPr>
            <a:xfrm>
              <a:off x="1818868" y="1816011"/>
              <a:ext cx="2011859"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fr-FR" sz="1400" u="none" cap="none" strike="noStrike">
                  <a:solidFill>
                    <a:schemeClr val="lt1"/>
                  </a:solidFill>
                  <a:latin typeface="Arial"/>
                  <a:ea typeface="Arial"/>
                  <a:cs typeface="Arial"/>
                  <a:sym typeface="Arial"/>
                </a:rPr>
                <a:t>Vapeur d’eau (H</a:t>
              </a:r>
              <a:r>
                <a:rPr b="1" baseline="-25000" i="0" lang="fr-FR" sz="1400" u="none" cap="none" strike="noStrike">
                  <a:solidFill>
                    <a:schemeClr val="lt1"/>
                  </a:solidFill>
                  <a:latin typeface="Arial"/>
                  <a:ea typeface="Arial"/>
                  <a:cs typeface="Arial"/>
                  <a:sym typeface="Arial"/>
                </a:rPr>
                <a:t>2</a:t>
              </a:r>
              <a:r>
                <a:rPr b="1" i="0" lang="fr-FR" sz="1400" u="none" cap="none" strike="noStrike">
                  <a:solidFill>
                    <a:schemeClr val="lt1"/>
                  </a:solidFill>
                  <a:latin typeface="Arial"/>
                  <a:ea typeface="Arial"/>
                  <a:cs typeface="Arial"/>
                  <a:sym typeface="Arial"/>
                </a:rPr>
                <a:t>O)</a:t>
              </a:r>
              <a:endParaRPr b="0" i="0" sz="1400" u="none" cap="none" strike="noStrike">
                <a:solidFill>
                  <a:schemeClr val="lt1"/>
                </a:solidFill>
                <a:latin typeface="Arial"/>
                <a:ea typeface="Arial"/>
                <a:cs typeface="Arial"/>
                <a:sym typeface="Arial"/>
              </a:endParaRPr>
            </a:p>
          </p:txBody>
        </p:sp>
        <p:sp>
          <p:nvSpPr>
            <p:cNvPr id="2910" name="Google Shape;2910;p76"/>
            <p:cNvSpPr txBox="1"/>
            <p:nvPr/>
          </p:nvSpPr>
          <p:spPr>
            <a:xfrm>
              <a:off x="1124733" y="1862180"/>
              <a:ext cx="710451"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5DFF"/>
                </a:buClr>
                <a:buSzPts val="1400"/>
                <a:buFont typeface="Arial"/>
                <a:buNone/>
              </a:pPr>
              <a:r>
                <a:rPr b="1" i="0" lang="fr-FR" sz="1400" u="none" cap="none" strike="noStrike">
                  <a:solidFill>
                    <a:srgbClr val="335DFF"/>
                  </a:solidFill>
                  <a:latin typeface="Arial"/>
                  <a:ea typeface="Arial"/>
                  <a:cs typeface="Arial"/>
                  <a:sym typeface="Arial"/>
                </a:rPr>
                <a:t>0-5 %</a:t>
              </a:r>
              <a:endParaRPr b="0" i="0" sz="1400" u="none" cap="none" strike="noStrike">
                <a:solidFill>
                  <a:srgbClr val="335DFF"/>
                </a:solidFill>
                <a:latin typeface="Arial"/>
                <a:ea typeface="Arial"/>
                <a:cs typeface="Arial"/>
                <a:sym typeface="Arial"/>
              </a:endParaRPr>
            </a:p>
          </p:txBody>
        </p:sp>
        <p:sp>
          <p:nvSpPr>
            <p:cNvPr id="2911" name="Google Shape;2911;p76"/>
            <p:cNvSpPr txBox="1"/>
            <p:nvPr/>
          </p:nvSpPr>
          <p:spPr>
            <a:xfrm>
              <a:off x="743589" y="1670622"/>
              <a:ext cx="1062306"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793FF"/>
                </a:buClr>
                <a:buSzPts val="1200"/>
                <a:buFont typeface="Arial"/>
                <a:buNone/>
              </a:pPr>
              <a:r>
                <a:rPr b="1" i="0" lang="fr-FR" sz="1200" u="none" cap="none" strike="noStrike">
                  <a:solidFill>
                    <a:srgbClr val="7793FF"/>
                  </a:solidFill>
                  <a:latin typeface="Arial"/>
                  <a:ea typeface="Arial"/>
                  <a:cs typeface="Arial"/>
                  <a:sym typeface="Arial"/>
                </a:rPr>
                <a:t>Argon : 1 %</a:t>
              </a:r>
              <a:endParaRPr b="0" i="0" sz="1200" u="none" cap="none" strike="noStrike">
                <a:solidFill>
                  <a:srgbClr val="7793FF"/>
                </a:solidFill>
                <a:latin typeface="Arial"/>
                <a:ea typeface="Arial"/>
                <a:cs typeface="Arial"/>
                <a:sym typeface="Arial"/>
              </a:endParaRPr>
            </a:p>
          </p:txBody>
        </p:sp>
      </p:grpSp>
      <p:sp>
        <p:nvSpPr>
          <p:cNvPr id="2912" name="Google Shape;2912;p76"/>
          <p:cNvSpPr txBox="1"/>
          <p:nvPr/>
        </p:nvSpPr>
        <p:spPr>
          <a:xfrm>
            <a:off x="1772778" y="3852074"/>
            <a:ext cx="1741128"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Arial"/>
              <a:buNone/>
            </a:pPr>
            <a:r>
              <a:rPr b="1" i="0" lang="fr-FR" sz="3200" u="none" cap="none" strike="noStrike">
                <a:solidFill>
                  <a:schemeClr val="lt1"/>
                </a:solidFill>
                <a:latin typeface="Arial"/>
                <a:ea typeface="Arial"/>
                <a:cs typeface="Arial"/>
                <a:sym typeface="Arial"/>
              </a:rPr>
              <a:t>Azote</a:t>
            </a:r>
            <a:br>
              <a:rPr b="1" i="0" lang="fr-FR" sz="3200" u="none" cap="none" strike="noStrike">
                <a:solidFill>
                  <a:schemeClr val="lt1"/>
                </a:solidFill>
                <a:latin typeface="Arial"/>
                <a:ea typeface="Arial"/>
                <a:cs typeface="Arial"/>
                <a:sym typeface="Arial"/>
              </a:rPr>
            </a:br>
            <a:r>
              <a:rPr b="1" i="0" lang="fr-FR" sz="3200" u="none" cap="none" strike="noStrike">
                <a:solidFill>
                  <a:schemeClr val="lt1"/>
                </a:solidFill>
                <a:latin typeface="Arial"/>
                <a:ea typeface="Arial"/>
                <a:cs typeface="Arial"/>
                <a:sym typeface="Arial"/>
              </a:rPr>
              <a:t>(N</a:t>
            </a:r>
            <a:r>
              <a:rPr b="1" baseline="-25000" i="0" lang="fr-FR" sz="3200" u="none" cap="none" strike="noStrike">
                <a:solidFill>
                  <a:schemeClr val="lt1"/>
                </a:solidFill>
                <a:latin typeface="Arial"/>
                <a:ea typeface="Arial"/>
                <a:cs typeface="Arial"/>
                <a:sym typeface="Arial"/>
              </a:rPr>
              <a:t>2</a:t>
            </a:r>
            <a:r>
              <a:rPr b="1" i="0" lang="fr-FR" sz="32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2913" name="Google Shape;2913;p76"/>
          <p:cNvSpPr txBox="1"/>
          <p:nvPr/>
        </p:nvSpPr>
        <p:spPr>
          <a:xfrm>
            <a:off x="1771046" y="1696912"/>
            <a:ext cx="1741128" cy="83095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Oxygène</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2400"/>
              <a:buFont typeface="Arial"/>
              <a:buNone/>
            </a:pPr>
            <a:r>
              <a:rPr b="1" i="0" lang="fr-FR" sz="2400" u="none" cap="none" strike="noStrike">
                <a:solidFill>
                  <a:schemeClr val="lt1"/>
                </a:solidFill>
                <a:latin typeface="Arial"/>
                <a:ea typeface="Arial"/>
                <a:cs typeface="Arial"/>
                <a:sym typeface="Arial"/>
              </a:rPr>
              <a:t>(O</a:t>
            </a:r>
            <a:r>
              <a:rPr b="1" baseline="-25000" i="0" lang="fr-FR" sz="2400" u="none" cap="none" strike="noStrike">
                <a:solidFill>
                  <a:schemeClr val="lt1"/>
                </a:solidFill>
                <a:latin typeface="Arial"/>
                <a:ea typeface="Arial"/>
                <a:cs typeface="Arial"/>
                <a:sym typeface="Arial"/>
              </a:rPr>
              <a:t>2</a:t>
            </a:r>
            <a:r>
              <a:rPr b="1" i="0" lang="fr-FR" sz="2400" u="none" cap="none" strike="noStrike">
                <a:solidFill>
                  <a:schemeClr val="lt1"/>
                </a:solidFill>
                <a:latin typeface="Arial"/>
                <a:ea typeface="Arial"/>
                <a:cs typeface="Arial"/>
                <a:sym typeface="Arial"/>
              </a:rPr>
              <a:t>)</a:t>
            </a:r>
            <a:endParaRPr b="0" i="0" sz="1800" u="none" cap="none" strike="noStrike">
              <a:solidFill>
                <a:schemeClr val="lt1"/>
              </a:solidFill>
              <a:latin typeface="Arial"/>
              <a:ea typeface="Arial"/>
              <a:cs typeface="Arial"/>
              <a:sym typeface="Arial"/>
            </a:endParaRPr>
          </a:p>
        </p:txBody>
      </p:sp>
      <p:sp>
        <p:nvSpPr>
          <p:cNvPr id="2914" name="Google Shape;2914;p76"/>
          <p:cNvSpPr txBox="1"/>
          <p:nvPr/>
        </p:nvSpPr>
        <p:spPr>
          <a:xfrm>
            <a:off x="4113102" y="1808459"/>
            <a:ext cx="1116010" cy="387758"/>
          </a:xfrm>
          <a:prstGeom prst="rect">
            <a:avLst/>
          </a:prstGeom>
          <a:noFill/>
          <a:ln>
            <a:noFill/>
          </a:ln>
        </p:spPr>
        <p:txBody>
          <a:bodyPr anchorCtr="0" anchor="t" bIns="45700" lIns="91425" spcFirstLastPara="1" rIns="91425" wrap="square" tIns="45700">
            <a:spAutoFit/>
          </a:bodyPr>
          <a:lstStyle/>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a:t>
            </a:r>
            <a:endParaRPr b="0" i="0" sz="1600" u="none" cap="none" strike="noStrike">
              <a:solidFill>
                <a:srgbClr val="1C725B"/>
              </a:solidFill>
              <a:latin typeface="Arial"/>
              <a:ea typeface="Arial"/>
              <a:cs typeface="Arial"/>
              <a:sym typeface="Arial"/>
            </a:endParaRPr>
          </a:p>
          <a:p>
            <a:pPr indent="0" lvl="0" marL="0" marR="0" rtl="0" algn="ctr">
              <a:lnSpc>
                <a:spcPct val="60000"/>
              </a:lnSpc>
              <a:spcBef>
                <a:spcPts val="0"/>
              </a:spcBef>
              <a:spcAft>
                <a:spcPts val="0"/>
              </a:spcAft>
              <a:buClr>
                <a:srgbClr val="1C725B"/>
              </a:buClr>
              <a:buSzPts val="1600"/>
              <a:buFont typeface="Arial"/>
              <a:buNone/>
            </a:pPr>
            <a:r>
              <a:rPr b="1" i="0" lang="fr-FR" sz="1600" u="none" cap="none" strike="noStrike">
                <a:solidFill>
                  <a:srgbClr val="1C725B"/>
                </a:solidFill>
                <a:latin typeface="Arial"/>
                <a:ea typeface="Arial"/>
                <a:cs typeface="Arial"/>
                <a:sym typeface="Arial"/>
              </a:rPr>
              <a:t>415 ppm</a:t>
            </a:r>
            <a:endParaRPr b="0" i="0" sz="1600" u="none" cap="none" strike="noStrike">
              <a:solidFill>
                <a:srgbClr val="1C725B"/>
              </a:solidFill>
              <a:latin typeface="Arial"/>
              <a:ea typeface="Arial"/>
              <a:cs typeface="Arial"/>
              <a:sym typeface="Arial"/>
            </a:endParaRPr>
          </a:p>
        </p:txBody>
      </p:sp>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0"/>
                                        </p:tgtEl>
                                        <p:attrNameLst>
                                          <p:attrName>style.visibility</p:attrName>
                                        </p:attrNameLst>
                                      </p:cBhvr>
                                      <p:to>
                                        <p:strVal val="visible"/>
                                      </p:to>
                                    </p:set>
                                    <p:animEffect filter="fade" transition="in">
                                      <p:cBhvr>
                                        <p:cTn dur="1000"/>
                                        <p:tgtEl>
                                          <p:spTgt spid="29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3"/>
                                        </p:tgtEl>
                                        <p:attrNameLst>
                                          <p:attrName>style.visibility</p:attrName>
                                        </p:attrNameLst>
                                      </p:cBhvr>
                                      <p:to>
                                        <p:strVal val="visible"/>
                                      </p:to>
                                    </p:set>
                                    <p:animEffect filter="fade" transition="in">
                                      <p:cBhvr>
                                        <p:cTn dur="500"/>
                                        <p:tgtEl>
                                          <p:spTgt spid="29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2"/>
                                        </p:tgtEl>
                                        <p:attrNameLst>
                                          <p:attrName>style.visibility</p:attrName>
                                        </p:attrNameLst>
                                      </p:cBhvr>
                                      <p:to>
                                        <p:strVal val="visible"/>
                                      </p:to>
                                    </p:set>
                                    <p:animEffect filter="fade" transition="in">
                                      <p:cBhvr>
                                        <p:cTn dur="500"/>
                                        <p:tgtEl>
                                          <p:spTgt spid="29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6"/>
                                        </p:tgtEl>
                                        <p:attrNameLst>
                                          <p:attrName>style.visibility</p:attrName>
                                        </p:attrNameLst>
                                      </p:cBhvr>
                                      <p:to>
                                        <p:strVal val="visible"/>
                                      </p:to>
                                    </p:set>
                                    <p:animEffect filter="fade" transition="in">
                                      <p:cBhvr>
                                        <p:cTn dur="1000"/>
                                        <p:tgtEl>
                                          <p:spTgt spid="2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5"/>
                                        </p:tgtEl>
                                        <p:attrNameLst>
                                          <p:attrName>style.visibility</p:attrName>
                                        </p:attrNameLst>
                                      </p:cBhvr>
                                      <p:to>
                                        <p:strVal val="visible"/>
                                      </p:to>
                                    </p:set>
                                    <p:animEffect filter="fade" transition="in">
                                      <p:cBhvr>
                                        <p:cTn dur="500"/>
                                        <p:tgtEl>
                                          <p:spTgt spid="29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6"/>
                                        </p:tgtEl>
                                        <p:attrNameLst>
                                          <p:attrName>style.visibility</p:attrName>
                                        </p:attrNameLst>
                                      </p:cBhvr>
                                      <p:to>
                                        <p:strVal val="visible"/>
                                      </p:to>
                                    </p:set>
                                    <p:animEffect filter="fade" transition="in">
                                      <p:cBhvr>
                                        <p:cTn dur="750"/>
                                        <p:tgtEl>
                                          <p:spTgt spid="2876"/>
                                        </p:tgtEl>
                                      </p:cBhvr>
                                    </p:animEffect>
                                  </p:childTnLst>
                                </p:cTn>
                              </p:par>
                              <p:par>
                                <p:cTn fill="hold" nodeType="withEffect" presetClass="entr" presetID="10" presetSubtype="0">
                                  <p:stCondLst>
                                    <p:cond delay="0"/>
                                  </p:stCondLst>
                                  <p:childTnLst>
                                    <p:set>
                                      <p:cBhvr>
                                        <p:cTn dur="1" fill="hold">
                                          <p:stCondLst>
                                            <p:cond delay="0"/>
                                          </p:stCondLst>
                                        </p:cTn>
                                        <p:tgtEl>
                                          <p:spTgt spid="2875"/>
                                        </p:tgtEl>
                                        <p:attrNameLst>
                                          <p:attrName>style.visibility</p:attrName>
                                        </p:attrNameLst>
                                      </p:cBhvr>
                                      <p:to>
                                        <p:strVal val="visible"/>
                                      </p:to>
                                    </p:set>
                                    <p:animEffect filter="fade" transition="in">
                                      <p:cBhvr>
                                        <p:cTn dur="750"/>
                                        <p:tgtEl>
                                          <p:spTgt spid="2875"/>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895"/>
                                        </p:tgtEl>
                                        <p:attrNameLst>
                                          <p:attrName>style.visibility</p:attrName>
                                        </p:attrNameLst>
                                      </p:cBhvr>
                                      <p:to>
                                        <p:strVal val="visible"/>
                                      </p:to>
                                    </p:set>
                                    <p:animEffect filter="fade" transition="in">
                                      <p:cBhvr>
                                        <p:cTn dur="1000"/>
                                        <p:tgtEl>
                                          <p:spTgt spid="2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4"/>
                                        </p:tgtEl>
                                        <p:attrNameLst>
                                          <p:attrName>style.visibility</p:attrName>
                                        </p:attrNameLst>
                                      </p:cBhvr>
                                      <p:to>
                                        <p:strVal val="visible"/>
                                      </p:to>
                                    </p:set>
                                    <p:animEffect filter="fade" transition="in">
                                      <p:cBhvr>
                                        <p:cTn dur="500"/>
                                        <p:tgtEl>
                                          <p:spTgt spid="29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8"/>
                                        </p:tgtEl>
                                        <p:attrNameLst>
                                          <p:attrName>style.visibility</p:attrName>
                                        </p:attrNameLst>
                                      </p:cBhvr>
                                      <p:to>
                                        <p:strVal val="visible"/>
                                      </p:to>
                                    </p:set>
                                    <p:animEffect filter="fade" transition="in">
                                      <p:cBhvr>
                                        <p:cTn dur="500"/>
                                        <p:tgtEl>
                                          <p:spTgt spid="2878"/>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2894"/>
                                        </p:tgtEl>
                                        <p:attrNameLst>
                                          <p:attrName>style.visibility</p:attrName>
                                        </p:attrNameLst>
                                      </p:cBhvr>
                                      <p:to>
                                        <p:strVal val="visible"/>
                                      </p:to>
                                    </p:set>
                                    <p:animEffect filter="fade" transition="in">
                                      <p:cBhvr>
                                        <p:cTn dur="500"/>
                                        <p:tgtEl>
                                          <p:spTgt spid="28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3"/>
                                        </p:tgtEl>
                                        <p:attrNameLst>
                                          <p:attrName>style.visibility</p:attrName>
                                        </p:attrNameLst>
                                      </p:cBhvr>
                                      <p:to>
                                        <p:strVal val="visible"/>
                                      </p:to>
                                    </p:set>
                                    <p:animEffect filter="fade" transition="in">
                                      <p:cBhvr>
                                        <p:cTn dur="750"/>
                                        <p:tgtEl>
                                          <p:spTgt spid="2873"/>
                                        </p:tgtEl>
                                      </p:cBhvr>
                                    </p:animEffect>
                                  </p:childTnLst>
                                </p:cTn>
                              </p:par>
                              <p:par>
                                <p:cTn fill="hold" nodeType="withEffect" presetClass="entr" presetID="10" presetSubtype="0">
                                  <p:stCondLst>
                                    <p:cond delay="0"/>
                                  </p:stCondLst>
                                  <p:childTnLst>
                                    <p:set>
                                      <p:cBhvr>
                                        <p:cTn dur="1" fill="hold">
                                          <p:stCondLst>
                                            <p:cond delay="0"/>
                                          </p:stCondLst>
                                        </p:cTn>
                                        <p:tgtEl>
                                          <p:spTgt spid="2874"/>
                                        </p:tgtEl>
                                        <p:attrNameLst>
                                          <p:attrName>style.visibility</p:attrName>
                                        </p:attrNameLst>
                                      </p:cBhvr>
                                      <p:to>
                                        <p:strVal val="visible"/>
                                      </p:to>
                                    </p:set>
                                    <p:animEffect filter="fade" transition="in">
                                      <p:cBhvr>
                                        <p:cTn dur="750"/>
                                        <p:tgtEl>
                                          <p:spTgt spid="2874"/>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879"/>
                                        </p:tgtEl>
                                        <p:attrNameLst>
                                          <p:attrName>style.visibility</p:attrName>
                                        </p:attrNameLst>
                                      </p:cBhvr>
                                      <p:to>
                                        <p:strVal val="visible"/>
                                      </p:to>
                                    </p:set>
                                    <p:animEffect filter="fade" transition="in">
                                      <p:cBhvr>
                                        <p:cTn dur="1000"/>
                                        <p:tgtEl>
                                          <p:spTgt spid="2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3_Texte et figures">
  <a:themeElements>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Texte et figures">
  <a:themeElements>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Texte et figures">
  <a:themeElements>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exte et figures">
  <a:themeElements>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Titres et chapitres">
  <a:themeElements>
    <a:clrScheme name="Shifters">
      <a:dk1>
        <a:srgbClr val="00004B"/>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Titres et chapitres">
  <a:themeElements>
    <a:clrScheme name="Shifters">
      <a:dk1>
        <a:srgbClr val="00004B"/>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4_Texte et figures">
  <a:themeElements>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Shifters">
    <a:dk1>
      <a:srgbClr val="282828"/>
    </a:dk1>
    <a:lt1>
      <a:srgbClr val="FFFFFF"/>
    </a:lt1>
    <a:dk2>
      <a:srgbClr val="00004B"/>
    </a:dk2>
    <a:lt2>
      <a:srgbClr val="0023AA"/>
    </a:lt2>
    <a:accent1>
      <a:srgbClr val="4BD2AF"/>
    </a:accent1>
    <a:accent2>
      <a:srgbClr val="00788C"/>
    </a:accent2>
    <a:accent3>
      <a:srgbClr val="2D4182"/>
    </a:accent3>
    <a:accent4>
      <a:srgbClr val="DC4B78"/>
    </a:accent4>
    <a:accent5>
      <a:srgbClr val="F091B9"/>
    </a:accent5>
    <a:accent6>
      <a:srgbClr val="B7ECDE"/>
    </a:accent6>
    <a:hlink>
      <a:srgbClr val="00788C"/>
    </a:hlink>
    <a:folHlink>
      <a:srgbClr val="0078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2021-05-25T14:39:04Z</dcterms:created>
  <dc:creator>Olivier Descout;Jason Saniez;Vincent d'Herbemont;Grégoire Carpentier;Raphaël Perotin;Marine Simoën</dc:creator>
</cp:coreProperties>
</file>